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445" r:id="rId2"/>
    <p:sldId id="446" r:id="rId3"/>
    <p:sldId id="447" r:id="rId4"/>
    <p:sldId id="469" r:id="rId5"/>
    <p:sldId id="457" r:id="rId6"/>
    <p:sldId id="478" r:id="rId7"/>
    <p:sldId id="479" r:id="rId8"/>
    <p:sldId id="474" r:id="rId9"/>
    <p:sldId id="500" r:id="rId10"/>
    <p:sldId id="511" r:id="rId11"/>
    <p:sldId id="512" r:id="rId12"/>
    <p:sldId id="513" r:id="rId13"/>
    <p:sldId id="514" r:id="rId14"/>
    <p:sldId id="453" r:id="rId15"/>
    <p:sldId id="461" r:id="rId16"/>
    <p:sldId id="463" r:id="rId17"/>
    <p:sldId id="466" r:id="rId18"/>
    <p:sldId id="462" r:id="rId19"/>
    <p:sldId id="465" r:id="rId20"/>
    <p:sldId id="464" r:id="rId21"/>
    <p:sldId id="454" r:id="rId22"/>
    <p:sldId id="459" r:id="rId23"/>
    <p:sldId id="475" r:id="rId24"/>
    <p:sldId id="493" r:id="rId25"/>
    <p:sldId id="492" r:id="rId26"/>
    <p:sldId id="481" r:id="rId27"/>
    <p:sldId id="482" r:id="rId28"/>
    <p:sldId id="483" r:id="rId29"/>
    <p:sldId id="484" r:id="rId30"/>
    <p:sldId id="485" r:id="rId31"/>
    <p:sldId id="510" r:id="rId32"/>
    <p:sldId id="452" r:id="rId33"/>
    <p:sldId id="472" r:id="rId34"/>
    <p:sldId id="494" r:id="rId35"/>
    <p:sldId id="496" r:id="rId36"/>
    <p:sldId id="497" r:id="rId37"/>
    <p:sldId id="495" r:id="rId38"/>
    <p:sldId id="499" r:id="rId39"/>
    <p:sldId id="455" r:id="rId40"/>
    <p:sldId id="509" r:id="rId41"/>
    <p:sldId id="504" r:id="rId42"/>
    <p:sldId id="505" r:id="rId43"/>
    <p:sldId id="506" r:id="rId44"/>
    <p:sldId id="507" r:id="rId45"/>
    <p:sldId id="458" r:id="rId46"/>
    <p:sldId id="498" r:id="rId47"/>
    <p:sldId id="48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01E"/>
    <a:srgbClr val="57BBFF"/>
    <a:srgbClr val="0072BD"/>
    <a:srgbClr val="DA5115"/>
    <a:srgbClr val="1E83C5"/>
    <a:srgbClr val="D55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61" autoAdjust="0"/>
    <p:restoredTop sz="78624" autoAdjust="0"/>
  </p:normalViewPr>
  <p:slideViewPr>
    <p:cSldViewPr snapToGrid="0" showGuides="1">
      <p:cViewPr varScale="1">
        <p:scale>
          <a:sx n="69" d="100"/>
          <a:sy n="69" d="100"/>
        </p:scale>
        <p:origin x="1166" y="6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53A1F-EFB7-4BC8-B568-54AE79958F65}" type="datetimeFigureOut">
              <a:rPr lang="en-GB" smtClean="0"/>
              <a:t>12/09/2019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EEDD83-94E2-42B2-A586-1FDCC0BDBCA2}" type="slidenum">
              <a:rPr lang="en-GB" smtClean="0"/>
              <a:t>‹#›</a:t>
            </a:fld>
            <a:endParaRPr lang="en-GB"/>
          </a:p>
        </p:txBody>
      </p:sp>
    </p:spTree>
    <p:extLst>
      <p:ext uri="{BB962C8B-B14F-4D97-AF65-F5344CB8AC3E}">
        <p14:creationId xmlns:p14="http://schemas.microsoft.com/office/powerpoint/2010/main" val="658862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a:t>
            </a:fld>
            <a:endParaRPr lang="en-GB"/>
          </a:p>
        </p:txBody>
      </p:sp>
    </p:spTree>
    <p:extLst>
      <p:ext uri="{BB962C8B-B14F-4D97-AF65-F5344CB8AC3E}">
        <p14:creationId xmlns:p14="http://schemas.microsoft.com/office/powerpoint/2010/main" val="1945688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C-</a:t>
            </a:r>
            <a:r>
              <a:rPr lang="en-GB" sz="1200" dirty="0" err="1" smtClean="0"/>
              <a:t>RISe</a:t>
            </a:r>
            <a:r>
              <a:rPr lang="en-GB" sz="1200" dirty="0" smtClean="0"/>
              <a:t> provides satellite derived data on sea level, winds, waves and currents to partners in Mauritius, Mozambique and Madagascar, supplementing climate projections with seasonal and regional information, to help understand and address a wide range of issues from coastal erosion and impacts on ecosystems to port design and navigation.</a:t>
            </a:r>
            <a:endParaRPr lang="en-US" altLang="en-US" sz="1200" b="1" dirty="0" smtClean="0"/>
          </a:p>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10</a:t>
            </a:fld>
            <a:endParaRPr lang="en-GB"/>
          </a:p>
        </p:txBody>
      </p:sp>
    </p:spTree>
    <p:extLst>
      <p:ext uri="{BB962C8B-B14F-4D97-AF65-F5344CB8AC3E}">
        <p14:creationId xmlns:p14="http://schemas.microsoft.com/office/powerpoint/2010/main" val="3508938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C-</a:t>
            </a:r>
            <a:r>
              <a:rPr lang="en-GB" sz="1200" dirty="0" err="1" smtClean="0"/>
              <a:t>RISe</a:t>
            </a:r>
            <a:r>
              <a:rPr lang="en-GB" sz="1200" dirty="0" smtClean="0"/>
              <a:t> provides satellite derived data on sea level, winds, waves and currents to partners in Mauritius, Mozambique and Madagascar, supplementing climate projections with seasonal and regional information, to help understand and address a wide range of issues from coastal erosion and impacts on ecosystems to port design and navigation.</a:t>
            </a:r>
            <a:endParaRPr lang="en-US" altLang="en-US" sz="1200" b="1" dirty="0" smtClean="0"/>
          </a:p>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11</a:t>
            </a:fld>
            <a:endParaRPr lang="en-GB"/>
          </a:p>
        </p:txBody>
      </p:sp>
    </p:spTree>
    <p:extLst>
      <p:ext uri="{BB962C8B-B14F-4D97-AF65-F5344CB8AC3E}">
        <p14:creationId xmlns:p14="http://schemas.microsoft.com/office/powerpoint/2010/main" val="2603837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12</a:t>
            </a:fld>
            <a:endParaRPr lang="en-GB"/>
          </a:p>
        </p:txBody>
      </p:sp>
    </p:spTree>
    <p:extLst>
      <p:ext uri="{BB962C8B-B14F-4D97-AF65-F5344CB8AC3E}">
        <p14:creationId xmlns:p14="http://schemas.microsoft.com/office/powerpoint/2010/main" val="1625298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13</a:t>
            </a:fld>
            <a:endParaRPr lang="en-GB"/>
          </a:p>
        </p:txBody>
      </p:sp>
    </p:spTree>
    <p:extLst>
      <p:ext uri="{BB962C8B-B14F-4D97-AF65-F5344CB8AC3E}">
        <p14:creationId xmlns:p14="http://schemas.microsoft.com/office/powerpoint/2010/main" val="1843402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Uses multipath – sensor picks up reflected and refracted signals as well as the direct ones</a:t>
            </a:r>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14</a:t>
            </a:fld>
            <a:endParaRPr lang="en-GB"/>
          </a:p>
        </p:txBody>
      </p:sp>
    </p:spTree>
    <p:extLst>
      <p:ext uri="{BB962C8B-B14F-4D97-AF65-F5344CB8AC3E}">
        <p14:creationId xmlns:p14="http://schemas.microsoft.com/office/powerpoint/2010/main" val="2151003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15</a:t>
            </a:fld>
            <a:endParaRPr lang="en-GB"/>
          </a:p>
        </p:txBody>
      </p:sp>
    </p:spTree>
    <p:extLst>
      <p:ext uri="{BB962C8B-B14F-4D97-AF65-F5344CB8AC3E}">
        <p14:creationId xmlns:p14="http://schemas.microsoft.com/office/powerpoint/2010/main" val="2324724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dirty="0" smtClean="0">
                <a:solidFill>
                  <a:schemeClr val="bg1"/>
                </a:solidFill>
              </a:rPr>
              <a:t>Installing an affordable version just for tides</a:t>
            </a:r>
          </a:p>
          <a:p>
            <a:pPr algn="l"/>
            <a:r>
              <a:rPr lang="en-GB" sz="1200" b="0" dirty="0" smtClean="0">
                <a:solidFill>
                  <a:schemeClr val="bg1"/>
                </a:solidFill>
              </a:rPr>
              <a:t>GNSS receiver was installed to measure land movement using a geodetic quality instrument (~£10k) with an antenna designed to reduce multipath</a:t>
            </a:r>
          </a:p>
          <a:p>
            <a:pPr algn="l"/>
            <a:r>
              <a:rPr lang="en-GB" sz="1200" b="0" dirty="0" smtClean="0">
                <a:solidFill>
                  <a:schemeClr val="bg1"/>
                </a:solidFill>
              </a:rPr>
              <a:t>But what if we can get away with a cheap £100 receiver and antenna and point the antenna towards the sea?</a:t>
            </a:r>
            <a:endParaRPr lang="en-GB" sz="1200" b="0" dirty="0">
              <a:solidFill>
                <a:schemeClr val="bg1"/>
              </a:solidFill>
            </a:endParaRPr>
          </a:p>
        </p:txBody>
      </p:sp>
      <p:sp>
        <p:nvSpPr>
          <p:cNvPr id="4" name="Slide Number Placeholder 3"/>
          <p:cNvSpPr>
            <a:spLocks noGrp="1"/>
          </p:cNvSpPr>
          <p:nvPr>
            <p:ph type="sldNum" sz="quarter" idx="10"/>
          </p:nvPr>
        </p:nvSpPr>
        <p:spPr/>
        <p:txBody>
          <a:bodyPr/>
          <a:lstStyle/>
          <a:p>
            <a:fld id="{24EEDD83-94E2-42B2-A586-1FDCC0BDBCA2}" type="slidenum">
              <a:rPr lang="en-GB" smtClean="0"/>
              <a:t>16</a:t>
            </a:fld>
            <a:endParaRPr lang="en-GB"/>
          </a:p>
        </p:txBody>
      </p:sp>
    </p:spTree>
    <p:extLst>
      <p:ext uri="{BB962C8B-B14F-4D97-AF65-F5344CB8AC3E}">
        <p14:creationId xmlns:p14="http://schemas.microsoft.com/office/powerpoint/2010/main" val="1252674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17</a:t>
            </a:fld>
            <a:endParaRPr lang="en-GB"/>
          </a:p>
        </p:txBody>
      </p:sp>
    </p:spTree>
    <p:extLst>
      <p:ext uri="{BB962C8B-B14F-4D97-AF65-F5344CB8AC3E}">
        <p14:creationId xmlns:p14="http://schemas.microsoft.com/office/powerpoint/2010/main" val="2764296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18</a:t>
            </a:fld>
            <a:endParaRPr lang="en-GB"/>
          </a:p>
        </p:txBody>
      </p:sp>
    </p:spTree>
    <p:extLst>
      <p:ext uri="{BB962C8B-B14F-4D97-AF65-F5344CB8AC3E}">
        <p14:creationId xmlns:p14="http://schemas.microsoft.com/office/powerpoint/2010/main" val="756412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19</a:t>
            </a:fld>
            <a:endParaRPr lang="en-GB"/>
          </a:p>
        </p:txBody>
      </p:sp>
    </p:spTree>
    <p:extLst>
      <p:ext uri="{BB962C8B-B14F-4D97-AF65-F5344CB8AC3E}">
        <p14:creationId xmlns:p14="http://schemas.microsoft.com/office/powerpoint/2010/main" val="169221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solidFill>
                  <a:srgbClr val="C00000"/>
                </a:solidFill>
              </a:rPr>
              <a:t>how research can assist planners in understanding and addressing challenges of protecting the coastal environment whilst developing the blue economy; carrying out coastal urban regeneration; and in light of climate change.</a:t>
            </a:r>
          </a:p>
        </p:txBody>
      </p:sp>
      <p:sp>
        <p:nvSpPr>
          <p:cNvPr id="4" name="Slide Number Placeholder 3"/>
          <p:cNvSpPr>
            <a:spLocks noGrp="1"/>
          </p:cNvSpPr>
          <p:nvPr>
            <p:ph type="sldNum" sz="quarter" idx="10"/>
          </p:nvPr>
        </p:nvSpPr>
        <p:spPr/>
        <p:txBody>
          <a:bodyPr/>
          <a:lstStyle/>
          <a:p>
            <a:fld id="{24EEDD83-94E2-42B2-A586-1FDCC0BDBCA2}" type="slidenum">
              <a:rPr lang="en-GB" smtClean="0"/>
              <a:t>2</a:t>
            </a:fld>
            <a:endParaRPr lang="en-GB"/>
          </a:p>
        </p:txBody>
      </p:sp>
    </p:spTree>
    <p:extLst>
      <p:ext uri="{BB962C8B-B14F-4D97-AF65-F5344CB8AC3E}">
        <p14:creationId xmlns:p14="http://schemas.microsoft.com/office/powerpoint/2010/main" val="1309939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20</a:t>
            </a:fld>
            <a:endParaRPr lang="en-GB"/>
          </a:p>
        </p:txBody>
      </p:sp>
    </p:spTree>
    <p:extLst>
      <p:ext uri="{BB962C8B-B14F-4D97-AF65-F5344CB8AC3E}">
        <p14:creationId xmlns:p14="http://schemas.microsoft.com/office/powerpoint/2010/main" val="1787782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SzPct val="200000"/>
            </a:pPr>
            <a:r>
              <a:rPr lang="en-GB" dirty="0" smtClean="0">
                <a:solidFill>
                  <a:schemeClr val="tx1"/>
                </a:solidFill>
                <a:latin typeface="Arial" panose="020B0604020202020204" pitchFamily="34" charset="0"/>
                <a:cs typeface="Arial" panose="020B0604020202020204" pitchFamily="34" charset="0"/>
              </a:rPr>
              <a:t>Overview of different data products that can be produced by a radar system</a:t>
            </a:r>
          </a:p>
          <a:p>
            <a:pPr algn="just">
              <a:buSzPct val="200000"/>
            </a:pPr>
            <a:endParaRPr lang="en-GB" dirty="0" smtClean="0">
              <a:solidFill>
                <a:schemeClr val="tx1"/>
              </a:solidFill>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Pct val="200000"/>
              <a:buFontTx/>
              <a:buNone/>
              <a:tabLst/>
              <a:defRPr/>
            </a:pPr>
            <a:r>
              <a:rPr lang="en-GB" dirty="0" smtClean="0">
                <a:latin typeface="Arial" panose="020B0604020202020204" pitchFamily="34" charset="0"/>
                <a:cs typeface="Arial" panose="020B0604020202020204" pitchFamily="34" charset="0"/>
              </a:rPr>
              <a:t>METHOD At each site </a:t>
            </a:r>
            <a:r>
              <a:rPr lang="en-GB" dirty="0" err="1" smtClean="0">
                <a:latin typeface="Arial" panose="020B0604020202020204" pitchFamily="34" charset="0"/>
                <a:cs typeface="Arial" panose="020B0604020202020204" pitchFamily="34" charset="0"/>
              </a:rPr>
              <a:t>Marlan</a:t>
            </a:r>
            <a:r>
              <a:rPr lang="en-GB" dirty="0" smtClean="0">
                <a:latin typeface="Arial" panose="020B0604020202020204" pitchFamily="34" charset="0"/>
                <a:cs typeface="Arial" panose="020B0604020202020204" pitchFamily="34" charset="0"/>
              </a:rPr>
              <a:t> Maritime Technologies deployed a radar survey platform with an 8m extendible tower. The radar produces an image every 2.5 seconds. Time exposure images like those shown below are created every 15 minutes and analysed over a 2-week period</a:t>
            </a:r>
          </a:p>
        </p:txBody>
      </p:sp>
      <p:sp>
        <p:nvSpPr>
          <p:cNvPr id="4" name="Slide Number Placeholder 3"/>
          <p:cNvSpPr>
            <a:spLocks noGrp="1"/>
          </p:cNvSpPr>
          <p:nvPr>
            <p:ph type="sldNum" sz="quarter" idx="10"/>
          </p:nvPr>
        </p:nvSpPr>
        <p:spPr/>
        <p:txBody>
          <a:bodyPr/>
          <a:lstStyle/>
          <a:p>
            <a:fld id="{24EEDD83-94E2-42B2-A586-1FDCC0BDBCA2}" type="slidenum">
              <a:rPr lang="en-GB" smtClean="0"/>
              <a:t>21</a:t>
            </a:fld>
            <a:endParaRPr lang="en-GB"/>
          </a:p>
        </p:txBody>
      </p:sp>
    </p:spTree>
    <p:extLst>
      <p:ext uri="{BB962C8B-B14F-4D97-AF65-F5344CB8AC3E}">
        <p14:creationId xmlns:p14="http://schemas.microsoft.com/office/powerpoint/2010/main" val="2797249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Radar deployed at </a:t>
            </a:r>
            <a:r>
              <a:rPr lang="en-GB" dirty="0" err="1" smtClean="0"/>
              <a:t>Minsmere</a:t>
            </a:r>
            <a:r>
              <a:rPr lang="en-GB" dirty="0" smtClean="0"/>
              <a:t> over winter</a:t>
            </a:r>
            <a:r>
              <a:rPr lang="en-GB" baseline="0" dirty="0" smtClean="0"/>
              <a:t> 2017/18</a:t>
            </a:r>
          </a:p>
          <a:p>
            <a:pPr marL="171450" indent="-171450">
              <a:buFont typeface="Arial" panose="020B0604020202020204" pitchFamily="34" charset="0"/>
              <a:buChar char="•"/>
            </a:pPr>
            <a:r>
              <a:rPr lang="en-GB" baseline="0" dirty="0" smtClean="0"/>
              <a:t>Information on direction and speed of waves from the breaking waves</a:t>
            </a:r>
            <a:endParaRPr lang="en-GB" dirty="0" smtClean="0"/>
          </a:p>
        </p:txBody>
      </p:sp>
      <p:sp>
        <p:nvSpPr>
          <p:cNvPr id="4" name="Slide Number Placeholder 3"/>
          <p:cNvSpPr>
            <a:spLocks noGrp="1"/>
          </p:cNvSpPr>
          <p:nvPr>
            <p:ph type="sldNum" sz="quarter" idx="10"/>
          </p:nvPr>
        </p:nvSpPr>
        <p:spPr/>
        <p:txBody>
          <a:bodyPr/>
          <a:lstStyle/>
          <a:p>
            <a:fld id="{24EEDD83-94E2-42B2-A586-1FDCC0BDBCA2}" type="slidenum">
              <a:rPr lang="en-GB" smtClean="0"/>
              <a:t>22</a:t>
            </a:fld>
            <a:endParaRPr lang="en-GB"/>
          </a:p>
        </p:txBody>
      </p:sp>
    </p:spTree>
    <p:extLst>
      <p:ext uri="{BB962C8B-B14F-4D97-AF65-F5344CB8AC3E}">
        <p14:creationId xmlns:p14="http://schemas.microsoft.com/office/powerpoint/2010/main" val="2657691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00000"/>
              <a:buFontTx/>
              <a:buNone/>
              <a:tabLst/>
              <a:defRPr/>
            </a:pPr>
            <a:r>
              <a:rPr lang="en-GB" dirty="0" smtClean="0"/>
              <a:t>On the left can be seen the raw</a:t>
            </a:r>
            <a:r>
              <a:rPr lang="en-GB" baseline="0" dirty="0" smtClean="0"/>
              <a:t> radar data showing waves with very short wavelengths and a subtle but distinct change in wave propagation over the Dunwich sand bank ~1.5km  offshore</a:t>
            </a:r>
          </a:p>
          <a:p>
            <a:pPr marL="0" marR="0" lvl="0" indent="0" algn="l" defTabSz="914400" rtl="0" eaLnBrk="1" fontAlgn="auto" latinLnBrk="0" hangingPunct="1">
              <a:lnSpc>
                <a:spcPct val="100000"/>
              </a:lnSpc>
              <a:spcBef>
                <a:spcPts val="0"/>
              </a:spcBef>
              <a:spcAft>
                <a:spcPts val="0"/>
              </a:spcAft>
              <a:buClrTx/>
              <a:buSzPct val="200000"/>
              <a:buFontTx/>
              <a:buNone/>
              <a:tabLst/>
              <a:defRPr/>
            </a:pPr>
            <a:r>
              <a:rPr lang="en-GB" baseline="0" dirty="0" smtClean="0"/>
              <a:t>Central panel shows vectors describing the radar-derived surface currents – operationally these vectors are updated every 15 minutes. Noise is present in the top right. </a:t>
            </a:r>
          </a:p>
          <a:p>
            <a:pPr marL="0" marR="0" lvl="0" indent="0" algn="l" defTabSz="914400" rtl="0" eaLnBrk="1" fontAlgn="auto" latinLnBrk="0" hangingPunct="1">
              <a:lnSpc>
                <a:spcPct val="100000"/>
              </a:lnSpc>
              <a:spcBef>
                <a:spcPts val="0"/>
              </a:spcBef>
              <a:spcAft>
                <a:spcPts val="0"/>
              </a:spcAft>
              <a:buClrTx/>
              <a:buSzPct val="200000"/>
              <a:buFontTx/>
              <a:buNone/>
              <a:tabLst/>
              <a:defRPr/>
            </a:pPr>
            <a:r>
              <a:rPr lang="en-GB" baseline="0" dirty="0" smtClean="0"/>
              <a:t>Currents are faster in the channel and to the south.</a:t>
            </a:r>
          </a:p>
          <a:p>
            <a:pPr marL="0" marR="0" lvl="0" indent="0" algn="l" defTabSz="914400" rtl="0" eaLnBrk="1" fontAlgn="auto" latinLnBrk="0" hangingPunct="1">
              <a:lnSpc>
                <a:spcPct val="100000"/>
              </a:lnSpc>
              <a:spcBef>
                <a:spcPts val="0"/>
              </a:spcBef>
              <a:spcAft>
                <a:spcPts val="0"/>
              </a:spcAft>
              <a:buClrTx/>
              <a:buSzPct val="200000"/>
              <a:buFontTx/>
              <a:buNone/>
              <a:tabLst/>
              <a:defRPr/>
            </a:pPr>
            <a:r>
              <a:rPr lang="en-GB" baseline="0" dirty="0" smtClean="0"/>
              <a:t>Where the waves are transformed (change speed and direction) the water is shallow, in areas where they are not the water is deep. Surface currents are therefore used to derive bathymetry (image on the right), through a process of wave inversion.</a:t>
            </a:r>
          </a:p>
          <a:p>
            <a:r>
              <a:rPr lang="en-GB" baseline="0" dirty="0" smtClean="0"/>
              <a:t>The right hand panel shows radar-derived bathymetry around </a:t>
            </a:r>
            <a:r>
              <a:rPr lang="en-GB" baseline="0" dirty="0" err="1" smtClean="0"/>
              <a:t>Minsmere</a:t>
            </a:r>
            <a:r>
              <a:rPr lang="en-GB" baseline="0" dirty="0" smtClean="0"/>
              <a:t>, the sandbank at Dunwich is clear with the deep channel running shore parallel</a:t>
            </a:r>
          </a:p>
          <a:p>
            <a:endParaRPr lang="en-GB" baseline="0" dirty="0" smtClean="0"/>
          </a:p>
          <a:p>
            <a:r>
              <a:rPr lang="en-GB" baseline="0" dirty="0" smtClean="0"/>
              <a:t>All of this information is used to analyse the response of the system to storms and assess the overall stability of the system prior to any potential nourishment or coastal defence intervention. </a:t>
            </a:r>
          </a:p>
        </p:txBody>
      </p:sp>
      <p:sp>
        <p:nvSpPr>
          <p:cNvPr id="4" name="Slide Number Placeholder 3"/>
          <p:cNvSpPr>
            <a:spLocks noGrp="1"/>
          </p:cNvSpPr>
          <p:nvPr>
            <p:ph type="sldNum" sz="quarter" idx="10"/>
          </p:nvPr>
        </p:nvSpPr>
        <p:spPr/>
        <p:txBody>
          <a:bodyPr/>
          <a:lstStyle/>
          <a:p>
            <a:fld id="{24EEDD83-94E2-42B2-A586-1FDCC0BDBCA2}" type="slidenum">
              <a:rPr lang="en-GB" smtClean="0"/>
              <a:t>23</a:t>
            </a:fld>
            <a:endParaRPr lang="en-GB"/>
          </a:p>
        </p:txBody>
      </p:sp>
    </p:spTree>
    <p:extLst>
      <p:ext uri="{BB962C8B-B14F-4D97-AF65-F5344CB8AC3E}">
        <p14:creationId xmlns:p14="http://schemas.microsoft.com/office/powerpoint/2010/main" val="886894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SzPct val="200000"/>
            </a:pPr>
            <a:r>
              <a:rPr lang="en-GB" dirty="0" smtClean="0">
                <a:solidFill>
                  <a:schemeClr val="tx1"/>
                </a:solidFill>
                <a:latin typeface="Arial" panose="020B0604020202020204" pitchFamily="34" charset="0"/>
                <a:cs typeface="Arial" panose="020B0604020202020204" pitchFamily="34" charset="0"/>
              </a:rPr>
              <a:t>Radar monitoring provides continuous observation during storm events. Data can be processed such that a survey is generated leading up to a storm and another survey generated following the storm. The image shows the residuals between surveys generated before and after storm </a:t>
            </a:r>
            <a:r>
              <a:rPr lang="en-GB" i="1" dirty="0" smtClean="0">
                <a:solidFill>
                  <a:schemeClr val="tx1"/>
                </a:solidFill>
                <a:latin typeface="Arial" panose="020B0604020202020204" pitchFamily="34" charset="0"/>
                <a:cs typeface="Arial" panose="020B0604020202020204" pitchFamily="34" charset="0"/>
              </a:rPr>
              <a:t>Doris </a:t>
            </a:r>
            <a:r>
              <a:rPr lang="en-GB" dirty="0" smtClean="0">
                <a:solidFill>
                  <a:schemeClr val="tx1"/>
                </a:solidFill>
                <a:latin typeface="Arial" panose="020B0604020202020204" pitchFamily="34" charset="0"/>
                <a:cs typeface="Arial" panose="020B0604020202020204" pitchFamily="34" charset="0"/>
              </a:rPr>
              <a:t>23</a:t>
            </a:r>
            <a:r>
              <a:rPr lang="en-GB" baseline="30000" dirty="0" smtClean="0">
                <a:solidFill>
                  <a:schemeClr val="tx1"/>
                </a:solidFill>
                <a:latin typeface="Arial" panose="020B0604020202020204" pitchFamily="34" charset="0"/>
                <a:cs typeface="Arial" panose="020B0604020202020204" pitchFamily="34" charset="0"/>
              </a:rPr>
              <a:t>rd</a:t>
            </a:r>
            <a:r>
              <a:rPr lang="en-GB" dirty="0" smtClean="0">
                <a:solidFill>
                  <a:schemeClr val="tx1"/>
                </a:solidFill>
                <a:latin typeface="Arial" panose="020B0604020202020204" pitchFamily="34" charset="0"/>
                <a:cs typeface="Arial" panose="020B0604020202020204" pitchFamily="34" charset="0"/>
              </a:rPr>
              <a:t> February 2017. </a:t>
            </a:r>
          </a:p>
          <a:p>
            <a:pPr algn="l">
              <a:buSzPct val="200000"/>
            </a:pPr>
            <a:r>
              <a:rPr lang="en-GB" dirty="0" smtClean="0">
                <a:solidFill>
                  <a:schemeClr val="tx1"/>
                </a:solidFill>
                <a:latin typeface="Arial" panose="020B0604020202020204" pitchFamily="34" charset="0"/>
                <a:cs typeface="Arial" panose="020B0604020202020204" pitchFamily="34" charset="0"/>
              </a:rPr>
              <a:t>There were significant ~30 cm elevation changes in various regions of the beach and around the Alt river training bank to the north of the radar location. </a:t>
            </a:r>
          </a:p>
          <a:p>
            <a:pPr algn="l">
              <a:buSzPct val="200000"/>
            </a:pPr>
            <a:r>
              <a:rPr lang="en-GB" dirty="0" smtClean="0">
                <a:solidFill>
                  <a:schemeClr val="tx1"/>
                </a:solidFill>
                <a:latin typeface="Arial" panose="020B0604020202020204" pitchFamily="34" charset="0"/>
                <a:cs typeface="Arial" panose="020B0604020202020204" pitchFamily="34" charset="0"/>
              </a:rPr>
              <a:t>Can see that the area</a:t>
            </a:r>
            <a:r>
              <a:rPr lang="en-GB" baseline="0" dirty="0" smtClean="0">
                <a:solidFill>
                  <a:schemeClr val="tx1"/>
                </a:solidFill>
                <a:latin typeface="Arial" panose="020B0604020202020204" pitchFamily="34" charset="0"/>
                <a:cs typeface="Arial" panose="020B0604020202020204" pitchFamily="34" charset="0"/>
              </a:rPr>
              <a:t> north of the training bank is accreting and south is eroding</a:t>
            </a:r>
          </a:p>
        </p:txBody>
      </p:sp>
      <p:sp>
        <p:nvSpPr>
          <p:cNvPr id="4" name="Slide Number Placeholder 3"/>
          <p:cNvSpPr>
            <a:spLocks noGrp="1"/>
          </p:cNvSpPr>
          <p:nvPr>
            <p:ph type="sldNum" sz="quarter" idx="10"/>
          </p:nvPr>
        </p:nvSpPr>
        <p:spPr/>
        <p:txBody>
          <a:bodyPr/>
          <a:lstStyle/>
          <a:p>
            <a:fld id="{24EEDD83-94E2-42B2-A586-1FDCC0BDBCA2}" type="slidenum">
              <a:rPr lang="en-GB" smtClean="0"/>
              <a:t>24</a:t>
            </a:fld>
            <a:endParaRPr lang="en-GB"/>
          </a:p>
        </p:txBody>
      </p:sp>
    </p:spTree>
    <p:extLst>
      <p:ext uri="{BB962C8B-B14F-4D97-AF65-F5344CB8AC3E}">
        <p14:creationId xmlns:p14="http://schemas.microsoft.com/office/powerpoint/2010/main" val="1184781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ct val="200000"/>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24EEDD83-94E2-42B2-A586-1FDCC0BDBCA2}" type="slidenum">
              <a:rPr lang="en-GB" smtClean="0"/>
              <a:t>25</a:t>
            </a:fld>
            <a:endParaRPr lang="en-GB"/>
          </a:p>
        </p:txBody>
      </p:sp>
    </p:spTree>
    <p:extLst>
      <p:ext uri="{BB962C8B-B14F-4D97-AF65-F5344CB8AC3E}">
        <p14:creationId xmlns:p14="http://schemas.microsoft.com/office/powerpoint/2010/main" val="1369644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26</a:t>
            </a:fld>
            <a:endParaRPr lang="en-GB"/>
          </a:p>
        </p:txBody>
      </p:sp>
    </p:spTree>
    <p:extLst>
      <p:ext uri="{BB962C8B-B14F-4D97-AF65-F5344CB8AC3E}">
        <p14:creationId xmlns:p14="http://schemas.microsoft.com/office/powerpoint/2010/main" val="1825131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b="0" dirty="0" smtClean="0">
                <a:latin typeface="+mn-lt"/>
                <a:ea typeface="Calibri" panose="020F0502020204030204" pitchFamily="34" charset="0"/>
              </a:rPr>
              <a:t>As stated earlier: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dirty="0" smtClean="0">
                <a:latin typeface="+mn-lt"/>
                <a:ea typeface="Calibri" panose="020F0502020204030204" pitchFamily="34" charset="0"/>
              </a:rPr>
              <a:t>In the UK £150bn of assets and 4 million people are at risk from coastal flooding.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b="0" dirty="0" smtClean="0">
                <a:latin typeface="+mn-lt"/>
                <a:ea typeface="Calibri" panose="020F0502020204030204" pitchFamily="34" charset="0"/>
              </a:rPr>
              <a:t>3,200 kilometres of defended coastline.</a:t>
            </a:r>
          </a:p>
        </p:txBody>
      </p:sp>
      <p:sp>
        <p:nvSpPr>
          <p:cNvPr id="4" name="Slide Number Placeholder 3"/>
          <p:cNvSpPr>
            <a:spLocks noGrp="1"/>
          </p:cNvSpPr>
          <p:nvPr>
            <p:ph type="sldNum" sz="quarter" idx="10"/>
          </p:nvPr>
        </p:nvSpPr>
        <p:spPr/>
        <p:txBody>
          <a:bodyPr/>
          <a:lstStyle/>
          <a:p>
            <a:fld id="{24EEDD83-94E2-42B2-A586-1FDCC0BDBCA2}" type="slidenum">
              <a:rPr lang="en-GB" smtClean="0"/>
              <a:t>27</a:t>
            </a:fld>
            <a:endParaRPr lang="en-GB"/>
          </a:p>
        </p:txBody>
      </p:sp>
    </p:spTree>
    <p:extLst>
      <p:ext uri="{BB962C8B-B14F-4D97-AF65-F5344CB8AC3E}">
        <p14:creationId xmlns:p14="http://schemas.microsoft.com/office/powerpoint/2010/main" val="4171585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Biannual beach surveys + additional pre/post storm surveys collected when we deploy </a:t>
            </a:r>
            <a:r>
              <a:rPr lang="en-GB" sz="1100" dirty="0" err="1" smtClean="0"/>
              <a:t>WireWall</a:t>
            </a:r>
            <a:r>
              <a:rPr lang="en-GB" sz="1100" dirty="0" smtClean="0"/>
              <a:t>.</a:t>
            </a:r>
          </a:p>
          <a:p>
            <a:r>
              <a:rPr lang="en-GB" sz="1100" dirty="0" smtClean="0"/>
              <a:t>Weather</a:t>
            </a:r>
          </a:p>
          <a:p>
            <a:r>
              <a:rPr lang="en-GB" sz="1100" dirty="0" smtClean="0"/>
              <a:t>Water levels</a:t>
            </a:r>
          </a:p>
          <a:p>
            <a:r>
              <a:rPr lang="en-GB" sz="1100" dirty="0" smtClean="0"/>
              <a:t>Waves offshore</a:t>
            </a:r>
            <a:endParaRPr lang="en-GB" sz="1100" dirty="0"/>
          </a:p>
        </p:txBody>
      </p:sp>
      <p:sp>
        <p:nvSpPr>
          <p:cNvPr id="4" name="Slide Number Placeholder 3"/>
          <p:cNvSpPr>
            <a:spLocks noGrp="1"/>
          </p:cNvSpPr>
          <p:nvPr>
            <p:ph type="sldNum" sz="quarter" idx="10"/>
          </p:nvPr>
        </p:nvSpPr>
        <p:spPr/>
        <p:txBody>
          <a:bodyPr/>
          <a:lstStyle/>
          <a:p>
            <a:fld id="{24EEDD83-94E2-42B2-A586-1FDCC0BDBCA2}" type="slidenum">
              <a:rPr lang="en-GB" smtClean="0"/>
              <a:t>28</a:t>
            </a:fld>
            <a:endParaRPr lang="en-GB"/>
          </a:p>
        </p:txBody>
      </p:sp>
    </p:spTree>
    <p:extLst>
      <p:ext uri="{BB962C8B-B14F-4D97-AF65-F5344CB8AC3E}">
        <p14:creationId xmlns:p14="http://schemas.microsoft.com/office/powerpoint/2010/main" val="2962733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An award winning relocatable overtopping measuring system, used to collect field observations of wave-by-wave overtopping velocity and volumes. It can provide site-specific data and calibrate overtopping tools to inform the design of cost-effective sea defences, which will provide protection from changing storm patterns and rising sea levels</a:t>
            </a:r>
            <a:endParaRPr lang="en-US" altLang="en-US" b="1" dirty="0" smtClean="0"/>
          </a:p>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29</a:t>
            </a:fld>
            <a:endParaRPr lang="en-GB"/>
          </a:p>
        </p:txBody>
      </p:sp>
    </p:spTree>
    <p:extLst>
      <p:ext uri="{BB962C8B-B14F-4D97-AF65-F5344CB8AC3E}">
        <p14:creationId xmlns:p14="http://schemas.microsoft.com/office/powerpoint/2010/main" val="1867723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3</a:t>
            </a:fld>
            <a:endParaRPr lang="en-GB"/>
          </a:p>
        </p:txBody>
      </p:sp>
    </p:spTree>
    <p:extLst>
      <p:ext uri="{BB962C8B-B14F-4D97-AF65-F5344CB8AC3E}">
        <p14:creationId xmlns:p14="http://schemas.microsoft.com/office/powerpoint/2010/main" val="1645126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dirty="0" smtClean="0"/>
              <a:t>This plot</a:t>
            </a:r>
            <a:r>
              <a:rPr lang="en-GB" sz="1100" baseline="0" dirty="0" smtClean="0"/>
              <a:t> shows what the wave-by-wave data looks like. </a:t>
            </a:r>
          </a:p>
          <a:p>
            <a:r>
              <a:rPr lang="en-GB" sz="1100" baseline="0" dirty="0" smtClean="0"/>
              <a:t>3 rows of wires going from sea on the left to land on the right. </a:t>
            </a:r>
          </a:p>
          <a:p>
            <a:r>
              <a:rPr lang="en-GB" sz="1100" baseline="0" dirty="0" smtClean="0"/>
              <a:t>Over topping plume passing through the wires. Each line is the length of wire being wet. The time of the signal shows the water nicely passing through the wire, with a rapid increase in wet length and a slower return signal and the back of the plume comes through. As we go inland the max height of the plum is lower as it falls to land. Then after the plume there is a low elevated signal that’s slow to decay, which is the water slosh on the prom. Clever processing means we can separate the back ground slosh </a:t>
            </a:r>
            <a:r>
              <a:rPr lang="en-GB" sz="1100" baseline="0" dirty="0" err="1" smtClean="0"/>
              <a:t>fromt</a:t>
            </a:r>
            <a:r>
              <a:rPr lang="en-GB" sz="1100" baseline="0" dirty="0" smtClean="0"/>
              <a:t> eh plume and look at both components of the overtopping hazard.</a:t>
            </a:r>
            <a:endParaRPr lang="en-GB" sz="1100" dirty="0" smtClean="0"/>
          </a:p>
        </p:txBody>
      </p:sp>
      <p:sp>
        <p:nvSpPr>
          <p:cNvPr id="4" name="Slide Number Placeholder 3"/>
          <p:cNvSpPr>
            <a:spLocks noGrp="1"/>
          </p:cNvSpPr>
          <p:nvPr>
            <p:ph type="sldNum" sz="quarter" idx="10"/>
          </p:nvPr>
        </p:nvSpPr>
        <p:spPr/>
        <p:txBody>
          <a:bodyPr/>
          <a:lstStyle/>
          <a:p>
            <a:fld id="{24EEDD83-94E2-42B2-A586-1FDCC0BDBCA2}" type="slidenum">
              <a:rPr lang="en-GB" smtClean="0"/>
              <a:t>30</a:t>
            </a:fld>
            <a:endParaRPr lang="en-GB"/>
          </a:p>
        </p:txBody>
      </p:sp>
    </p:spTree>
    <p:extLst>
      <p:ext uri="{BB962C8B-B14F-4D97-AF65-F5344CB8AC3E}">
        <p14:creationId xmlns:p14="http://schemas.microsoft.com/office/powerpoint/2010/main" val="1953114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rgbClr val="1F204A"/>
                </a:solidFill>
              </a:rPr>
              <a:t>Collected data (volumes, velocity and camera footage) to recalibrate the EA’s flood forecasting system for our site and validate the safety thresholds applied.</a:t>
            </a:r>
            <a:endParaRPr lang="en-GB" sz="1200" dirty="0">
              <a:solidFill>
                <a:srgbClr val="1F204A"/>
              </a:solidFill>
            </a:endParaRPr>
          </a:p>
        </p:txBody>
      </p:sp>
      <p:sp>
        <p:nvSpPr>
          <p:cNvPr id="4" name="Slide Number Placeholder 3"/>
          <p:cNvSpPr>
            <a:spLocks noGrp="1"/>
          </p:cNvSpPr>
          <p:nvPr>
            <p:ph type="sldNum" sz="quarter" idx="10"/>
          </p:nvPr>
        </p:nvSpPr>
        <p:spPr/>
        <p:txBody>
          <a:bodyPr/>
          <a:lstStyle/>
          <a:p>
            <a:fld id="{24EEDD83-94E2-42B2-A586-1FDCC0BDBCA2}" type="slidenum">
              <a:rPr lang="en-GB" smtClean="0"/>
              <a:t>31</a:t>
            </a:fld>
            <a:endParaRPr lang="en-GB"/>
          </a:p>
        </p:txBody>
      </p:sp>
    </p:spTree>
    <p:extLst>
      <p:ext uri="{BB962C8B-B14F-4D97-AF65-F5344CB8AC3E}">
        <p14:creationId xmlns:p14="http://schemas.microsoft.com/office/powerpoint/2010/main" val="750339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Coastal managers are looking to use softer schemes</a:t>
            </a:r>
            <a:r>
              <a:rPr lang="en-GB" baseline="0" dirty="0" smtClean="0"/>
              <a:t> at the coastline to break up the hard engineered landscape and also provide space for habitat &amp; recreation. Here we will be using exploratory modelling to access the potential impacts of using mega beach nourishment as a management option at a UK case study site.  </a:t>
            </a:r>
            <a:endParaRPr lang="en-GB" dirty="0" smtClean="0"/>
          </a:p>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32</a:t>
            </a:fld>
            <a:endParaRPr lang="en-GB"/>
          </a:p>
        </p:txBody>
      </p:sp>
    </p:spTree>
    <p:extLst>
      <p:ext uri="{BB962C8B-B14F-4D97-AF65-F5344CB8AC3E}">
        <p14:creationId xmlns:p14="http://schemas.microsoft.com/office/powerpoint/2010/main" val="1543315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 case study site is Rye Bay in the SE of the UK. The shoreline</a:t>
            </a:r>
            <a:r>
              <a:rPr lang="en-GB" baseline="0" dirty="0" smtClean="0"/>
              <a:t> is influenced by a macro-tidal regime with a mean range of 8.6 m, waves come from 2 main directions SW &amp; NE to the region but only SW have impact for this shoreline orientation. The highest predicted tide 4.48 m ODN.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bay is protected by a natural gravel barrier, which sits on top of a steep gravel beach. At either end there is infrastructure due to the power station and harbour. The bay is also part of the SSSI and forms the ranges for the ministry of defence to practice. The Environment agency current policy is to ‘do nothing or retreat the line’. So better understanding of the flood hazard is therefore of interested in the current level of defence provided by this natural system and its vulnerability. </a:t>
            </a:r>
          </a:p>
          <a:p>
            <a:endParaRPr lang="en-GB" baseline="0" dirty="0" smtClean="0"/>
          </a:p>
          <a:p>
            <a:r>
              <a:rPr lang="en-GB" baseline="0" dirty="0" smtClean="0"/>
              <a:t>Many of coastlines include mixed sediments and interactive geomorphic features, such as muddy estuaries, rock headland so the longshore transport of nourished material need to be understood. This leads to our exploratory modelling study. Which uses a Coastal evolution model to evolve the shoreline in response to longshore transport of sediment. </a:t>
            </a:r>
          </a:p>
        </p:txBody>
      </p:sp>
      <p:sp>
        <p:nvSpPr>
          <p:cNvPr id="4" name="Slide Number Placeholder 3"/>
          <p:cNvSpPr>
            <a:spLocks noGrp="1"/>
          </p:cNvSpPr>
          <p:nvPr>
            <p:ph type="sldNum" sz="quarter" idx="10"/>
          </p:nvPr>
        </p:nvSpPr>
        <p:spPr/>
        <p:txBody>
          <a:bodyPr/>
          <a:lstStyle/>
          <a:p>
            <a:fld id="{24EEDD83-94E2-42B2-A586-1FDCC0BDBCA2}" type="slidenum">
              <a:rPr lang="en-GB" smtClean="0"/>
              <a:t>33</a:t>
            </a:fld>
            <a:endParaRPr lang="en-GB"/>
          </a:p>
        </p:txBody>
      </p:sp>
    </p:spTree>
    <p:extLst>
      <p:ext uri="{BB962C8B-B14F-4D97-AF65-F5344CB8AC3E}">
        <p14:creationId xmlns:p14="http://schemas.microsoft.com/office/powerpoint/2010/main" val="4250664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the following simulations then use a CEM as </a:t>
            </a:r>
            <a:r>
              <a:rPr lang="en-GB" baseline="0" dirty="0" smtClean="0"/>
              <a:t>developed by BGS. This is used to indicate how an intervention may evolve. This model has been calibrated to represent evolution of the gravel beach-barrier system. Developed by Ashton &amp; Murray. </a:t>
            </a:r>
          </a:p>
          <a:p>
            <a:endParaRPr lang="en-GB" baseline="0" dirty="0" smtClean="0"/>
          </a:p>
          <a:p>
            <a:r>
              <a:rPr lang="en-GB" baseline="0" dirty="0" smtClean="0"/>
              <a:t>Our initial scenario is a single small recurved spit positioned close to the western hard defence (black) to see how it supports the natural coastline and the engineered structures. It is positioned so the natural drift moves the sediment towards the second stretch a of maintained defence in the east (black)</a:t>
            </a:r>
          </a:p>
          <a:p>
            <a:endParaRPr lang="en-GB" baseline="0" dirty="0" smtClean="0"/>
          </a:p>
          <a:p>
            <a:r>
              <a:rPr lang="en-GB" baseline="0" dirty="0" smtClean="0"/>
              <a:t>1</a:t>
            </a:r>
            <a:r>
              <a:rPr lang="en-GB" baseline="30000" dirty="0" smtClean="0"/>
              <a:t>st</a:t>
            </a:r>
            <a:r>
              <a:rPr lang="en-GB" baseline="0" dirty="0" smtClean="0"/>
              <a:t> 10 years – formation of lagoon &amp; sheltered water for recreation / habitats. </a:t>
            </a:r>
          </a:p>
          <a:p>
            <a:r>
              <a:rPr lang="en-GB" baseline="0" dirty="0" smtClean="0"/>
              <a:t>Then the feature collapses maintaining a wider beach, with greatest width in front of the sea wall in the west.  </a:t>
            </a:r>
          </a:p>
          <a:p>
            <a:endParaRPr lang="en-GB" baseline="0" dirty="0" smtClean="0"/>
          </a:p>
          <a:p>
            <a:r>
              <a:rPr lang="en-GB" baseline="0" dirty="0" smtClean="0"/>
              <a:t>This is 55ha so just more than 1/3 of the Dutch intervention. </a:t>
            </a:r>
          </a:p>
        </p:txBody>
      </p:sp>
      <p:sp>
        <p:nvSpPr>
          <p:cNvPr id="4" name="Slide Number Placeholder 3"/>
          <p:cNvSpPr>
            <a:spLocks noGrp="1"/>
          </p:cNvSpPr>
          <p:nvPr>
            <p:ph type="sldNum" sz="quarter" idx="10"/>
          </p:nvPr>
        </p:nvSpPr>
        <p:spPr/>
        <p:txBody>
          <a:bodyPr/>
          <a:lstStyle/>
          <a:p>
            <a:fld id="{24EEDD83-94E2-42B2-A586-1FDCC0BDBCA2}" type="slidenum">
              <a:rPr lang="en-GB" smtClean="0"/>
              <a:t>34</a:t>
            </a:fld>
            <a:endParaRPr lang="en-GB"/>
          </a:p>
        </p:txBody>
      </p:sp>
    </p:spTree>
    <p:extLst>
      <p:ext uri="{BB962C8B-B14F-4D97-AF65-F5344CB8AC3E}">
        <p14:creationId xmlns:p14="http://schemas.microsoft.com/office/powerpoint/2010/main" val="4152201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scenario we have all the smaller recurved spits positioned close to the engineered defences, with 2 spits in the east where erosion rates are higher in the baseline scenario. </a:t>
            </a:r>
          </a:p>
          <a:p>
            <a:endParaRPr lang="en-GB" dirty="0" smtClean="0"/>
          </a:p>
          <a:p>
            <a:r>
              <a:rPr lang="en-GB" dirty="0" smtClean="0"/>
              <a:t>Within 10 years multiple small lagoons have formed potentially supporting the natural habitat in locations at risk of erosion. Where there are 2 spits the western spit supports the eastern one prolonging the existence</a:t>
            </a:r>
            <a:r>
              <a:rPr lang="en-GB" baseline="0" dirty="0" smtClean="0"/>
              <a:t> of the feature. Still a small lagoon after 25 years. The beach is widened for 50 years, with the largest widening in front of the engineered structures. By 100 years the beach is still present, but starting to thin. </a:t>
            </a:r>
          </a:p>
          <a:p>
            <a:endParaRPr lang="en-GB" baseline="0" dirty="0" smtClean="0"/>
          </a:p>
          <a:p>
            <a:r>
              <a:rPr lang="en-GB" sz="1200" kern="1200" dirty="0" smtClean="0">
                <a:solidFill>
                  <a:schemeClr val="tx1"/>
                </a:solidFill>
                <a:effectLst/>
                <a:latin typeface="+mn-lt"/>
                <a:ea typeface="+mn-ea"/>
                <a:cs typeface="+mn-cs"/>
              </a:rPr>
              <a:t>SS Simultaneous recurved spits 1 to 3 165ha (each single spit 55ha), Total slightly larger than the Dutch </a:t>
            </a:r>
            <a:r>
              <a:rPr lang="en-GB" baseline="0" dirty="0" smtClean="0"/>
              <a:t>intervention</a:t>
            </a:r>
            <a:r>
              <a:rPr lang="en-GB" sz="1200" kern="1200" dirty="0" smtClean="0">
                <a:solidFill>
                  <a:schemeClr val="tx1"/>
                </a:solidFill>
                <a:effectLst/>
                <a:latin typeface="+mn-lt"/>
                <a:ea typeface="+mn-ea"/>
                <a:cs typeface="+mn-cs"/>
              </a:rPr>
              <a:t>.</a:t>
            </a:r>
            <a:r>
              <a:rPr lang="en-GB" baseline="0" dirty="0" smtClean="0"/>
              <a:t> </a:t>
            </a:r>
          </a:p>
        </p:txBody>
      </p:sp>
      <p:sp>
        <p:nvSpPr>
          <p:cNvPr id="4" name="Slide Number Placeholder 3"/>
          <p:cNvSpPr>
            <a:spLocks noGrp="1"/>
          </p:cNvSpPr>
          <p:nvPr>
            <p:ph type="sldNum" sz="quarter" idx="10"/>
          </p:nvPr>
        </p:nvSpPr>
        <p:spPr/>
        <p:txBody>
          <a:bodyPr/>
          <a:lstStyle/>
          <a:p>
            <a:fld id="{24EEDD83-94E2-42B2-A586-1FDCC0BDBCA2}" type="slidenum">
              <a:rPr lang="en-GB" smtClean="0"/>
              <a:t>35</a:t>
            </a:fld>
            <a:endParaRPr lang="en-GB"/>
          </a:p>
        </p:txBody>
      </p:sp>
    </p:spTree>
    <p:extLst>
      <p:ext uri="{BB962C8B-B14F-4D97-AF65-F5344CB8AC3E}">
        <p14:creationId xmlns:p14="http://schemas.microsoft.com/office/powerpoint/2010/main" val="254494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Our last scenario is a large single recurved spit positioned between 2 hard defence (black) to see how it supports the natural coastline and the engineered structures. In the most beneficial position of the small interventions (S2).</a:t>
            </a:r>
          </a:p>
          <a:p>
            <a:endParaRPr lang="en-GB" baseline="0" dirty="0" smtClean="0"/>
          </a:p>
          <a:p>
            <a:r>
              <a:rPr lang="en-GB" baseline="0" dirty="0" smtClean="0"/>
              <a:t>25yrs – sediment is redistributed to the west supporting the seawall and the recurve extends to the east providing shelter from waves. After 50 years it forms a lagoon and after 100 it is starting to collapse, but the beach width has been increased along the frontage. </a:t>
            </a:r>
          </a:p>
        </p:txBody>
      </p:sp>
      <p:sp>
        <p:nvSpPr>
          <p:cNvPr id="4" name="Slide Number Placeholder 3"/>
          <p:cNvSpPr>
            <a:spLocks noGrp="1"/>
          </p:cNvSpPr>
          <p:nvPr>
            <p:ph type="sldNum" sz="quarter" idx="10"/>
          </p:nvPr>
        </p:nvSpPr>
        <p:spPr/>
        <p:txBody>
          <a:bodyPr/>
          <a:lstStyle/>
          <a:p>
            <a:fld id="{24EEDD83-94E2-42B2-A586-1FDCC0BDBCA2}" type="slidenum">
              <a:rPr lang="en-GB" smtClean="0"/>
              <a:t>36</a:t>
            </a:fld>
            <a:endParaRPr lang="en-GB"/>
          </a:p>
        </p:txBody>
      </p:sp>
    </p:spTree>
    <p:extLst>
      <p:ext uri="{BB962C8B-B14F-4D97-AF65-F5344CB8AC3E}">
        <p14:creationId xmlns:p14="http://schemas.microsoft.com/office/powerpoint/2010/main" val="299821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24EEDD83-94E2-42B2-A586-1FDCC0BDBCA2}" type="slidenum">
              <a:rPr lang="en-GB" smtClean="0"/>
              <a:t>37</a:t>
            </a:fld>
            <a:endParaRPr lang="en-GB"/>
          </a:p>
        </p:txBody>
      </p:sp>
    </p:spTree>
    <p:extLst>
      <p:ext uri="{BB962C8B-B14F-4D97-AF65-F5344CB8AC3E}">
        <p14:creationId xmlns:p14="http://schemas.microsoft.com/office/powerpoint/2010/main" val="2012582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38</a:t>
            </a:fld>
            <a:endParaRPr lang="en-GB"/>
          </a:p>
        </p:txBody>
      </p:sp>
    </p:spTree>
    <p:extLst>
      <p:ext uri="{BB962C8B-B14F-4D97-AF65-F5344CB8AC3E}">
        <p14:creationId xmlns:p14="http://schemas.microsoft.com/office/powerpoint/2010/main" val="24361239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39</a:t>
            </a:fld>
            <a:endParaRPr lang="en-GB"/>
          </a:p>
        </p:txBody>
      </p:sp>
    </p:spTree>
    <p:extLst>
      <p:ext uri="{BB962C8B-B14F-4D97-AF65-F5344CB8AC3E}">
        <p14:creationId xmlns:p14="http://schemas.microsoft.com/office/powerpoint/2010/main" val="213486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4</a:t>
            </a:fld>
            <a:endParaRPr lang="en-GB"/>
          </a:p>
        </p:txBody>
      </p:sp>
    </p:spTree>
    <p:extLst>
      <p:ext uri="{BB962C8B-B14F-4D97-AF65-F5344CB8AC3E}">
        <p14:creationId xmlns:p14="http://schemas.microsoft.com/office/powerpoint/2010/main" val="17972309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40</a:t>
            </a:fld>
            <a:endParaRPr lang="en-GB"/>
          </a:p>
        </p:txBody>
      </p:sp>
    </p:spTree>
    <p:extLst>
      <p:ext uri="{BB962C8B-B14F-4D97-AF65-F5344CB8AC3E}">
        <p14:creationId xmlns:p14="http://schemas.microsoft.com/office/powerpoint/2010/main" val="2895647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41</a:t>
            </a:fld>
            <a:endParaRPr lang="en-GB"/>
          </a:p>
        </p:txBody>
      </p:sp>
    </p:spTree>
    <p:extLst>
      <p:ext uri="{BB962C8B-B14F-4D97-AF65-F5344CB8AC3E}">
        <p14:creationId xmlns:p14="http://schemas.microsoft.com/office/powerpoint/2010/main" val="4133291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42</a:t>
            </a:fld>
            <a:endParaRPr lang="en-GB"/>
          </a:p>
        </p:txBody>
      </p:sp>
    </p:spTree>
    <p:extLst>
      <p:ext uri="{BB962C8B-B14F-4D97-AF65-F5344CB8AC3E}">
        <p14:creationId xmlns:p14="http://schemas.microsoft.com/office/powerpoint/2010/main" val="2938607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43</a:t>
            </a:fld>
            <a:endParaRPr lang="en-GB"/>
          </a:p>
        </p:txBody>
      </p:sp>
    </p:spTree>
    <p:extLst>
      <p:ext uri="{BB962C8B-B14F-4D97-AF65-F5344CB8AC3E}">
        <p14:creationId xmlns:p14="http://schemas.microsoft.com/office/powerpoint/2010/main" val="2707947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44</a:t>
            </a:fld>
            <a:endParaRPr lang="en-GB"/>
          </a:p>
        </p:txBody>
      </p:sp>
    </p:spTree>
    <p:extLst>
      <p:ext uri="{BB962C8B-B14F-4D97-AF65-F5344CB8AC3E}">
        <p14:creationId xmlns:p14="http://schemas.microsoft.com/office/powerpoint/2010/main" val="400111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45</a:t>
            </a:fld>
            <a:endParaRPr lang="en-GB"/>
          </a:p>
        </p:txBody>
      </p:sp>
    </p:spTree>
    <p:extLst>
      <p:ext uri="{BB962C8B-B14F-4D97-AF65-F5344CB8AC3E}">
        <p14:creationId xmlns:p14="http://schemas.microsoft.com/office/powerpoint/2010/main" val="3324532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46</a:t>
            </a:fld>
            <a:endParaRPr lang="en-GB"/>
          </a:p>
        </p:txBody>
      </p:sp>
    </p:spTree>
    <p:extLst>
      <p:ext uri="{BB962C8B-B14F-4D97-AF65-F5344CB8AC3E}">
        <p14:creationId xmlns:p14="http://schemas.microsoft.com/office/powerpoint/2010/main" val="40685792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47</a:t>
            </a:fld>
            <a:endParaRPr lang="en-GB"/>
          </a:p>
        </p:txBody>
      </p:sp>
    </p:spTree>
    <p:extLst>
      <p:ext uri="{BB962C8B-B14F-4D97-AF65-F5344CB8AC3E}">
        <p14:creationId xmlns:p14="http://schemas.microsoft.com/office/powerpoint/2010/main" val="2486543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5</a:t>
            </a:fld>
            <a:endParaRPr lang="en-GB"/>
          </a:p>
        </p:txBody>
      </p:sp>
    </p:spTree>
    <p:extLst>
      <p:ext uri="{BB962C8B-B14F-4D97-AF65-F5344CB8AC3E}">
        <p14:creationId xmlns:p14="http://schemas.microsoft.com/office/powerpoint/2010/main" val="3277340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6</a:t>
            </a:fld>
            <a:endParaRPr lang="en-GB"/>
          </a:p>
        </p:txBody>
      </p:sp>
    </p:spTree>
    <p:extLst>
      <p:ext uri="{BB962C8B-B14F-4D97-AF65-F5344CB8AC3E}">
        <p14:creationId xmlns:p14="http://schemas.microsoft.com/office/powerpoint/2010/main" val="70297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Science delivered around 5 themes</a:t>
            </a:r>
            <a:endParaRPr lang="en-GB" dirty="0"/>
          </a:p>
        </p:txBody>
      </p:sp>
      <p:sp>
        <p:nvSpPr>
          <p:cNvPr id="4" name="Slide Number Placeholder 3"/>
          <p:cNvSpPr>
            <a:spLocks noGrp="1"/>
          </p:cNvSpPr>
          <p:nvPr>
            <p:ph type="sldNum" sz="quarter" idx="10"/>
          </p:nvPr>
        </p:nvSpPr>
        <p:spPr/>
        <p:txBody>
          <a:bodyPr/>
          <a:lstStyle/>
          <a:p>
            <a:fld id="{24EEDD83-94E2-42B2-A586-1FDCC0BDBCA2}" type="slidenum">
              <a:rPr lang="en-GB" smtClean="0"/>
              <a:t>7</a:t>
            </a:fld>
            <a:endParaRPr lang="en-GB"/>
          </a:p>
        </p:txBody>
      </p:sp>
    </p:spTree>
    <p:extLst>
      <p:ext uri="{BB962C8B-B14F-4D97-AF65-F5344CB8AC3E}">
        <p14:creationId xmlns:p14="http://schemas.microsoft.com/office/powerpoint/2010/main" val="144858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dirty="0" smtClean="0">
                <a:solidFill>
                  <a:schemeClr val="tx1"/>
                </a:solidFill>
              </a:rPr>
              <a:t>Any good plan will consider all actors</a:t>
            </a:r>
          </a:p>
          <a:p>
            <a:pPr marL="0" indent="0">
              <a:buNone/>
            </a:pPr>
            <a:endParaRPr lang="en-GB" sz="1200" dirty="0">
              <a:solidFill>
                <a:schemeClr val="tx1"/>
              </a:solidFill>
            </a:endParaRPr>
          </a:p>
        </p:txBody>
      </p:sp>
      <p:sp>
        <p:nvSpPr>
          <p:cNvPr id="4" name="Slide Number Placeholder 3"/>
          <p:cNvSpPr>
            <a:spLocks noGrp="1"/>
          </p:cNvSpPr>
          <p:nvPr>
            <p:ph type="sldNum" sz="quarter" idx="10"/>
          </p:nvPr>
        </p:nvSpPr>
        <p:spPr/>
        <p:txBody>
          <a:bodyPr/>
          <a:lstStyle/>
          <a:p>
            <a:fld id="{24EEDD83-94E2-42B2-A586-1FDCC0BDBCA2}" type="slidenum">
              <a:rPr lang="en-GB" smtClean="0"/>
              <a:t>8</a:t>
            </a:fld>
            <a:endParaRPr lang="en-GB"/>
          </a:p>
        </p:txBody>
      </p:sp>
    </p:spTree>
    <p:extLst>
      <p:ext uri="{BB962C8B-B14F-4D97-AF65-F5344CB8AC3E}">
        <p14:creationId xmlns:p14="http://schemas.microsoft.com/office/powerpoint/2010/main" val="1034260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200" dirty="0">
              <a:solidFill>
                <a:schemeClr val="tx1"/>
              </a:solidFill>
            </a:endParaRPr>
          </a:p>
        </p:txBody>
      </p:sp>
      <p:sp>
        <p:nvSpPr>
          <p:cNvPr id="4" name="Slide Number Placeholder 3"/>
          <p:cNvSpPr>
            <a:spLocks noGrp="1"/>
          </p:cNvSpPr>
          <p:nvPr>
            <p:ph type="sldNum" sz="quarter" idx="10"/>
          </p:nvPr>
        </p:nvSpPr>
        <p:spPr/>
        <p:txBody>
          <a:bodyPr/>
          <a:lstStyle/>
          <a:p>
            <a:fld id="{24EEDD83-94E2-42B2-A586-1FDCC0BDBCA2}" type="slidenum">
              <a:rPr lang="en-GB" smtClean="0"/>
              <a:t>9</a:t>
            </a:fld>
            <a:endParaRPr lang="en-GB"/>
          </a:p>
        </p:txBody>
      </p:sp>
    </p:spTree>
    <p:extLst>
      <p:ext uri="{BB962C8B-B14F-4D97-AF65-F5344CB8AC3E}">
        <p14:creationId xmlns:p14="http://schemas.microsoft.com/office/powerpoint/2010/main" val="271443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2647A92-44CF-439B-817D-0D0B5A92A9A1}" type="datetimeFigureOut">
              <a:rPr lang="en-GB" smtClean="0"/>
              <a:t>12/09/2019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1350147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647A92-44CF-439B-817D-0D0B5A92A9A1}" type="datetimeFigureOut">
              <a:rPr lang="en-GB" smtClean="0"/>
              <a:t>12/09/2019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232652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647A92-44CF-439B-817D-0D0B5A92A9A1}" type="datetimeFigureOut">
              <a:rPr lang="en-GB" smtClean="0"/>
              <a:t>12/09/2019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360570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038962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2647A92-44CF-439B-817D-0D0B5A92A9A1}" type="datetimeFigureOut">
              <a:rPr lang="en-GB" smtClean="0"/>
              <a:t>12/09/2019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2264568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647A92-44CF-439B-817D-0D0B5A92A9A1}" type="datetimeFigureOut">
              <a:rPr lang="en-GB" smtClean="0"/>
              <a:t>12/09/2019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313484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2647A92-44CF-439B-817D-0D0B5A92A9A1}" type="datetimeFigureOut">
              <a:rPr lang="en-GB" smtClean="0"/>
              <a:t>12/09/2019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126330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2647A92-44CF-439B-817D-0D0B5A92A9A1}" type="datetimeFigureOut">
              <a:rPr lang="en-GB" smtClean="0"/>
              <a:t>12/09/2019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40748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2647A92-44CF-439B-817D-0D0B5A92A9A1}" type="datetimeFigureOut">
              <a:rPr lang="en-GB" smtClean="0"/>
              <a:t>12/09/2019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3830927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647A92-44CF-439B-817D-0D0B5A92A9A1}" type="datetimeFigureOut">
              <a:rPr lang="en-GB" smtClean="0"/>
              <a:t>12/09/2019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3441622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647A92-44CF-439B-817D-0D0B5A92A9A1}" type="datetimeFigureOut">
              <a:rPr lang="en-GB" smtClean="0"/>
              <a:t>12/09/2019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333914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647A92-44CF-439B-817D-0D0B5A92A9A1}" type="datetimeFigureOut">
              <a:rPr lang="en-GB" smtClean="0"/>
              <a:t>12/09/2019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4711BDA-8817-4888-BB19-F23AD89EDA89}" type="slidenum">
              <a:rPr lang="en-GB" smtClean="0"/>
              <a:t>‹#›</a:t>
            </a:fld>
            <a:endParaRPr lang="en-GB"/>
          </a:p>
        </p:txBody>
      </p:sp>
    </p:spTree>
    <p:extLst>
      <p:ext uri="{BB962C8B-B14F-4D97-AF65-F5344CB8AC3E}">
        <p14:creationId xmlns:p14="http://schemas.microsoft.com/office/powerpoint/2010/main" val="1051178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647A92-44CF-439B-817D-0D0B5A92A9A1}" type="datetimeFigureOut">
              <a:rPr lang="en-GB" smtClean="0"/>
              <a:t>12/09/2019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711BDA-8817-4888-BB19-F23AD89EDA89}" type="slidenum">
              <a:rPr lang="en-GB" smtClean="0"/>
              <a:t>‹#›</a:t>
            </a:fld>
            <a:endParaRPr lang="en-GB"/>
          </a:p>
        </p:txBody>
      </p:sp>
    </p:spTree>
    <p:extLst>
      <p:ext uri="{BB962C8B-B14F-4D97-AF65-F5344CB8AC3E}">
        <p14:creationId xmlns:p14="http://schemas.microsoft.com/office/powerpoint/2010/main" val="4032452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notesSlide" Target="../notesSlides/notesSlide11.xml"/><Relationship Id="rId7" Type="http://schemas.openxmlformats.org/officeDocument/2006/relationships/image" Target="../media/image20.gif"/><Relationship Id="rId12"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9.jpg"/><Relationship Id="rId11" Type="http://schemas.openxmlformats.org/officeDocument/2006/relationships/image" Target="../media/image22.png"/><Relationship Id="rId5" Type="http://schemas.openxmlformats.org/officeDocument/2006/relationships/image" Target="../media/image14.jpeg"/><Relationship Id="rId15" Type="http://schemas.openxmlformats.org/officeDocument/2006/relationships/image" Target="../media/image26.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oleObject" Target="../embeddings/oleObject1.bin"/><Relationship Id="rId1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56.jpe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12.xml"/><Relationship Id="rId7" Type="http://schemas.openxmlformats.org/officeDocument/2006/relationships/image" Target="../media/image5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4.png"/><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5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6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5.gif"/><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79.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80.JP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72.png"/><Relationship Id="rId4" Type="http://schemas.openxmlformats.org/officeDocument/2006/relationships/image" Target="../media/image81.JPG"/></Relationships>
</file>

<file path=ppt/slides/_rels/slide4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83.png"/><Relationship Id="rId11" Type="http://schemas.openxmlformats.org/officeDocument/2006/relationships/image" Target="../media/image74.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72.png"/><Relationship Id="rId9"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hyperlink" Target="https://arcoes-dst.liverpool.ac.uk/"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www.c-rise.info/"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8.jp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46.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F4E46BAE-233B-44E5-83B2-7BB774A75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 y="3048"/>
            <a:ext cx="12192000" cy="6851904"/>
          </a:xfrm>
          <a:prstGeom prst="rect">
            <a:avLst/>
          </a:prstGeom>
        </p:spPr>
      </p:pic>
      <p:pic>
        <p:nvPicPr>
          <p:cNvPr id="14" name="Picture 13">
            <a:extLst>
              <a:ext uri="{FF2B5EF4-FFF2-40B4-BE49-F238E27FC236}">
                <a16:creationId xmlns:a16="http://schemas.microsoft.com/office/drawing/2014/main" id="{D490F630-7349-41F8-A57C-BDFAFB49B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
        <p:nvSpPr>
          <p:cNvPr id="4" name="TextBox 3"/>
          <p:cNvSpPr txBox="1"/>
          <p:nvPr/>
        </p:nvSpPr>
        <p:spPr>
          <a:xfrm>
            <a:off x="573924" y="1883271"/>
            <a:ext cx="11050954" cy="1446550"/>
          </a:xfrm>
          <a:prstGeom prst="rect">
            <a:avLst/>
          </a:prstGeom>
          <a:noFill/>
        </p:spPr>
        <p:txBody>
          <a:bodyPr wrap="square" rtlCol="0">
            <a:spAutoFit/>
          </a:bodyPr>
          <a:lstStyle/>
          <a:p>
            <a:pPr algn="ctr"/>
            <a:r>
              <a:rPr lang="en-GB" sz="4400" dirty="0" smtClean="0">
                <a:solidFill>
                  <a:schemeClr val="bg1"/>
                </a:solidFill>
              </a:rPr>
              <a:t>The role of science in planning </a:t>
            </a:r>
            <a:r>
              <a:rPr lang="en-GB" sz="4400" dirty="0" smtClean="0">
                <a:solidFill>
                  <a:schemeClr val="bg1"/>
                </a:solidFill>
              </a:rPr>
              <a:t>for</a:t>
            </a:r>
            <a:r>
              <a:rPr lang="en-GB" sz="4400" dirty="0" smtClean="0">
                <a:solidFill>
                  <a:schemeClr val="bg1"/>
                </a:solidFill>
              </a:rPr>
              <a:t> </a:t>
            </a:r>
            <a:r>
              <a:rPr lang="en-GB" sz="4400" dirty="0" smtClean="0">
                <a:solidFill>
                  <a:schemeClr val="bg1"/>
                </a:solidFill>
              </a:rPr>
              <a:t>coastal protection </a:t>
            </a:r>
            <a:endParaRPr lang="en-GB" sz="4400" dirty="0">
              <a:solidFill>
                <a:schemeClr val="bg1"/>
              </a:solidFill>
            </a:endParaRPr>
          </a:p>
        </p:txBody>
      </p:sp>
      <p:sp>
        <p:nvSpPr>
          <p:cNvPr id="7" name="TextBox 6"/>
          <p:cNvSpPr txBox="1"/>
          <p:nvPr/>
        </p:nvSpPr>
        <p:spPr>
          <a:xfrm>
            <a:off x="2062755" y="5408246"/>
            <a:ext cx="8073292" cy="461665"/>
          </a:xfrm>
          <a:prstGeom prst="rect">
            <a:avLst/>
          </a:prstGeom>
          <a:noFill/>
        </p:spPr>
        <p:txBody>
          <a:bodyPr wrap="square" rtlCol="0">
            <a:spAutoFit/>
          </a:bodyPr>
          <a:lstStyle/>
          <a:p>
            <a:pPr algn="ctr"/>
            <a:r>
              <a:rPr lang="en-GB" sz="2400" dirty="0" smtClean="0">
                <a:solidFill>
                  <a:schemeClr val="bg1"/>
                </a:solidFill>
              </a:rPr>
              <a:t>Amani Becker</a:t>
            </a:r>
            <a:endParaRPr lang="en-GB" sz="2400" dirty="0">
              <a:solidFill>
                <a:schemeClr val="bg1"/>
              </a:solidFill>
            </a:endParaRPr>
          </a:p>
        </p:txBody>
      </p:sp>
    </p:spTree>
    <p:extLst>
      <p:ext uri="{BB962C8B-B14F-4D97-AF65-F5344CB8AC3E}">
        <p14:creationId xmlns:p14="http://schemas.microsoft.com/office/powerpoint/2010/main" val="19545542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57922" y="257175"/>
            <a:ext cx="10961649"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C-RISe: Coastal Risk Information Service</a:t>
            </a:r>
            <a:endParaRPr lang="en-US" altLang="en-US" b="1" dirty="0">
              <a:solidFill>
                <a:srgbClr val="0070C0"/>
              </a:solidFill>
            </a:endParaRP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072" y="115411"/>
            <a:ext cx="1027441" cy="1121503"/>
          </a:xfrm>
          <a:prstGeom prst="rect">
            <a:avLst/>
          </a:prstGeom>
          <a:ln w="50800">
            <a:solidFill>
              <a:schemeClr val="bg1"/>
            </a:solidFill>
          </a:ln>
        </p:spPr>
      </p:pic>
      <p:pic>
        <p:nvPicPr>
          <p:cNvPr id="15" name="Picture 14" descr="MSL_Map_MERGED_Global_IB_RWT_NoGIA_Adjust.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82593" y="1028131"/>
            <a:ext cx="5196237" cy="3131274"/>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6" name="Picture 4" descr="Scharroo_sla-pres-global.pdf"/>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936509" y="1026465"/>
            <a:ext cx="4494047" cy="28709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7" name="Rectangle 3"/>
          <p:cNvSpPr txBox="1">
            <a:spLocks noChangeArrowheads="1"/>
          </p:cNvSpPr>
          <p:nvPr/>
        </p:nvSpPr>
        <p:spPr>
          <a:xfrm>
            <a:off x="1222513" y="4420566"/>
            <a:ext cx="10208043" cy="12554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spcAft>
                <a:spcPts val="600"/>
              </a:spcAft>
            </a:pPr>
            <a:r>
              <a:rPr lang="en-GB" sz="2000" dirty="0" smtClean="0"/>
              <a:t>Few long term records from tide gauges</a:t>
            </a:r>
          </a:p>
          <a:p>
            <a:pPr>
              <a:lnSpc>
                <a:spcPct val="110000"/>
              </a:lnSpc>
              <a:spcBef>
                <a:spcPts val="0"/>
              </a:spcBef>
              <a:spcAft>
                <a:spcPts val="600"/>
              </a:spcAft>
            </a:pPr>
            <a:r>
              <a:rPr lang="en-GB" sz="2000" dirty="0" smtClean="0"/>
              <a:t>Vulnerable populations and infrastructure</a:t>
            </a:r>
          </a:p>
          <a:p>
            <a:pPr>
              <a:lnSpc>
                <a:spcPct val="110000"/>
              </a:lnSpc>
              <a:spcBef>
                <a:spcPts val="0"/>
              </a:spcBef>
              <a:spcAft>
                <a:spcPts val="600"/>
              </a:spcAft>
            </a:pPr>
            <a:r>
              <a:rPr lang="en-GB" sz="2000" dirty="0" smtClean="0"/>
              <a:t>Improved regional information enables planning</a:t>
            </a:r>
            <a:endParaRPr lang="en-GB" sz="2000" dirty="0"/>
          </a:p>
        </p:txBody>
      </p:sp>
      <p:pic>
        <p:nvPicPr>
          <p:cNvPr id="18" name="Picture 1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354" y="1698331"/>
            <a:ext cx="1111159" cy="734799"/>
          </a:xfrm>
          <a:prstGeom prst="rect">
            <a:avLst/>
          </a:prstGeom>
          <a:ln>
            <a:solidFill>
              <a:schemeClr val="accent1"/>
            </a:solidFill>
          </a:ln>
        </p:spPr>
      </p:pic>
    </p:spTree>
    <p:extLst>
      <p:ext uri="{BB962C8B-B14F-4D97-AF65-F5344CB8AC3E}">
        <p14:creationId xmlns:p14="http://schemas.microsoft.com/office/powerpoint/2010/main" val="2355525601"/>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57922" y="257175"/>
            <a:ext cx="10961649"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C-RISe: Coastal Risk Information Service</a:t>
            </a:r>
            <a:endParaRPr lang="en-US" altLang="en-US" b="1" dirty="0">
              <a:solidFill>
                <a:srgbClr val="0070C0"/>
              </a:solidFill>
            </a:endParaRP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072" y="115411"/>
            <a:ext cx="1027441" cy="1121503"/>
          </a:xfrm>
          <a:prstGeom prst="rect">
            <a:avLst/>
          </a:prstGeom>
          <a:ln w="50800">
            <a:solidFill>
              <a:schemeClr val="bg1"/>
            </a:solidFill>
          </a:ln>
        </p:spPr>
      </p:pic>
      <p:pic>
        <p:nvPicPr>
          <p:cNvPr id="7"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8988" y="988187"/>
            <a:ext cx="910169" cy="91016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424" y="1924460"/>
            <a:ext cx="1095948" cy="108758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19182" y="1002386"/>
            <a:ext cx="1869086" cy="679668"/>
          </a:xfrm>
          <a:prstGeom prst="rect">
            <a:avLst/>
          </a:prstGeom>
        </p:spPr>
      </p:pic>
      <p:graphicFrame>
        <p:nvGraphicFramePr>
          <p:cNvPr id="10" name="Object 9"/>
          <p:cNvGraphicFramePr>
            <a:graphicFrameLocks noChangeAspect="1"/>
          </p:cNvGraphicFramePr>
          <p:nvPr>
            <p:extLst/>
          </p:nvPr>
        </p:nvGraphicFramePr>
        <p:xfrm>
          <a:off x="10961730" y="1878635"/>
          <a:ext cx="872612" cy="1075720"/>
        </p:xfrm>
        <a:graphic>
          <a:graphicData uri="http://schemas.openxmlformats.org/presentationml/2006/ole">
            <mc:AlternateContent xmlns:mc="http://schemas.openxmlformats.org/markup-compatibility/2006">
              <mc:Choice xmlns:v="urn:schemas-microsoft-com:vml" Requires="v">
                <p:oleObj spid="_x0000_s5124" name="Bitmap Image" r:id="rId9" imgW="7929620" imgH="8986903" progId="Paint.Picture">
                  <p:embed/>
                </p:oleObj>
              </mc:Choice>
              <mc:Fallback>
                <p:oleObj name="Bitmap Image" r:id="rId9" imgW="7929620" imgH="8986903" progId="Paint.Picture">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61730" y="1878635"/>
                        <a:ext cx="872612" cy="1075720"/>
                      </a:xfrm>
                      <a:prstGeom prst="rect">
                        <a:avLst/>
                      </a:prstGeom>
                      <a:noFill/>
                      <a:extLst/>
                    </p:spPr>
                  </p:pic>
                </p:oleObj>
              </mc:Fallback>
            </mc:AlternateContent>
          </a:graphicData>
        </a:graphic>
      </p:graphicFrame>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79030" y="4304382"/>
            <a:ext cx="691804" cy="688144"/>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25243" y="4215802"/>
            <a:ext cx="1594328" cy="587003"/>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0085" y="3139988"/>
            <a:ext cx="850964" cy="851761"/>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57309" y="2199927"/>
            <a:ext cx="1213525" cy="606763"/>
          </a:xfrm>
          <a:prstGeom prst="rect">
            <a:avLst/>
          </a:prstGeom>
        </p:spPr>
      </p:pic>
      <p:pic>
        <p:nvPicPr>
          <p:cNvPr id="22" name="Picture 21"/>
          <p:cNvPicPr>
            <a:picLocks noChangeAspect="1"/>
          </p:cNvPicPr>
          <p:nvPr/>
        </p:nvPicPr>
        <p:blipFill rotWithShape="1">
          <a:blip r:embed="rId15"/>
          <a:srcRect l="5373" t="3289" r="6353" b="5004"/>
          <a:stretch/>
        </p:blipFill>
        <p:spPr>
          <a:xfrm>
            <a:off x="8751595" y="2967080"/>
            <a:ext cx="1023205" cy="1062996"/>
          </a:xfrm>
          <a:prstGeom prst="rect">
            <a:avLst/>
          </a:prstGeom>
        </p:spPr>
      </p:pic>
      <p:sp>
        <p:nvSpPr>
          <p:cNvPr id="24" name="Rectangle 3"/>
          <p:cNvSpPr txBox="1">
            <a:spLocks noChangeArrowheads="1"/>
          </p:cNvSpPr>
          <p:nvPr/>
        </p:nvSpPr>
        <p:spPr>
          <a:xfrm>
            <a:off x="1558895" y="1337983"/>
            <a:ext cx="6950093" cy="3610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600"/>
              </a:spcAft>
              <a:buNone/>
            </a:pPr>
            <a:r>
              <a:rPr lang="en-US" sz="2400" dirty="0"/>
              <a:t>Improve resilience in vulnerable coastal areas by ensuring that </a:t>
            </a:r>
            <a:r>
              <a:rPr lang="en-US" sz="2400" dirty="0" smtClean="0"/>
              <a:t>C-</a:t>
            </a:r>
            <a:r>
              <a:rPr lang="en-US" sz="2400" dirty="0" err="1" smtClean="0"/>
              <a:t>RISe</a:t>
            </a:r>
            <a:r>
              <a:rPr lang="en-US" sz="2400" dirty="0" smtClean="0"/>
              <a:t> </a:t>
            </a:r>
            <a:r>
              <a:rPr lang="en-US" sz="2400" dirty="0"/>
              <a:t>data are used:</a:t>
            </a:r>
          </a:p>
          <a:p>
            <a:pPr>
              <a:lnSpc>
                <a:spcPct val="110000"/>
              </a:lnSpc>
              <a:spcBef>
                <a:spcPts val="0"/>
              </a:spcBef>
              <a:spcAft>
                <a:spcPts val="600"/>
              </a:spcAft>
            </a:pPr>
            <a:r>
              <a:rPr lang="en-US" sz="2400" dirty="0"/>
              <a:t>in decision making processes</a:t>
            </a:r>
          </a:p>
          <a:p>
            <a:pPr>
              <a:lnSpc>
                <a:spcPct val="110000"/>
              </a:lnSpc>
              <a:spcBef>
                <a:spcPts val="0"/>
              </a:spcBef>
              <a:spcAft>
                <a:spcPts val="600"/>
              </a:spcAft>
            </a:pPr>
            <a:r>
              <a:rPr lang="en-US" sz="2400" dirty="0"/>
              <a:t>in climate adaptation strategy documents or management plans</a:t>
            </a:r>
          </a:p>
          <a:p>
            <a:pPr>
              <a:lnSpc>
                <a:spcPct val="110000"/>
              </a:lnSpc>
              <a:spcBef>
                <a:spcPts val="0"/>
              </a:spcBef>
              <a:spcAft>
                <a:spcPts val="600"/>
              </a:spcAft>
            </a:pPr>
            <a:r>
              <a:rPr lang="en-US" sz="2400" dirty="0"/>
              <a:t>to mitigate and prevent impacts from coastal inundation</a:t>
            </a:r>
          </a:p>
          <a:p>
            <a:pPr>
              <a:lnSpc>
                <a:spcPct val="110000"/>
              </a:lnSpc>
              <a:spcBef>
                <a:spcPts val="0"/>
              </a:spcBef>
              <a:spcAft>
                <a:spcPts val="600"/>
              </a:spcAft>
            </a:pPr>
            <a:r>
              <a:rPr lang="en-GB" sz="2400" dirty="0"/>
              <a:t>to reduce risks to marine traffic and offshore activities</a:t>
            </a:r>
          </a:p>
        </p:txBody>
      </p:sp>
    </p:spTree>
    <p:extLst>
      <p:ext uri="{BB962C8B-B14F-4D97-AF65-F5344CB8AC3E}">
        <p14:creationId xmlns:p14="http://schemas.microsoft.com/office/powerpoint/2010/main" val="30318874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57922" y="257175"/>
            <a:ext cx="10961649"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C-</a:t>
            </a:r>
            <a:r>
              <a:rPr lang="en-US" altLang="en-US" b="1" dirty="0" err="1" smtClean="0">
                <a:solidFill>
                  <a:srgbClr val="0070C0"/>
                </a:solidFill>
              </a:rPr>
              <a:t>RISe</a:t>
            </a:r>
            <a:r>
              <a:rPr lang="en-US" altLang="en-US" b="1" dirty="0" smtClean="0">
                <a:solidFill>
                  <a:srgbClr val="0070C0"/>
                </a:solidFill>
              </a:rPr>
              <a:t> Satellite data</a:t>
            </a:r>
            <a:endParaRPr lang="en-US" altLang="en-US" b="1" dirty="0">
              <a:solidFill>
                <a:srgbClr val="0070C0"/>
              </a:solidFill>
            </a:endParaRPr>
          </a:p>
        </p:txBody>
      </p:sp>
      <p:sp>
        <p:nvSpPr>
          <p:cNvPr id="3" name="Rectangle 3"/>
          <p:cNvSpPr txBox="1">
            <a:spLocks noChangeArrowheads="1"/>
          </p:cNvSpPr>
          <p:nvPr/>
        </p:nvSpPr>
        <p:spPr>
          <a:xfrm>
            <a:off x="1460974" y="1250284"/>
            <a:ext cx="3999936" cy="4274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smtClean="0"/>
              <a:t>Along-track </a:t>
            </a:r>
            <a:r>
              <a:rPr lang="en-GB" sz="2000" dirty="0"/>
              <a:t>satellite data reprocessed with the NOC Coastal Processor. </a:t>
            </a:r>
            <a:r>
              <a:rPr lang="en-GB" sz="2000" dirty="0" smtClean="0"/>
              <a:t>2002-2019. </a:t>
            </a:r>
            <a:r>
              <a:rPr lang="en-GB" sz="2000" dirty="0"/>
              <a:t>Parameters include total water sea </a:t>
            </a:r>
            <a:r>
              <a:rPr lang="en-GB" sz="2000" dirty="0" smtClean="0"/>
              <a:t>level and </a:t>
            </a:r>
            <a:r>
              <a:rPr lang="en-GB" sz="2000" dirty="0"/>
              <a:t>sea level anomaly </a:t>
            </a:r>
            <a:endParaRPr lang="en-GB" sz="2000" dirty="0" smtClean="0"/>
          </a:p>
          <a:p>
            <a:r>
              <a:rPr lang="en-GB" sz="2000" dirty="0" smtClean="0"/>
              <a:t>Sea </a:t>
            </a:r>
            <a:r>
              <a:rPr lang="en-GB" sz="2000" dirty="0"/>
              <a:t>state (significant wave height) and wind speed </a:t>
            </a:r>
            <a:r>
              <a:rPr lang="en-GB" sz="2000" dirty="0" err="1"/>
              <a:t>climatologies</a:t>
            </a:r>
            <a:r>
              <a:rPr lang="en-GB" sz="2000" dirty="0"/>
              <a:t>, </a:t>
            </a:r>
            <a:r>
              <a:rPr lang="en-GB" sz="2000" dirty="0" smtClean="0"/>
              <a:t>1992-2019. </a:t>
            </a:r>
          </a:p>
          <a:p>
            <a:r>
              <a:rPr lang="en-GB" sz="2000" dirty="0"/>
              <a:t>Surface current </a:t>
            </a:r>
            <a:r>
              <a:rPr lang="en-GB" sz="2000" dirty="0" err="1"/>
              <a:t>climatologies</a:t>
            </a:r>
            <a:r>
              <a:rPr lang="en-GB" sz="2000" dirty="0"/>
              <a:t>. </a:t>
            </a:r>
          </a:p>
          <a:p>
            <a:r>
              <a:rPr lang="en-GB" sz="2000" dirty="0"/>
              <a:t>Near Real Time satellite wind and wave data, overlaid on model forecasts. </a:t>
            </a: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072" y="115411"/>
            <a:ext cx="1027441" cy="1121503"/>
          </a:xfrm>
          <a:prstGeom prst="rect">
            <a:avLst/>
          </a:prstGeom>
          <a:ln w="50800">
            <a:solidFill>
              <a:schemeClr val="bg1"/>
            </a:solidFill>
          </a:ln>
        </p:spPr>
      </p:pic>
      <p:pic>
        <p:nvPicPr>
          <p:cNvPr id="7" name="1ACB3EBE-8C0E-4973-A01B-0C2C8920A36B" descr="6749D0EC-AA47-4B39-8D3F-B50492E8B7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9371" y="1029900"/>
            <a:ext cx="6237501" cy="4272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354" y="1698331"/>
            <a:ext cx="1111159" cy="734799"/>
          </a:xfrm>
          <a:prstGeom prst="rect">
            <a:avLst/>
          </a:prstGeom>
          <a:ln>
            <a:solidFill>
              <a:schemeClr val="accent1"/>
            </a:solidFill>
          </a:ln>
        </p:spPr>
      </p:pic>
    </p:spTree>
    <p:extLst>
      <p:ext uri="{BB962C8B-B14F-4D97-AF65-F5344CB8AC3E}">
        <p14:creationId xmlns:p14="http://schemas.microsoft.com/office/powerpoint/2010/main" val="292556652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57922" y="257175"/>
            <a:ext cx="10961649"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C-</a:t>
            </a:r>
            <a:r>
              <a:rPr lang="en-US" altLang="en-US" b="1" dirty="0" err="1" smtClean="0">
                <a:solidFill>
                  <a:srgbClr val="0070C0"/>
                </a:solidFill>
              </a:rPr>
              <a:t>RISe</a:t>
            </a:r>
            <a:r>
              <a:rPr lang="en-US" altLang="en-US" b="1" dirty="0" smtClean="0">
                <a:solidFill>
                  <a:srgbClr val="0070C0"/>
                </a:solidFill>
              </a:rPr>
              <a:t> Use Cases</a:t>
            </a:r>
            <a:endParaRPr lang="en-US" altLang="en-US" b="1" dirty="0">
              <a:solidFill>
                <a:srgbClr val="0070C0"/>
              </a:solidFill>
            </a:endParaRPr>
          </a:p>
        </p:txBody>
      </p:sp>
      <p:sp>
        <p:nvSpPr>
          <p:cNvPr id="3" name="Rectangle 3"/>
          <p:cNvSpPr txBox="1">
            <a:spLocks noChangeArrowheads="1"/>
          </p:cNvSpPr>
          <p:nvPr/>
        </p:nvSpPr>
        <p:spPr>
          <a:xfrm>
            <a:off x="1685364" y="988187"/>
            <a:ext cx="6254304" cy="4354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smtClean="0"/>
              <a:t>Partners in Madagascar and Mozambique have so far delivered 25 Use Cases including:</a:t>
            </a:r>
          </a:p>
          <a:p>
            <a:r>
              <a:rPr lang="en-GB" altLang="en-US" sz="2400" dirty="0" smtClean="0"/>
              <a:t>Tidal analysis for </a:t>
            </a:r>
            <a:r>
              <a:rPr lang="en-GB" altLang="en-US" sz="2400" dirty="0" err="1" smtClean="0"/>
              <a:t>Nacala</a:t>
            </a:r>
            <a:r>
              <a:rPr lang="en-GB" altLang="en-US" sz="2400" dirty="0" smtClean="0"/>
              <a:t>, Mozambique</a:t>
            </a:r>
          </a:p>
          <a:p>
            <a:r>
              <a:rPr lang="en-GB" altLang="en-US" sz="2400" dirty="0" smtClean="0"/>
              <a:t>Analysis of regional variability in sea level change</a:t>
            </a:r>
          </a:p>
          <a:p>
            <a:r>
              <a:rPr lang="en-GB" altLang="en-US" sz="2400" dirty="0" smtClean="0"/>
              <a:t>Effect on mangroves (</a:t>
            </a:r>
            <a:r>
              <a:rPr lang="en-GB" altLang="en-US" sz="2400" dirty="0" err="1" smtClean="0"/>
              <a:t>Bons</a:t>
            </a:r>
            <a:r>
              <a:rPr lang="en-GB" altLang="en-US" sz="2400" dirty="0" smtClean="0"/>
              <a:t> Sinai, Mozambique and </a:t>
            </a:r>
            <a:r>
              <a:rPr lang="en-GB" altLang="en-US" sz="2400" dirty="0" err="1" smtClean="0"/>
              <a:t>Menabe</a:t>
            </a:r>
            <a:r>
              <a:rPr lang="en-GB" altLang="en-US" sz="2400" dirty="0" smtClean="0"/>
              <a:t> and </a:t>
            </a:r>
            <a:r>
              <a:rPr lang="en-GB" altLang="en-US" sz="2400" dirty="0" err="1" smtClean="0"/>
              <a:t>Melaky</a:t>
            </a:r>
            <a:r>
              <a:rPr lang="en-GB" altLang="en-US" sz="2400" dirty="0" smtClean="0"/>
              <a:t>, Madagascar)</a:t>
            </a:r>
          </a:p>
          <a:p>
            <a:r>
              <a:rPr lang="en-GB" sz="2400" dirty="0" smtClean="0"/>
              <a:t>Support </a:t>
            </a:r>
            <a:r>
              <a:rPr lang="en-GB" sz="2400" dirty="0"/>
              <a:t>for Management of Ambodivahibe Marine Protected Area (MPA</a:t>
            </a:r>
            <a:r>
              <a:rPr lang="en-GB" sz="2400" dirty="0" smtClean="0"/>
              <a:t>)</a:t>
            </a:r>
          </a:p>
          <a:p>
            <a:r>
              <a:rPr lang="en-GB" altLang="en-US" sz="2400" dirty="0" smtClean="0"/>
              <a:t>Coral reef resilience</a:t>
            </a:r>
          </a:p>
          <a:p>
            <a:r>
              <a:rPr lang="en-GB" altLang="en-US" sz="2400" dirty="0" smtClean="0"/>
              <a:t>Effects on shrimp fisheries</a:t>
            </a:r>
            <a:endParaRPr lang="en-US" altLang="en-US" sz="2400" dirty="0"/>
          </a:p>
        </p:txBody>
      </p:sp>
      <p:pic>
        <p:nvPicPr>
          <p:cNvPr id="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2" y="115411"/>
            <a:ext cx="1027441" cy="1121503"/>
          </a:xfrm>
          <a:prstGeom prst="rect">
            <a:avLst/>
          </a:prstGeom>
          <a:ln w="50800">
            <a:solidFill>
              <a:schemeClr val="bg1"/>
            </a:solidFill>
          </a:ln>
        </p:spPr>
      </p:pic>
      <p:pic>
        <p:nvPicPr>
          <p:cNvPr id="6" name="Picture 5"/>
          <p:cNvPicPr/>
          <p:nvPr/>
        </p:nvPicPr>
        <p:blipFill rotWithShape="1">
          <a:blip r:embed="rId4">
            <a:extLst>
              <a:ext uri="{28A0092B-C50C-407E-A947-70E740481C1C}">
                <a14:useLocalDpi xmlns:a14="http://schemas.microsoft.com/office/drawing/2010/main" val="0"/>
              </a:ext>
            </a:extLst>
          </a:blip>
          <a:srcRect l="10236" t="5404" r="11091" b="2937"/>
          <a:stretch/>
        </p:blipFill>
        <p:spPr bwMode="auto">
          <a:xfrm>
            <a:off x="8024888" y="642653"/>
            <a:ext cx="2684145" cy="27432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cstate="print">
            <a:extLst>
              <a:ext uri="{28A0092B-C50C-407E-A947-70E740481C1C}">
                <a14:useLocalDpi xmlns:a14="http://schemas.microsoft.com/office/drawing/2010/main" val="0"/>
              </a:ext>
            </a:extLst>
          </a:blip>
          <a:srcRect l="5983" t="13448" r="4010" b="13667"/>
          <a:stretch/>
        </p:blipFill>
        <p:spPr bwMode="auto">
          <a:xfrm>
            <a:off x="8974788" y="2540761"/>
            <a:ext cx="2928620" cy="3352800"/>
          </a:xfrm>
          <a:prstGeom prst="rect">
            <a:avLst/>
          </a:prstGeom>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1354" y="1698331"/>
            <a:ext cx="1111159" cy="734799"/>
          </a:xfrm>
          <a:prstGeom prst="rect">
            <a:avLst/>
          </a:prstGeom>
          <a:ln>
            <a:solidFill>
              <a:schemeClr val="accent1"/>
            </a:solidFill>
          </a:ln>
        </p:spPr>
      </p:pic>
    </p:spTree>
    <p:extLst>
      <p:ext uri="{BB962C8B-B14F-4D97-AF65-F5344CB8AC3E}">
        <p14:creationId xmlns:p14="http://schemas.microsoft.com/office/powerpoint/2010/main" val="1989158035"/>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smtClean="0">
                <a:solidFill>
                  <a:srgbClr val="0070C0"/>
                </a:solidFill>
              </a:rPr>
              <a:t>Measuring </a:t>
            </a:r>
            <a:r>
              <a:rPr lang="en-GB" altLang="en-US" b="1" dirty="0">
                <a:solidFill>
                  <a:srgbClr val="0070C0"/>
                </a:solidFill>
              </a:rPr>
              <a:t>Tides Without Getting Your Feet Wet</a:t>
            </a: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grpSp>
        <p:nvGrpSpPr>
          <p:cNvPr id="5" name="Group 4"/>
          <p:cNvGrpSpPr/>
          <p:nvPr/>
        </p:nvGrpSpPr>
        <p:grpSpPr>
          <a:xfrm>
            <a:off x="6001993" y="1082013"/>
            <a:ext cx="5746334" cy="4815417"/>
            <a:chOff x="311050" y="296465"/>
            <a:chExt cx="6845400" cy="6378069"/>
          </a:xfrm>
        </p:grpSpPr>
        <p:pic>
          <p:nvPicPr>
            <p:cNvPr id="6" name="just_bounce-1.png" descr="just_bounce-1.png"/>
            <p:cNvPicPr>
              <a:picLocks noChangeAspect="1"/>
            </p:cNvPicPr>
            <p:nvPr/>
          </p:nvPicPr>
          <p:blipFill>
            <a:blip r:embed="rId4">
              <a:extLst/>
            </a:blip>
            <a:stretch>
              <a:fillRect/>
            </a:stretch>
          </p:blipFill>
          <p:spPr>
            <a:xfrm>
              <a:off x="1419066" y="296465"/>
              <a:ext cx="5737384" cy="5809102"/>
            </a:xfrm>
            <a:prstGeom prst="rect">
              <a:avLst/>
            </a:prstGeom>
          </p:spPr>
        </p:pic>
        <p:sp>
          <p:nvSpPr>
            <p:cNvPr id="7" name="Rectangle"/>
            <p:cNvSpPr/>
            <p:nvPr/>
          </p:nvSpPr>
          <p:spPr>
            <a:xfrm>
              <a:off x="1270000" y="2950616"/>
              <a:ext cx="902246" cy="296368"/>
            </a:xfrm>
            <a:prstGeom prst="rect">
              <a:avLst/>
            </a:prstGeom>
            <a:blipFill>
              <a:blip r:embed="rId5"/>
            </a:blipFill>
            <a:ln w="12700">
              <a:miter lim="400000"/>
            </a:ln>
            <a:effectLst>
              <a:outerShdw blurRad="25400" dist="25400" dir="2388334" rotWithShape="0">
                <a:srgbClr val="000000">
                  <a:alpha val="79310"/>
                </a:srgbClr>
              </a:outerShdw>
            </a:effectLst>
          </p:spPr>
          <p:txBody>
            <a:bodyPr lIns="50800" tIns="50800" rIns="50800" bIns="50800" anchor="ctr"/>
            <a:lstStyle/>
            <a:p>
              <a:endParaRPr/>
            </a:p>
          </p:txBody>
        </p:sp>
        <p:sp>
          <p:nvSpPr>
            <p:cNvPr id="8" name="GPS antenna"/>
            <p:cNvSpPr txBox="1"/>
            <p:nvPr/>
          </p:nvSpPr>
          <p:spPr>
            <a:xfrm>
              <a:off x="311050" y="2278965"/>
              <a:ext cx="1686616" cy="5474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800">
                  <a:solidFill>
                    <a:srgbClr val="942192"/>
                  </a:solidFill>
                </a:defRPr>
              </a:lvl1pPr>
            </a:lstStyle>
            <a:p>
              <a:r>
                <a:t>GPS antenna</a:t>
              </a:r>
            </a:p>
          </p:txBody>
        </p:sp>
        <p:sp>
          <p:nvSpPr>
            <p:cNvPr id="9" name="Line"/>
            <p:cNvSpPr/>
            <p:nvPr/>
          </p:nvSpPr>
          <p:spPr>
            <a:xfrm flipV="1">
              <a:off x="914399" y="3143997"/>
              <a:ext cx="1" cy="2729006"/>
            </a:xfrm>
            <a:prstGeom prst="line">
              <a:avLst/>
            </a:prstGeom>
            <a:ln w="38100">
              <a:solidFill>
                <a:srgbClr val="000000"/>
              </a:solidFill>
              <a:miter lim="400000"/>
              <a:headEnd type="triangle"/>
              <a:tailEnd type="triangle"/>
            </a:ln>
          </p:spPr>
          <p:txBody>
            <a:bodyPr lIns="0" tIns="0" rIns="0" bIns="0"/>
            <a:lstStyle/>
            <a:p>
              <a:endParaRPr/>
            </a:p>
          </p:txBody>
        </p:sp>
        <p:sp>
          <p:nvSpPr>
            <p:cNvPr id="10" name="RH = reflector height"/>
            <p:cNvSpPr txBox="1"/>
            <p:nvPr/>
          </p:nvSpPr>
          <p:spPr>
            <a:xfrm>
              <a:off x="1809650" y="6127065"/>
              <a:ext cx="2653522" cy="54746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r>
                <a:rPr dirty="0">
                  <a:solidFill>
                    <a:srgbClr val="002060"/>
                  </a:solidFill>
                </a:rPr>
                <a:t>RH = reflector height</a:t>
              </a:r>
            </a:p>
          </p:txBody>
        </p:sp>
      </p:grpSp>
      <p:pic>
        <p:nvPicPr>
          <p:cNvPr id="11" name="Picture 2" descr="GPS station in the Inyo Mountains"/>
          <p:cNvPicPr>
            <a:picLocks noChangeAspect="1" noChangeArrowheads="1"/>
          </p:cNvPicPr>
          <p:nvPr/>
        </p:nvPicPr>
        <p:blipFill rotWithShape="1">
          <a:blip r:embed="rId6">
            <a:extLst>
              <a:ext uri="{28A0092B-C50C-407E-A947-70E740481C1C}">
                <a14:useLocalDpi xmlns:a14="http://schemas.microsoft.com/office/drawing/2010/main" val="0"/>
              </a:ext>
            </a:extLst>
          </a:blip>
          <a:srcRect l="7233" t="-217" r="15011"/>
          <a:stretch/>
        </p:blipFill>
        <p:spPr bwMode="auto">
          <a:xfrm>
            <a:off x="76075" y="881296"/>
            <a:ext cx="4262103" cy="22099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7"/>
          <a:srcRect b="13244"/>
          <a:stretch/>
        </p:blipFill>
        <p:spPr>
          <a:xfrm>
            <a:off x="773074" y="2529098"/>
            <a:ext cx="4495221" cy="2536110"/>
          </a:xfrm>
          <a:prstGeom prst="rect">
            <a:avLst/>
          </a:prstGeom>
          <a:ln w="25400">
            <a:solidFill>
              <a:schemeClr val="tx1">
                <a:lumMod val="65000"/>
                <a:lumOff val="35000"/>
              </a:schemeClr>
            </a:solidFill>
          </a:ln>
        </p:spPr>
      </p:pic>
      <p:sp>
        <p:nvSpPr>
          <p:cNvPr id="3" name="TextBox 2"/>
          <p:cNvSpPr txBox="1"/>
          <p:nvPr/>
        </p:nvSpPr>
        <p:spPr>
          <a:xfrm>
            <a:off x="1215483" y="5074708"/>
            <a:ext cx="3451337" cy="646331"/>
          </a:xfrm>
          <a:prstGeom prst="rect">
            <a:avLst/>
          </a:prstGeom>
          <a:noFill/>
        </p:spPr>
        <p:txBody>
          <a:bodyPr wrap="square" rtlCol="0">
            <a:spAutoFit/>
          </a:bodyPr>
          <a:lstStyle/>
          <a:p>
            <a:r>
              <a:rPr lang="en-GB" dirty="0"/>
              <a:t>over 15000 permanent continuously operating GNSS </a:t>
            </a:r>
            <a:r>
              <a:rPr lang="en-GB" dirty="0" smtClean="0"/>
              <a:t>sites </a:t>
            </a:r>
            <a:endParaRPr lang="en-GB" dirty="0"/>
          </a:p>
        </p:txBody>
      </p:sp>
    </p:spTree>
    <p:extLst>
      <p:ext uri="{BB962C8B-B14F-4D97-AF65-F5344CB8AC3E}">
        <p14:creationId xmlns:p14="http://schemas.microsoft.com/office/powerpoint/2010/main" val="114374131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70C0"/>
                </a:solidFill>
              </a:rPr>
              <a:t>AT01 : Saint Michael Bay Alaska</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558" y="2002999"/>
            <a:ext cx="3956283" cy="2225409"/>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8302" t="4128" r="7393" b="5416"/>
          <a:stretch/>
        </p:blipFill>
        <p:spPr>
          <a:xfrm>
            <a:off x="3672202" y="923577"/>
            <a:ext cx="8444713" cy="4610549"/>
          </a:xfrm>
          <a:prstGeom prst="rect">
            <a:avLst/>
          </a:prstGeom>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18981"/>
            <a:ext cx="12198803" cy="1552575"/>
          </a:xfrm>
          <a:prstGeom prst="rect">
            <a:avLst/>
          </a:prstGeom>
        </p:spPr>
      </p:pic>
    </p:spTree>
    <p:extLst>
      <p:ext uri="{BB962C8B-B14F-4D97-AF65-F5344CB8AC3E}">
        <p14:creationId xmlns:p14="http://schemas.microsoft.com/office/powerpoint/2010/main" val="234736396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747" t="4879"/>
          <a:stretch/>
        </p:blipFill>
        <p:spPr>
          <a:xfrm>
            <a:off x="-43132" y="-25879"/>
            <a:ext cx="12241935" cy="6880831"/>
          </a:xfrm>
          <a:prstGeom prst="rect">
            <a:avLst/>
          </a:prstGeom>
        </p:spPr>
      </p:pic>
      <p:sp>
        <p:nvSpPr>
          <p:cNvPr id="2"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smtClean="0">
                <a:solidFill>
                  <a:schemeClr val="bg1"/>
                </a:solidFill>
              </a:rPr>
              <a:t>LOCTIPS: NERC innovation award to test low cost GPS receiver to measure sea level </a:t>
            </a:r>
            <a:endParaRPr lang="en-GB" b="1" dirty="0">
              <a:solidFill>
                <a:schemeClr val="bg1"/>
              </a:solidFill>
            </a:endParaRPr>
          </a:p>
        </p:txBody>
      </p:sp>
      <p:sp>
        <p:nvSpPr>
          <p:cNvPr id="9" name="TextBox 8"/>
          <p:cNvSpPr txBox="1"/>
          <p:nvPr/>
        </p:nvSpPr>
        <p:spPr>
          <a:xfrm>
            <a:off x="7003099" y="1896721"/>
            <a:ext cx="4806463" cy="1938992"/>
          </a:xfrm>
          <a:prstGeom prst="rect">
            <a:avLst/>
          </a:prstGeom>
          <a:noFill/>
        </p:spPr>
        <p:txBody>
          <a:bodyPr wrap="square" rtlCol="0">
            <a:spAutoFit/>
          </a:bodyPr>
          <a:lstStyle/>
          <a:p>
            <a:r>
              <a:rPr lang="en-GB" sz="2400" dirty="0">
                <a:solidFill>
                  <a:schemeClr val="bg1"/>
                </a:solidFill>
              </a:rPr>
              <a:t>C</a:t>
            </a:r>
            <a:r>
              <a:rPr lang="en-GB" sz="2400" dirty="0" smtClean="0">
                <a:solidFill>
                  <a:schemeClr val="bg1"/>
                </a:solidFill>
              </a:rPr>
              <a:t>ollaboration with the RNLI to provide tidal information for predicting when people can safely travel to and from Coney Island over the strand</a:t>
            </a:r>
            <a:endParaRPr lang="en-GB" sz="2400" dirty="0">
              <a:solidFill>
                <a:schemeClr val="bg1"/>
              </a:solidFill>
            </a:endParaRPr>
          </a:p>
        </p:txBody>
      </p:sp>
      <p:grpSp>
        <p:nvGrpSpPr>
          <p:cNvPr id="3" name="Group 2"/>
          <p:cNvGrpSpPr/>
          <p:nvPr/>
        </p:nvGrpSpPr>
        <p:grpSpPr>
          <a:xfrm>
            <a:off x="7073941" y="3899215"/>
            <a:ext cx="4344908" cy="1728996"/>
            <a:chOff x="1993219" y="4227019"/>
            <a:chExt cx="4344908" cy="1728996"/>
          </a:xfrm>
        </p:grpSpPr>
        <p:pic>
          <p:nvPicPr>
            <p:cNvPr id="10" name="Picture 2" descr="Image result for choke ring anten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3219" y="4230080"/>
              <a:ext cx="2301246" cy="17259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5"/>
            <a:srcRect b="755"/>
            <a:stretch/>
          </p:blipFill>
          <p:spPr>
            <a:xfrm>
              <a:off x="4294465" y="4227019"/>
              <a:ext cx="2043662" cy="1725208"/>
            </a:xfrm>
            <a:prstGeom prst="rect">
              <a:avLst/>
            </a:prstGeom>
          </p:spPr>
        </p:pic>
      </p:gr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18981"/>
            <a:ext cx="12198803" cy="1552575"/>
          </a:xfrm>
          <a:prstGeom prst="rect">
            <a:avLst/>
          </a:prstGeom>
        </p:spPr>
      </p:pic>
    </p:spTree>
    <p:extLst>
      <p:ext uri="{BB962C8B-B14F-4D97-AF65-F5344CB8AC3E}">
        <p14:creationId xmlns:p14="http://schemas.microsoft.com/office/powerpoint/2010/main" val="325455349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25355" y="64803"/>
            <a:ext cx="4537249" cy="3040706"/>
          </a:xfrm>
          <a:prstGeom prst="rect">
            <a:avLst/>
          </a:prstGeom>
        </p:spPr>
      </p:pic>
      <p:sp>
        <p:nvSpPr>
          <p:cNvPr id="2" name="Rectangle 2"/>
          <p:cNvSpPr txBox="1">
            <a:spLocks noChangeArrowheads="1"/>
          </p:cNvSpPr>
          <p:nvPr/>
        </p:nvSpPr>
        <p:spPr>
          <a:xfrm>
            <a:off x="423746" y="257175"/>
            <a:ext cx="6097824"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0070C0"/>
                </a:solidFill>
              </a:rPr>
              <a:t>Comparison to tide gauge</a:t>
            </a:r>
            <a:endParaRPr lang="en-GB" b="1" dirty="0">
              <a:solidFill>
                <a:srgbClr val="0070C0"/>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9356" r="7623"/>
          <a:stretch/>
        </p:blipFill>
        <p:spPr>
          <a:xfrm>
            <a:off x="423746" y="2459743"/>
            <a:ext cx="10373264" cy="3279279"/>
          </a:xfrm>
          <a:prstGeom prst="rect">
            <a:avLst/>
          </a:prstGeom>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18981"/>
            <a:ext cx="12198803" cy="1552575"/>
          </a:xfrm>
          <a:prstGeom prst="rect">
            <a:avLst/>
          </a:prstGeom>
        </p:spPr>
      </p:pic>
      <p:sp>
        <p:nvSpPr>
          <p:cNvPr id="7" name="TextBox 6"/>
          <p:cNvSpPr txBox="1"/>
          <p:nvPr/>
        </p:nvSpPr>
        <p:spPr>
          <a:xfrm>
            <a:off x="3435173" y="4547673"/>
            <a:ext cx="2560711" cy="646331"/>
          </a:xfrm>
          <a:prstGeom prst="rect">
            <a:avLst/>
          </a:prstGeom>
          <a:noFill/>
        </p:spPr>
        <p:txBody>
          <a:bodyPr wrap="square" rtlCol="0">
            <a:spAutoFit/>
          </a:bodyPr>
          <a:lstStyle/>
          <a:p>
            <a:r>
              <a:rPr lang="en-GB" b="1" dirty="0" smtClean="0">
                <a:solidFill>
                  <a:srgbClr val="DA5115"/>
                </a:solidFill>
              </a:rPr>
              <a:t>Orange dots : GPS</a:t>
            </a:r>
          </a:p>
          <a:p>
            <a:r>
              <a:rPr lang="en-GB" b="1" dirty="0" smtClean="0">
                <a:solidFill>
                  <a:srgbClr val="1E83C5"/>
                </a:solidFill>
              </a:rPr>
              <a:t>Blue Line : tide gauge</a:t>
            </a:r>
            <a:endParaRPr lang="en-GB" b="1" dirty="0">
              <a:solidFill>
                <a:srgbClr val="1E83C5"/>
              </a:solidFill>
            </a:endParaRPr>
          </a:p>
        </p:txBody>
      </p:sp>
    </p:spTree>
    <p:extLst>
      <p:ext uri="{BB962C8B-B14F-4D97-AF65-F5344CB8AC3E}">
        <p14:creationId xmlns:p14="http://schemas.microsoft.com/office/powerpoint/2010/main" val="209213248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rgbClr val="0070C0"/>
                </a:solidFill>
              </a:rPr>
              <a:t>± of the GPS Tide Gauge</a:t>
            </a: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18981"/>
            <a:ext cx="12198803" cy="1552575"/>
          </a:xfrm>
          <a:prstGeom prst="rect">
            <a:avLst/>
          </a:prstGeom>
        </p:spPr>
      </p:pic>
      <p:sp>
        <p:nvSpPr>
          <p:cNvPr id="6" name="Rectangle 3"/>
          <p:cNvSpPr txBox="1">
            <a:spLocks noChangeArrowheads="1"/>
          </p:cNvSpPr>
          <p:nvPr/>
        </p:nvSpPr>
        <p:spPr>
          <a:xfrm>
            <a:off x="1137424" y="1282389"/>
            <a:ext cx="10125307" cy="4354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solidFill>
                  <a:schemeClr val="bg2">
                    <a:lumMod val="25000"/>
                  </a:schemeClr>
                </a:solidFill>
              </a:rPr>
              <a:t>+ The tide gauge is defined in an International Terrestrial Reference Frame (ITRF).</a:t>
            </a:r>
          </a:p>
          <a:p>
            <a:r>
              <a:rPr lang="en-GB" altLang="en-US" dirty="0">
                <a:solidFill>
                  <a:schemeClr val="bg2">
                    <a:lumMod val="25000"/>
                  </a:schemeClr>
                </a:solidFill>
              </a:rPr>
              <a:t>+ Straight-forward to operate.</a:t>
            </a:r>
          </a:p>
          <a:p>
            <a:r>
              <a:rPr lang="en-GB" altLang="en-US" dirty="0">
                <a:solidFill>
                  <a:schemeClr val="bg2">
                    <a:lumMod val="25000"/>
                  </a:schemeClr>
                </a:solidFill>
              </a:rPr>
              <a:t>+ No moving parts in (salty or frozen) water</a:t>
            </a:r>
            <a:r>
              <a:rPr lang="en-GB" altLang="en-US" dirty="0" smtClean="0">
                <a:solidFill>
                  <a:schemeClr val="bg2">
                    <a:lumMod val="25000"/>
                  </a:schemeClr>
                </a:solidFill>
              </a:rPr>
              <a:t>.</a:t>
            </a:r>
          </a:p>
          <a:p>
            <a:r>
              <a:rPr lang="en-GB" altLang="en-US" dirty="0" smtClean="0">
                <a:solidFill>
                  <a:schemeClr val="bg2">
                    <a:lumMod val="25000"/>
                  </a:schemeClr>
                </a:solidFill>
              </a:rPr>
              <a:t>+ Could be attached to buildings.</a:t>
            </a:r>
          </a:p>
          <a:p>
            <a:r>
              <a:rPr lang="en-GB" altLang="en-US" dirty="0" smtClean="0">
                <a:solidFill>
                  <a:schemeClr val="bg2">
                    <a:lumMod val="25000"/>
                  </a:schemeClr>
                </a:solidFill>
              </a:rPr>
              <a:t>+ Easily relocatable (used for temporary applications).</a:t>
            </a:r>
          </a:p>
          <a:p>
            <a:r>
              <a:rPr lang="en-GB" altLang="en-US" dirty="0" smtClean="0">
                <a:solidFill>
                  <a:schemeClr val="bg2">
                    <a:lumMod val="25000"/>
                  </a:schemeClr>
                </a:solidFill>
              </a:rPr>
              <a:t>+ Could be niche tide gauge for polar regions.</a:t>
            </a:r>
          </a:p>
          <a:p>
            <a:r>
              <a:rPr lang="en-GB" altLang="en-US" dirty="0" smtClean="0">
                <a:solidFill>
                  <a:schemeClr val="bg2">
                    <a:lumMod val="25000"/>
                  </a:schemeClr>
                </a:solidFill>
              </a:rPr>
              <a:t>+ Not just for tides.</a:t>
            </a:r>
            <a:endParaRPr lang="en-GB" altLang="en-US" dirty="0">
              <a:solidFill>
                <a:schemeClr val="bg2">
                  <a:lumMod val="25000"/>
                </a:schemeClr>
              </a:solidFill>
            </a:endParaRPr>
          </a:p>
        </p:txBody>
      </p:sp>
    </p:spTree>
    <p:extLst>
      <p:ext uri="{BB962C8B-B14F-4D97-AF65-F5344CB8AC3E}">
        <p14:creationId xmlns:p14="http://schemas.microsoft.com/office/powerpoint/2010/main" val="226493733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Rectangle"/>
          <p:cNvSpPr/>
          <p:nvPr/>
        </p:nvSpPr>
        <p:spPr>
          <a:xfrm>
            <a:off x="2514600" y="304800"/>
            <a:ext cx="7404100" cy="533400"/>
          </a:xfrm>
          <a:prstGeom prst="rect">
            <a:avLst/>
          </a:prstGeom>
          <a:solidFill>
            <a:srgbClr val="FFFFFF"/>
          </a:solidFill>
        </p:spPr>
        <p:txBody>
          <a:bodyPr lIns="38100" tIns="38100" rIns="38100" bIns="38100"/>
          <a:lstStyle/>
          <a:p>
            <a:endParaRPr/>
          </a:p>
        </p:txBody>
      </p:sp>
      <p:sp>
        <p:nvSpPr>
          <p:cNvPr id="249" name="Slide Number"/>
          <p:cNvSpPr txBox="1">
            <a:spLocks noGrp="1"/>
          </p:cNvSpPr>
          <p:nvPr>
            <p:ph type="sldNum" sz="quarter" idx="2"/>
          </p:nvPr>
        </p:nvSpPr>
        <p:spPr>
          <a:xfrm>
            <a:off x="9695532" y="6426200"/>
            <a:ext cx="286668" cy="2794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19</a:t>
            </a:fld>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699" r="8575"/>
          <a:stretch/>
        </p:blipFill>
        <p:spPr>
          <a:xfrm>
            <a:off x="4289160" y="93346"/>
            <a:ext cx="7623920" cy="3328160"/>
          </a:xfrm>
          <a:prstGeom prst="rect">
            <a:avLst/>
          </a:prstGeom>
        </p:spPr>
      </p:pic>
      <p:sp>
        <p:nvSpPr>
          <p:cNvPr id="3" name="TextBox 2"/>
          <p:cNvSpPr txBox="1"/>
          <p:nvPr/>
        </p:nvSpPr>
        <p:spPr>
          <a:xfrm>
            <a:off x="5855999" y="443224"/>
            <a:ext cx="2853261" cy="923330"/>
          </a:xfrm>
          <a:prstGeom prst="rect">
            <a:avLst/>
          </a:prstGeom>
          <a:noFill/>
        </p:spPr>
        <p:txBody>
          <a:bodyPr wrap="square" rtlCol="0">
            <a:spAutoFit/>
          </a:bodyPr>
          <a:lstStyle/>
          <a:p>
            <a:r>
              <a:rPr lang="en-GB" b="1" dirty="0" smtClean="0">
                <a:solidFill>
                  <a:srgbClr val="0072BD"/>
                </a:solidFill>
              </a:rPr>
              <a:t>Blue: </a:t>
            </a:r>
            <a:r>
              <a:rPr lang="en-GB" b="1" dirty="0" err="1" smtClean="0">
                <a:solidFill>
                  <a:srgbClr val="0072BD"/>
                </a:solidFill>
              </a:rPr>
              <a:t>Waverider</a:t>
            </a:r>
            <a:r>
              <a:rPr lang="en-GB" b="1" dirty="0" smtClean="0">
                <a:solidFill>
                  <a:srgbClr val="0072BD"/>
                </a:solidFill>
              </a:rPr>
              <a:t> Buoy </a:t>
            </a:r>
          </a:p>
          <a:p>
            <a:r>
              <a:rPr lang="en-GB" b="1" dirty="0" smtClean="0">
                <a:solidFill>
                  <a:srgbClr val="DA5115"/>
                </a:solidFill>
              </a:rPr>
              <a:t>Orange: GNSS Derived </a:t>
            </a:r>
            <a:r>
              <a:rPr lang="en-GB" b="1" dirty="0">
                <a:solidFill>
                  <a:srgbClr val="DA5115"/>
                </a:solidFill>
              </a:rPr>
              <a:t>W</a:t>
            </a:r>
            <a:r>
              <a:rPr lang="en-GB" b="1" dirty="0" smtClean="0">
                <a:solidFill>
                  <a:srgbClr val="DA5115"/>
                </a:solidFill>
              </a:rPr>
              <a:t>ave Heights</a:t>
            </a:r>
            <a:endParaRPr lang="en-GB" b="1" dirty="0">
              <a:solidFill>
                <a:srgbClr val="DA5115"/>
              </a:solidFill>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9889" r="8745"/>
          <a:stretch/>
        </p:blipFill>
        <p:spPr>
          <a:xfrm>
            <a:off x="1612580" y="3257203"/>
            <a:ext cx="8936603" cy="2806816"/>
          </a:xfrm>
          <a:prstGeom prst="rect">
            <a:avLst/>
          </a:prstGeom>
        </p:spPr>
      </p:pic>
      <p:pic>
        <p:nvPicPr>
          <p:cNvPr id="8" name="Picture 7">
            <a:extLst>
              <a:ext uri="{FF2B5EF4-FFF2-40B4-BE49-F238E27FC236}">
                <a16:creationId xmlns:a16="http://schemas.microsoft.com/office/drawing/2014/main" id="{D490F630-7349-41F8-A57C-BDFAFB49B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
        <p:nvSpPr>
          <p:cNvPr id="12" name="Rectangle 2"/>
          <p:cNvSpPr txBox="1">
            <a:spLocks noChangeArrowheads="1"/>
          </p:cNvSpPr>
          <p:nvPr/>
        </p:nvSpPr>
        <p:spPr>
          <a:xfrm>
            <a:off x="168851" y="232141"/>
            <a:ext cx="5427067"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0070C0"/>
                </a:solidFill>
              </a:rPr>
              <a:t>Not just for tides…</a:t>
            </a:r>
            <a:endParaRPr lang="en-GB" b="1" dirty="0">
              <a:solidFill>
                <a:srgbClr val="0070C0"/>
              </a:solidFill>
            </a:endParaRPr>
          </a:p>
        </p:txBody>
      </p:sp>
      <p:sp>
        <p:nvSpPr>
          <p:cNvPr id="2" name="TextBox 1"/>
          <p:cNvSpPr txBox="1"/>
          <p:nvPr/>
        </p:nvSpPr>
        <p:spPr>
          <a:xfrm>
            <a:off x="8899801" y="605292"/>
            <a:ext cx="882678" cy="400110"/>
          </a:xfrm>
          <a:prstGeom prst="rect">
            <a:avLst/>
          </a:prstGeom>
          <a:noFill/>
        </p:spPr>
        <p:txBody>
          <a:bodyPr wrap="none" rtlCol="0">
            <a:spAutoFit/>
          </a:bodyPr>
          <a:lstStyle/>
          <a:p>
            <a:r>
              <a:rPr lang="en-GB" sz="2000" b="1" dirty="0" smtClean="0"/>
              <a:t>Waves</a:t>
            </a:r>
            <a:endParaRPr lang="en-GB" sz="2000" b="1" dirty="0"/>
          </a:p>
        </p:txBody>
      </p:sp>
      <p:sp>
        <p:nvSpPr>
          <p:cNvPr id="10" name="TextBox 9"/>
          <p:cNvSpPr txBox="1"/>
          <p:nvPr/>
        </p:nvSpPr>
        <p:spPr>
          <a:xfrm>
            <a:off x="4289160" y="3679625"/>
            <a:ext cx="1395318" cy="400110"/>
          </a:xfrm>
          <a:prstGeom prst="rect">
            <a:avLst/>
          </a:prstGeom>
          <a:noFill/>
        </p:spPr>
        <p:txBody>
          <a:bodyPr wrap="none" rtlCol="0">
            <a:spAutoFit/>
          </a:bodyPr>
          <a:lstStyle/>
          <a:p>
            <a:r>
              <a:rPr lang="en-GB" sz="2000" b="1" dirty="0" smtClean="0"/>
              <a:t>River levels</a:t>
            </a:r>
            <a:endParaRPr lang="en-GB" sz="2000" b="1" dirty="0"/>
          </a:p>
        </p:txBody>
      </p:sp>
    </p:spTree>
    <p:extLst>
      <p:ext uri="{BB962C8B-B14F-4D97-AF65-F5344CB8AC3E}">
        <p14:creationId xmlns:p14="http://schemas.microsoft.com/office/powerpoint/2010/main" val="4061250649"/>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870301" y="257175"/>
            <a:ext cx="8458200"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Structure of Talk</a:t>
            </a:r>
            <a:endParaRPr lang="en-US" altLang="en-US" b="1" dirty="0">
              <a:solidFill>
                <a:srgbClr val="0070C0"/>
              </a:solidFill>
            </a:endParaRPr>
          </a:p>
        </p:txBody>
      </p:sp>
      <p:sp>
        <p:nvSpPr>
          <p:cNvPr id="3" name="Rectangle 3"/>
          <p:cNvSpPr txBox="1">
            <a:spLocks noChangeArrowheads="1"/>
          </p:cNvSpPr>
          <p:nvPr/>
        </p:nvSpPr>
        <p:spPr>
          <a:xfrm>
            <a:off x="1134900" y="879324"/>
            <a:ext cx="10125307" cy="49758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altLang="en-US" sz="2400" b="1" dirty="0" smtClean="0"/>
              <a:t>Introduction</a:t>
            </a:r>
          </a:p>
          <a:p>
            <a:pPr lvl="1"/>
            <a:r>
              <a:rPr lang="en-US" altLang="en-US" sz="2000" dirty="0" smtClean="0"/>
              <a:t>Coastal hazards and vulnerability</a:t>
            </a:r>
          </a:p>
          <a:p>
            <a:pPr lvl="1"/>
            <a:r>
              <a:rPr lang="en-US" altLang="en-US" sz="2000" dirty="0" smtClean="0"/>
              <a:t>About NOC</a:t>
            </a:r>
          </a:p>
          <a:p>
            <a:pPr marL="514350" indent="-514350">
              <a:buFont typeface="+mj-lt"/>
              <a:buAutoNum type="arabicPeriod"/>
            </a:pPr>
            <a:r>
              <a:rPr lang="en-US" altLang="en-US" sz="2400" b="1" dirty="0" smtClean="0"/>
              <a:t>Measurement</a:t>
            </a:r>
            <a:endParaRPr lang="en-US" altLang="en-US" sz="2400" b="1" dirty="0"/>
          </a:p>
          <a:p>
            <a:pPr lvl="1"/>
            <a:r>
              <a:rPr lang="en-GB" altLang="en-US" sz="2000" dirty="0" smtClean="0"/>
              <a:t>GNSS tide gauge</a:t>
            </a:r>
          </a:p>
          <a:p>
            <a:pPr lvl="1"/>
            <a:r>
              <a:rPr lang="en-US" altLang="en-US" sz="2000" dirty="0" smtClean="0"/>
              <a:t>C-RISe: Coastal Risk Information Service</a:t>
            </a:r>
            <a:endParaRPr lang="en-GB" altLang="en-US" sz="2000" dirty="0"/>
          </a:p>
          <a:p>
            <a:pPr lvl="1"/>
            <a:r>
              <a:rPr lang="en-US" altLang="en-US" sz="2000" dirty="0" smtClean="0"/>
              <a:t>Nearshore monitoring using radar</a:t>
            </a:r>
          </a:p>
          <a:p>
            <a:pPr lvl="1"/>
            <a:r>
              <a:rPr lang="en-US" altLang="en-US" sz="2000" dirty="0" err="1" smtClean="0"/>
              <a:t>Wirewall</a:t>
            </a:r>
            <a:endParaRPr lang="en-US" altLang="en-US" sz="2000" dirty="0" smtClean="0"/>
          </a:p>
          <a:p>
            <a:pPr marL="514350" indent="-514350">
              <a:buFont typeface="+mj-lt"/>
              <a:buAutoNum type="arabicPeriod"/>
            </a:pPr>
            <a:r>
              <a:rPr lang="en-US" altLang="en-US" sz="2400" b="1" dirty="0" smtClean="0"/>
              <a:t>Modelling for </a:t>
            </a:r>
            <a:r>
              <a:rPr lang="en-US" altLang="en-US" sz="2400" b="1" dirty="0" smtClean="0"/>
              <a:t>adaptive coastal </a:t>
            </a:r>
            <a:r>
              <a:rPr lang="en-US" altLang="en-US" sz="2400" b="1" dirty="0" smtClean="0"/>
              <a:t>management</a:t>
            </a:r>
            <a:endParaRPr lang="en-US" altLang="en-US" sz="2400" b="1" dirty="0" smtClean="0"/>
          </a:p>
          <a:p>
            <a:pPr marL="514350" lvl="1" indent="-514350">
              <a:spcBef>
                <a:spcPts val="1000"/>
              </a:spcBef>
              <a:buFont typeface="+mj-lt"/>
              <a:buAutoNum type="arabicPeriod" startAt="4"/>
            </a:pPr>
            <a:r>
              <a:rPr lang="en-US" altLang="en-US" b="1" dirty="0" err="1" smtClean="0"/>
              <a:t>ARCoES</a:t>
            </a:r>
            <a:r>
              <a:rPr lang="en-US" altLang="en-US" b="1" dirty="0" smtClean="0"/>
              <a:t> Decision Support Tool</a:t>
            </a:r>
            <a:endParaRPr lang="en-US" altLang="en-US" sz="2000" dirty="0"/>
          </a:p>
          <a:p>
            <a:pPr marL="514350" lvl="1" indent="-514350">
              <a:spcBef>
                <a:spcPts val="1000"/>
              </a:spcBef>
              <a:buFont typeface="+mj-lt"/>
              <a:buAutoNum type="arabicPeriod" startAt="4"/>
            </a:pPr>
            <a:endParaRPr lang="en-US" altLang="en-US" b="1"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5425"/>
            <a:ext cx="12198803" cy="1552575"/>
          </a:xfrm>
          <a:prstGeom prst="rect">
            <a:avLst/>
          </a:prstGeom>
        </p:spPr>
      </p:pic>
    </p:spTree>
    <p:extLst>
      <p:ext uri="{BB962C8B-B14F-4D97-AF65-F5344CB8AC3E}">
        <p14:creationId xmlns:p14="http://schemas.microsoft.com/office/powerpoint/2010/main" val="141095409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Rectangle"/>
          <p:cNvSpPr/>
          <p:nvPr/>
        </p:nvSpPr>
        <p:spPr>
          <a:xfrm>
            <a:off x="2514600" y="304800"/>
            <a:ext cx="7404100" cy="533400"/>
          </a:xfrm>
          <a:prstGeom prst="rect">
            <a:avLst/>
          </a:prstGeom>
          <a:solidFill>
            <a:srgbClr val="FFFFFF"/>
          </a:solidFill>
        </p:spPr>
        <p:txBody>
          <a:bodyPr lIns="38100" tIns="38100" rIns="38100" bIns="38100"/>
          <a:lstStyle/>
          <a:p>
            <a:endParaRPr/>
          </a:p>
        </p:txBody>
      </p:sp>
      <p:sp>
        <p:nvSpPr>
          <p:cNvPr id="249" name="Slide Number"/>
          <p:cNvSpPr txBox="1">
            <a:spLocks noGrp="1"/>
          </p:cNvSpPr>
          <p:nvPr>
            <p:ph type="sldNum" sz="quarter" idx="2"/>
          </p:nvPr>
        </p:nvSpPr>
        <p:spPr>
          <a:xfrm>
            <a:off x="9695532" y="6426200"/>
            <a:ext cx="286668" cy="279400"/>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pic>
        <p:nvPicPr>
          <p:cNvPr id="9" name="Picture 8"/>
          <p:cNvPicPr>
            <a:picLocks noChangeAspect="1"/>
          </p:cNvPicPr>
          <p:nvPr/>
        </p:nvPicPr>
        <p:blipFill>
          <a:blip r:embed="rId3"/>
          <a:stretch>
            <a:fillRect/>
          </a:stretch>
        </p:blipFill>
        <p:spPr>
          <a:xfrm>
            <a:off x="7746521" y="223363"/>
            <a:ext cx="4121205" cy="2747469"/>
          </a:xfrm>
          <a:prstGeom prst="rect">
            <a:avLst/>
          </a:prstGeom>
          <a:ln>
            <a:solidFill>
              <a:schemeClr val="tx1">
                <a:lumMod val="65000"/>
                <a:lumOff val="35000"/>
              </a:schemeClr>
            </a:solidFill>
          </a:ln>
        </p:spPr>
      </p:pic>
      <p:sp>
        <p:nvSpPr>
          <p:cNvPr id="11" name="Rectangle 2"/>
          <p:cNvSpPr txBox="1">
            <a:spLocks noChangeArrowheads="1"/>
          </p:cNvSpPr>
          <p:nvPr/>
        </p:nvSpPr>
        <p:spPr>
          <a:xfrm>
            <a:off x="168851" y="232141"/>
            <a:ext cx="5427067"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0070C0"/>
                </a:solidFill>
              </a:rPr>
              <a:t>Not just for tides…</a:t>
            </a:r>
            <a:endParaRPr lang="en-GB" b="1" dirty="0">
              <a:solidFill>
                <a:srgbClr val="0070C0"/>
              </a:solidFill>
            </a:endParaRPr>
          </a:p>
        </p:txBody>
      </p:sp>
      <p:pic>
        <p:nvPicPr>
          <p:cNvPr id="6" name="Picture 5"/>
          <p:cNvPicPr>
            <a:picLocks noChangeAspect="1"/>
          </p:cNvPicPr>
          <p:nvPr/>
        </p:nvPicPr>
        <p:blipFill rotWithShape="1">
          <a:blip r:embed="rId4"/>
          <a:srcRect b="24020"/>
          <a:stretch/>
        </p:blipFill>
        <p:spPr>
          <a:xfrm>
            <a:off x="168851" y="958387"/>
            <a:ext cx="6649266" cy="3372253"/>
          </a:xfrm>
          <a:prstGeom prst="rect">
            <a:avLst/>
          </a:prstGeom>
        </p:spPr>
      </p:pic>
      <p:pic>
        <p:nvPicPr>
          <p:cNvPr id="5" name="Picture 4"/>
          <p:cNvPicPr>
            <a:picLocks noChangeAspect="1"/>
          </p:cNvPicPr>
          <p:nvPr/>
        </p:nvPicPr>
        <p:blipFill rotWithShape="1">
          <a:blip r:embed="rId5"/>
          <a:srcRect l="8436" r="7683"/>
          <a:stretch/>
        </p:blipFill>
        <p:spPr>
          <a:xfrm>
            <a:off x="854014" y="2959210"/>
            <a:ext cx="10616009" cy="2924005"/>
          </a:xfrm>
          <a:prstGeom prst="rect">
            <a:avLst/>
          </a:prstGeom>
        </p:spPr>
      </p:pic>
      <p:pic>
        <p:nvPicPr>
          <p:cNvPr id="8" name="Picture 7">
            <a:extLst>
              <a:ext uri="{FF2B5EF4-FFF2-40B4-BE49-F238E27FC236}">
                <a16:creationId xmlns:a16="http://schemas.microsoft.com/office/drawing/2014/main" id="{D490F630-7349-41F8-A57C-BDFAFB49B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
        <p:nvSpPr>
          <p:cNvPr id="13" name="Rectangle 12"/>
          <p:cNvSpPr/>
          <p:nvPr/>
        </p:nvSpPr>
        <p:spPr>
          <a:xfrm>
            <a:off x="330115" y="1587950"/>
            <a:ext cx="2042149" cy="461665"/>
          </a:xfrm>
          <a:prstGeom prst="rect">
            <a:avLst/>
          </a:prstGeom>
        </p:spPr>
        <p:txBody>
          <a:bodyPr wrap="square">
            <a:spAutoFit/>
          </a:bodyPr>
          <a:lstStyle/>
          <a:p>
            <a:r>
              <a:rPr lang="en-GB" sz="2400" dirty="0" err="1">
                <a:solidFill>
                  <a:schemeClr val="bg1"/>
                </a:solidFill>
              </a:rPr>
              <a:t>Süderoogsand</a:t>
            </a:r>
            <a:endParaRPr lang="en-GB" sz="2400" dirty="0">
              <a:solidFill>
                <a:schemeClr val="bg1"/>
              </a:solidFill>
            </a:endParaRPr>
          </a:p>
        </p:txBody>
      </p:sp>
      <p:sp>
        <p:nvSpPr>
          <p:cNvPr id="10" name="TextBox 9"/>
          <p:cNvSpPr txBox="1"/>
          <p:nvPr/>
        </p:nvSpPr>
        <p:spPr>
          <a:xfrm>
            <a:off x="9172337" y="371445"/>
            <a:ext cx="1333057" cy="400110"/>
          </a:xfrm>
          <a:prstGeom prst="rect">
            <a:avLst/>
          </a:prstGeom>
          <a:noFill/>
        </p:spPr>
        <p:txBody>
          <a:bodyPr wrap="none" rtlCol="0">
            <a:spAutoFit/>
          </a:bodyPr>
          <a:lstStyle/>
          <a:p>
            <a:r>
              <a:rPr lang="en-GB" sz="2000" b="1" dirty="0" smtClean="0"/>
              <a:t>Snow level</a:t>
            </a:r>
            <a:endParaRPr lang="en-GB" sz="2000" b="1" dirty="0"/>
          </a:p>
        </p:txBody>
      </p:sp>
      <p:sp>
        <p:nvSpPr>
          <p:cNvPr id="12" name="TextBox 11"/>
          <p:cNvSpPr txBox="1"/>
          <p:nvPr/>
        </p:nvSpPr>
        <p:spPr>
          <a:xfrm>
            <a:off x="5292345" y="3452725"/>
            <a:ext cx="2225417" cy="400110"/>
          </a:xfrm>
          <a:prstGeom prst="rect">
            <a:avLst/>
          </a:prstGeom>
          <a:noFill/>
        </p:spPr>
        <p:txBody>
          <a:bodyPr wrap="none" rtlCol="0">
            <a:spAutoFit/>
          </a:bodyPr>
          <a:lstStyle/>
          <a:p>
            <a:r>
              <a:rPr lang="en-GB" sz="2000" b="1" dirty="0" smtClean="0"/>
              <a:t>Intertidal sediment</a:t>
            </a:r>
            <a:endParaRPr lang="en-GB" sz="2000" b="1" dirty="0"/>
          </a:p>
        </p:txBody>
      </p:sp>
    </p:spTree>
    <p:extLst>
      <p:ext uri="{BB962C8B-B14F-4D97-AF65-F5344CB8AC3E}">
        <p14:creationId xmlns:p14="http://schemas.microsoft.com/office/powerpoint/2010/main" val="2863505725"/>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smtClean="0">
                <a:solidFill>
                  <a:srgbClr val="0070C0"/>
                </a:solidFill>
              </a:rPr>
              <a:t>Radar-based nearshore monitoring</a:t>
            </a:r>
            <a:endParaRPr lang="en-GB" altLang="en-US" b="1" dirty="0">
              <a:solidFill>
                <a:srgbClr val="0070C0"/>
              </a:solidFill>
            </a:endParaRPr>
          </a:p>
        </p:txBody>
      </p:sp>
      <p:sp>
        <p:nvSpPr>
          <p:cNvPr id="3" name="Rectangle 3"/>
          <p:cNvSpPr txBox="1">
            <a:spLocks noChangeArrowheads="1"/>
          </p:cNvSpPr>
          <p:nvPr/>
        </p:nvSpPr>
        <p:spPr>
          <a:xfrm>
            <a:off x="1137425" y="1145628"/>
            <a:ext cx="7092176" cy="44908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tLang="en-US" sz="2000" dirty="0" smtClean="0"/>
              <a:t>What does radar deliver?</a:t>
            </a:r>
          </a:p>
          <a:p>
            <a:r>
              <a:rPr lang="en-GB" altLang="en-US" sz="2000" dirty="0" smtClean="0"/>
              <a:t>Enables </a:t>
            </a:r>
            <a:r>
              <a:rPr lang="en-GB" altLang="en-US" sz="2000" dirty="0"/>
              <a:t>large coastal areas to be imaged within 4 km of the antenna.</a:t>
            </a:r>
          </a:p>
          <a:p>
            <a:r>
              <a:rPr lang="en-GB" altLang="en-US" sz="2000" b="1" dirty="0"/>
              <a:t>Intertidal topography </a:t>
            </a:r>
            <a:r>
              <a:rPr lang="en-GB" altLang="en-US" sz="2000" dirty="0"/>
              <a:t>at 3 m resolution – every 2 weeks.  </a:t>
            </a:r>
          </a:p>
          <a:p>
            <a:r>
              <a:rPr lang="en-GB" altLang="en-US" sz="2000" b="1" dirty="0"/>
              <a:t>Bathymetry</a:t>
            </a:r>
            <a:r>
              <a:rPr lang="en-GB" altLang="en-US" sz="2000" dirty="0"/>
              <a:t> down to ~30 m – weekly.</a:t>
            </a:r>
          </a:p>
          <a:p>
            <a:r>
              <a:rPr lang="en-GB" altLang="en-US" sz="2000" dirty="0"/>
              <a:t>Estimates </a:t>
            </a:r>
            <a:r>
              <a:rPr lang="en-GB" altLang="en-US" sz="2000" b="1" dirty="0"/>
              <a:t>of current speed and direction </a:t>
            </a:r>
            <a:r>
              <a:rPr lang="en-GB" altLang="en-US" sz="2000" dirty="0"/>
              <a:t>with ~200 m resolution – every 15 minutes.</a:t>
            </a:r>
          </a:p>
          <a:p>
            <a:r>
              <a:rPr lang="en-GB" altLang="en-US" sz="2000" b="1" dirty="0"/>
              <a:t>Wave direction and period </a:t>
            </a:r>
            <a:r>
              <a:rPr lang="en-GB" altLang="en-US" sz="2000" dirty="0"/>
              <a:t>– every 15 minutes. </a:t>
            </a:r>
          </a:p>
          <a:p>
            <a:r>
              <a:rPr lang="en-GB" altLang="en-US" sz="2000" dirty="0"/>
              <a:t>Supplementary </a:t>
            </a:r>
            <a:r>
              <a:rPr lang="en-GB" altLang="en-US" sz="2000" b="1" dirty="0"/>
              <a:t>radar imagery </a:t>
            </a:r>
            <a:r>
              <a:rPr lang="en-GB" altLang="en-US" sz="2000" dirty="0"/>
              <a:t>showing wave patterns, tidal flows and ships – every 15 minutes.</a:t>
            </a:r>
          </a:p>
          <a:p>
            <a:r>
              <a:rPr lang="en-GB" altLang="en-US" sz="2000" dirty="0"/>
              <a:t>Automated, cost-effective, long term coastal monitoring.</a:t>
            </a:r>
          </a:p>
        </p:txBody>
      </p:sp>
      <p:pic>
        <p:nvPicPr>
          <p:cNvPr id="7" name="Picture 6"/>
          <p:cNvPicPr>
            <a:picLocks noChangeAspect="1"/>
          </p:cNvPicPr>
          <p:nvPr/>
        </p:nvPicPr>
        <p:blipFill rotWithShape="1">
          <a:blip r:embed="rId3"/>
          <a:srcRect b="16406"/>
          <a:stretch/>
        </p:blipFill>
        <p:spPr>
          <a:xfrm>
            <a:off x="4683513" y="5175320"/>
            <a:ext cx="3610195" cy="92240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4869"/>
          <a:stretch/>
        </p:blipFill>
        <p:spPr>
          <a:xfrm>
            <a:off x="8072778" y="3920359"/>
            <a:ext cx="4000303" cy="192971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6544" y="1145628"/>
            <a:ext cx="3741152" cy="2494101"/>
          </a:xfrm>
          <a:prstGeom prst="rect">
            <a:avLst/>
          </a:prstGeom>
          <a:ln>
            <a:noFill/>
          </a:ln>
          <a:effectLst>
            <a:softEdge rad="0"/>
          </a:effectLst>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Tree>
    <p:extLst>
      <p:ext uri="{BB962C8B-B14F-4D97-AF65-F5344CB8AC3E}">
        <p14:creationId xmlns:p14="http://schemas.microsoft.com/office/powerpoint/2010/main" val="330079083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smtClean="0">
                <a:solidFill>
                  <a:srgbClr val="0070C0"/>
                </a:solidFill>
              </a:rPr>
              <a:t>Radar-based nearshore monitoring - </a:t>
            </a:r>
            <a:r>
              <a:rPr lang="en-GB" altLang="en-US" b="1" dirty="0" err="1" smtClean="0">
                <a:solidFill>
                  <a:srgbClr val="0070C0"/>
                </a:solidFill>
              </a:rPr>
              <a:t>Minsmere</a:t>
            </a:r>
            <a:endParaRPr lang="en-GB" altLang="en-US" b="1" dirty="0">
              <a:solidFill>
                <a:srgbClr val="0070C0"/>
              </a:solidFill>
            </a:endParaRPr>
          </a:p>
        </p:txBody>
      </p:sp>
      <p:sp>
        <p:nvSpPr>
          <p:cNvPr id="3" name="Rectangle 3"/>
          <p:cNvSpPr txBox="1">
            <a:spLocks noChangeArrowheads="1"/>
          </p:cNvSpPr>
          <p:nvPr/>
        </p:nvSpPr>
        <p:spPr>
          <a:xfrm>
            <a:off x="6982607" y="1240222"/>
            <a:ext cx="4527652" cy="3709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sz="2000" dirty="0" smtClean="0"/>
              <a:t>Monitoring storms and recovery</a:t>
            </a:r>
          </a:p>
          <a:p>
            <a:r>
              <a:rPr lang="en-GB" altLang="en-US" sz="2000" dirty="0" smtClean="0"/>
              <a:t>Assessing resilience of the offshore bank</a:t>
            </a:r>
            <a:endParaRPr lang="en-GB" altLang="en-US" sz="2000" dirty="0" smtClean="0"/>
          </a:p>
          <a:p>
            <a:r>
              <a:rPr lang="en-GB" altLang="en-US" sz="2000" dirty="0" smtClean="0"/>
              <a:t>Raw </a:t>
            </a:r>
            <a:r>
              <a:rPr lang="en-GB" altLang="en-US" sz="2000" dirty="0"/>
              <a:t>radar data show waves coming from the south east and the east during storm events in January 2018 </a:t>
            </a:r>
          </a:p>
          <a:p>
            <a:r>
              <a:rPr lang="en-GB" altLang="en-US" sz="2000" dirty="0"/>
              <a:t> Data are </a:t>
            </a:r>
            <a:r>
              <a:rPr lang="en-GB" altLang="en-US" sz="2000" dirty="0" smtClean="0"/>
              <a:t>processed </a:t>
            </a:r>
            <a:r>
              <a:rPr lang="en-GB" altLang="en-US" sz="2000" dirty="0"/>
              <a:t>to derive bathymetry and surface currents</a:t>
            </a: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6" name="Picture 5"/>
          <p:cNvPicPr>
            <a:picLocks noChangeAspect="1"/>
          </p:cNvPicPr>
          <p:nvPr/>
        </p:nvPicPr>
        <p:blipFill rotWithShape="1">
          <a:blip r:embed="rId6"/>
          <a:srcRect b="16406"/>
          <a:stretch/>
        </p:blipFill>
        <p:spPr>
          <a:xfrm>
            <a:off x="4683513" y="5175320"/>
            <a:ext cx="3610195" cy="922408"/>
          </a:xfrm>
          <a:prstGeom prst="rect">
            <a:avLst/>
          </a:prstGeom>
        </p:spPr>
      </p:pic>
      <p:pic>
        <p:nvPicPr>
          <p:cNvPr id="7" name="Sanpshot07_12_18_zoom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6705" y="1141417"/>
            <a:ext cx="5612941" cy="4194413"/>
          </a:xfrm>
          <a:prstGeom prst="rect">
            <a:avLst/>
          </a:prstGeom>
          <a:ln>
            <a:noFill/>
          </a:ln>
          <a:effectLst>
            <a:softEdge rad="112500"/>
          </a:effectLst>
        </p:spPr>
      </p:pic>
    </p:spTree>
    <p:extLst>
      <p:ext uri="{BB962C8B-B14F-4D97-AF65-F5344CB8AC3E}">
        <p14:creationId xmlns:p14="http://schemas.microsoft.com/office/powerpoint/2010/main" val="40172121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remove"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smtClean="0">
                <a:solidFill>
                  <a:srgbClr val="0070C0"/>
                </a:solidFill>
              </a:rPr>
              <a:t>Radar-based nearshore monitoring - </a:t>
            </a:r>
            <a:r>
              <a:rPr lang="en-GB" altLang="en-US" b="1" dirty="0" err="1" smtClean="0">
                <a:solidFill>
                  <a:srgbClr val="0070C0"/>
                </a:solidFill>
              </a:rPr>
              <a:t>Minsmere</a:t>
            </a:r>
            <a:endParaRPr lang="en-GB" altLang="en-US" b="1" dirty="0">
              <a:solidFill>
                <a:srgbClr val="0070C0"/>
              </a:solidFill>
            </a:endParaRP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6" name="Picture 5"/>
          <p:cNvPicPr>
            <a:picLocks noChangeAspect="1"/>
          </p:cNvPicPr>
          <p:nvPr/>
        </p:nvPicPr>
        <p:blipFill rotWithShape="1">
          <a:blip r:embed="rId4"/>
          <a:srcRect b="16406"/>
          <a:stretch/>
        </p:blipFill>
        <p:spPr>
          <a:xfrm>
            <a:off x="4683513" y="5175320"/>
            <a:ext cx="3610195" cy="922408"/>
          </a:xfrm>
          <a:prstGeom prst="rect">
            <a:avLst/>
          </a:prstGeom>
        </p:spPr>
      </p:pic>
      <p:pic>
        <p:nvPicPr>
          <p:cNvPr id="9" name="Picture 8"/>
          <p:cNvPicPr>
            <a:picLocks noChangeAspect="1"/>
          </p:cNvPicPr>
          <p:nvPr/>
        </p:nvPicPr>
        <p:blipFill>
          <a:blip r:embed="rId5"/>
          <a:stretch>
            <a:fillRect/>
          </a:stretch>
        </p:blipFill>
        <p:spPr>
          <a:xfrm>
            <a:off x="176271" y="1249663"/>
            <a:ext cx="11839458" cy="3712786"/>
          </a:xfrm>
          <a:prstGeom prst="rect">
            <a:avLst/>
          </a:prstGeom>
        </p:spPr>
      </p:pic>
    </p:spTree>
    <p:extLst>
      <p:ext uri="{BB962C8B-B14F-4D97-AF65-F5344CB8AC3E}">
        <p14:creationId xmlns:p14="http://schemas.microsoft.com/office/powerpoint/2010/main" val="1138658555"/>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123008" y="257175"/>
            <a:ext cx="5295841"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smtClean="0">
                <a:solidFill>
                  <a:srgbClr val="0070C0"/>
                </a:solidFill>
              </a:rPr>
              <a:t>Response to storms</a:t>
            </a:r>
            <a:endParaRPr lang="en-GB" altLang="en-US" b="1" dirty="0">
              <a:solidFill>
                <a:srgbClr val="0070C0"/>
              </a:solidFill>
            </a:endParaRP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6" name="Picture 5"/>
          <p:cNvPicPr>
            <a:picLocks noChangeAspect="1"/>
          </p:cNvPicPr>
          <p:nvPr/>
        </p:nvPicPr>
        <p:blipFill rotWithShape="1">
          <a:blip r:embed="rId4"/>
          <a:srcRect b="16406"/>
          <a:stretch/>
        </p:blipFill>
        <p:spPr>
          <a:xfrm>
            <a:off x="4683513" y="5175320"/>
            <a:ext cx="3610195" cy="922408"/>
          </a:xfrm>
          <a:prstGeom prst="rect">
            <a:avLst/>
          </a:prstGeom>
        </p:spPr>
      </p:pic>
      <p:pic>
        <p:nvPicPr>
          <p:cNvPr id="5" name="Picture 4"/>
          <p:cNvPicPr>
            <a:picLocks noChangeAspect="1"/>
          </p:cNvPicPr>
          <p:nvPr/>
        </p:nvPicPr>
        <p:blipFill>
          <a:blip r:embed="rId5"/>
          <a:stretch>
            <a:fillRect/>
          </a:stretch>
        </p:blipFill>
        <p:spPr>
          <a:xfrm>
            <a:off x="0" y="228478"/>
            <a:ext cx="5887694" cy="5300167"/>
          </a:xfrm>
          <a:prstGeom prst="rect">
            <a:avLst/>
          </a:prstGeom>
        </p:spPr>
      </p:pic>
      <p:sp>
        <p:nvSpPr>
          <p:cNvPr id="3" name="Rectangle 2"/>
          <p:cNvSpPr/>
          <p:nvPr/>
        </p:nvSpPr>
        <p:spPr>
          <a:xfrm>
            <a:off x="6259789" y="1096536"/>
            <a:ext cx="5523239" cy="3564053"/>
          </a:xfrm>
          <a:prstGeom prst="rect">
            <a:avLst/>
          </a:prstGeom>
        </p:spPr>
        <p:txBody>
          <a:bodyPr wrap="square">
            <a:spAutoFit/>
          </a:bodyPr>
          <a:lstStyle/>
          <a:p>
            <a:pPr marL="285750" indent="-285750">
              <a:lnSpc>
                <a:spcPct val="130000"/>
              </a:lnSpc>
              <a:spcBef>
                <a:spcPct val="0"/>
              </a:spcBef>
              <a:spcAft>
                <a:spcPts val="600"/>
              </a:spcAft>
              <a:buSzPct val="150000"/>
              <a:buFont typeface="Arial" panose="020B0604020202020204" pitchFamily="34" charset="0"/>
              <a:buChar char="•"/>
              <a:defRPr/>
            </a:pPr>
            <a:r>
              <a:rPr lang="en-GB" dirty="0">
                <a:latin typeface="Calibri" panose="020F0502020204030204" pitchFamily="34" charset="0"/>
                <a:cs typeface="Calibri" panose="020F0502020204030204" pitchFamily="34" charset="0"/>
              </a:rPr>
              <a:t>Continuous observation during storm events.</a:t>
            </a:r>
          </a:p>
          <a:p>
            <a:pPr marL="285750" indent="-285750">
              <a:lnSpc>
                <a:spcPct val="130000"/>
              </a:lnSpc>
              <a:spcBef>
                <a:spcPct val="0"/>
              </a:spcBef>
              <a:spcAft>
                <a:spcPts val="600"/>
              </a:spcAft>
              <a:buSzPct val="150000"/>
              <a:buFont typeface="Arial" panose="020B0604020202020204" pitchFamily="34" charset="0"/>
              <a:buChar char="•"/>
              <a:defRPr/>
            </a:pPr>
            <a:r>
              <a:rPr lang="en-GB" dirty="0" smtClean="0">
                <a:latin typeface="Calibri" panose="020F0502020204030204" pitchFamily="34" charset="0"/>
                <a:cs typeface="Calibri" panose="020F0502020204030204" pitchFamily="34" charset="0"/>
              </a:rPr>
              <a:t>A survey </a:t>
            </a:r>
            <a:r>
              <a:rPr lang="en-GB" dirty="0">
                <a:latin typeface="Calibri" panose="020F0502020204030204" pitchFamily="34" charset="0"/>
                <a:cs typeface="Calibri" panose="020F0502020204030204" pitchFamily="34" charset="0"/>
              </a:rPr>
              <a:t>is generated leading up to a storm and another following the storm.</a:t>
            </a:r>
          </a:p>
          <a:p>
            <a:pPr marL="285750" indent="-285750">
              <a:lnSpc>
                <a:spcPct val="130000"/>
              </a:lnSpc>
              <a:spcBef>
                <a:spcPct val="0"/>
              </a:spcBef>
              <a:spcAft>
                <a:spcPts val="600"/>
              </a:spcAft>
              <a:buSzPct val="150000"/>
              <a:buFont typeface="Arial" panose="020B0604020202020204" pitchFamily="34" charset="0"/>
              <a:buChar char="•"/>
              <a:defRPr/>
            </a:pPr>
            <a:r>
              <a:rPr lang="en-GB" dirty="0">
                <a:latin typeface="Calibri" panose="020F0502020204030204" pitchFamily="34" charset="0"/>
                <a:cs typeface="Calibri" panose="020F0502020204030204" pitchFamily="34" charset="0"/>
              </a:rPr>
              <a:t>Image shows the residuals between surveys generated before and after storm Doris 23</a:t>
            </a:r>
            <a:r>
              <a:rPr lang="en-GB" baseline="30000" dirty="0">
                <a:latin typeface="Calibri" panose="020F0502020204030204" pitchFamily="34" charset="0"/>
                <a:cs typeface="Calibri" panose="020F0502020204030204" pitchFamily="34" charset="0"/>
              </a:rPr>
              <a:t>rd</a:t>
            </a:r>
            <a:r>
              <a:rPr lang="en-GB" dirty="0">
                <a:latin typeface="Calibri" panose="020F0502020204030204" pitchFamily="34" charset="0"/>
                <a:cs typeface="Calibri" panose="020F0502020204030204" pitchFamily="34" charset="0"/>
              </a:rPr>
              <a:t> February 2017. </a:t>
            </a:r>
          </a:p>
          <a:p>
            <a:pPr marL="285750" indent="-285750">
              <a:lnSpc>
                <a:spcPct val="130000"/>
              </a:lnSpc>
              <a:spcBef>
                <a:spcPct val="0"/>
              </a:spcBef>
              <a:spcAft>
                <a:spcPts val="600"/>
              </a:spcAft>
              <a:buSzPct val="150000"/>
              <a:buFont typeface="Arial" panose="020B0604020202020204" pitchFamily="34" charset="0"/>
              <a:buChar char="•"/>
              <a:defRPr/>
            </a:pPr>
            <a:r>
              <a:rPr lang="en-GB" dirty="0">
                <a:latin typeface="Calibri" panose="020F0502020204030204" pitchFamily="34" charset="0"/>
                <a:cs typeface="Calibri" panose="020F0502020204030204" pitchFamily="34" charset="0"/>
              </a:rPr>
              <a:t>~30 cm elevation changes in various regions of the beach and around the Alt river training bank to the north of the radar location.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06004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5069711" y="257175"/>
            <a:ext cx="6349138"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smtClean="0">
                <a:solidFill>
                  <a:srgbClr val="0070C0"/>
                </a:solidFill>
              </a:rPr>
              <a:t>Potential beach nourishment site - Crosby</a:t>
            </a:r>
            <a:endParaRPr lang="en-GB" altLang="en-US" b="1" dirty="0">
              <a:solidFill>
                <a:srgbClr val="0070C0"/>
              </a:solidFill>
            </a:endParaRPr>
          </a:p>
        </p:txBody>
      </p:sp>
      <p:pic>
        <p:nvPicPr>
          <p:cNvPr id="6" name="Picture 5"/>
          <p:cNvPicPr>
            <a:picLocks noChangeAspect="1"/>
          </p:cNvPicPr>
          <p:nvPr/>
        </p:nvPicPr>
        <p:blipFill rotWithShape="1">
          <a:blip r:embed="rId3"/>
          <a:srcRect b="16406"/>
          <a:stretch/>
        </p:blipFill>
        <p:spPr>
          <a:xfrm>
            <a:off x="7043642" y="4841173"/>
            <a:ext cx="3610195" cy="92240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48" y="1526411"/>
            <a:ext cx="6816094" cy="4571317"/>
          </a:xfrm>
          <a:prstGeom prst="rect">
            <a:avLst/>
          </a:prstGeom>
        </p:spPr>
      </p:pic>
      <p:sp>
        <p:nvSpPr>
          <p:cNvPr id="5" name="Rectangle 4"/>
          <p:cNvSpPr/>
          <p:nvPr/>
        </p:nvSpPr>
        <p:spPr>
          <a:xfrm>
            <a:off x="7043642" y="1563550"/>
            <a:ext cx="4461594" cy="3426579"/>
          </a:xfrm>
          <a:prstGeom prst="rect">
            <a:avLst/>
          </a:prstGeom>
        </p:spPr>
        <p:txBody>
          <a:bodyPr wrap="square">
            <a:spAutoFit/>
          </a:bodyPr>
          <a:lstStyle/>
          <a:p>
            <a:pPr marL="342900" indent="-342900">
              <a:spcBef>
                <a:spcPts val="1000"/>
              </a:spcBef>
              <a:buFont typeface="Arial" panose="020B0604020202020204" pitchFamily="34" charset="0"/>
              <a:buChar char="•"/>
            </a:pPr>
            <a:r>
              <a:rPr lang="en-GB" sz="2000" dirty="0"/>
              <a:t>Volumetric assessment of sediment starvation around the River Alt training bank</a:t>
            </a:r>
          </a:p>
          <a:p>
            <a:pPr marL="342900" indent="-342900">
              <a:spcBef>
                <a:spcPts val="1000"/>
              </a:spcBef>
              <a:buFont typeface="Arial" panose="020B0604020202020204" pitchFamily="34" charset="0"/>
              <a:buChar char="•"/>
            </a:pPr>
            <a:r>
              <a:rPr lang="en-GB" sz="2000" dirty="0"/>
              <a:t> Foot path at risk of erosion, along with waste water infrastructure </a:t>
            </a:r>
          </a:p>
          <a:p>
            <a:pPr marL="342900" indent="-342900">
              <a:spcBef>
                <a:spcPts val="1000"/>
              </a:spcBef>
              <a:buFont typeface="Arial" panose="020B0604020202020204" pitchFamily="34" charset="0"/>
              <a:buChar char="•"/>
            </a:pPr>
            <a:r>
              <a:rPr lang="en-GB" sz="2000" dirty="0"/>
              <a:t> High spatial and temporal resolution data assisted decision making in regards to volume of nourishment required and potential placement locations</a:t>
            </a:r>
          </a:p>
        </p:txBody>
      </p:sp>
      <p:pic>
        <p:nvPicPr>
          <p:cNvPr id="10" name="Picture 9"/>
          <p:cNvPicPr>
            <a:picLocks noChangeAspect="1"/>
          </p:cNvPicPr>
          <p:nvPr/>
        </p:nvPicPr>
        <p:blipFill>
          <a:blip r:embed="rId5"/>
          <a:stretch>
            <a:fillRect/>
          </a:stretch>
        </p:blipFill>
        <p:spPr>
          <a:xfrm>
            <a:off x="185671" y="226695"/>
            <a:ext cx="2835363" cy="2250288"/>
          </a:xfrm>
          <a:prstGeom prst="rect">
            <a:avLst/>
          </a:prstGeom>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Tree>
    <p:extLst>
      <p:ext uri="{BB962C8B-B14F-4D97-AF65-F5344CB8AC3E}">
        <p14:creationId xmlns:p14="http://schemas.microsoft.com/office/powerpoint/2010/main" val="3727573051"/>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137424" y="1282389"/>
            <a:ext cx="10125307" cy="4354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b="1"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533" y="257175"/>
            <a:ext cx="4413633" cy="548915"/>
          </a:xfrm>
          <a:prstGeom prst="rect">
            <a:avLst/>
          </a:prstGeom>
        </p:spPr>
      </p:pic>
      <p:sp>
        <p:nvSpPr>
          <p:cNvPr id="2" name="Rectangle 1"/>
          <p:cNvSpPr/>
          <p:nvPr/>
        </p:nvSpPr>
        <p:spPr>
          <a:xfrm>
            <a:off x="6554305" y="918765"/>
            <a:ext cx="4708426" cy="2811026"/>
          </a:xfrm>
          <a:prstGeom prst="rect">
            <a:avLst/>
          </a:prstGeom>
        </p:spPr>
        <p:txBody>
          <a:bodyPr wrap="square">
            <a:spAutoFit/>
          </a:bodyPr>
          <a:lstStyle/>
          <a:p>
            <a:pPr marL="285750" indent="-285750">
              <a:spcAft>
                <a:spcPts val="1000"/>
              </a:spcAft>
              <a:buFont typeface="Arial" panose="020B0604020202020204" pitchFamily="34" charset="0"/>
              <a:buChar char="•"/>
            </a:pPr>
            <a:r>
              <a:rPr lang="en-GB" sz="2000" dirty="0"/>
              <a:t>Construction of basic sea wall typically cost £12k-13k per linear meter.</a:t>
            </a:r>
          </a:p>
          <a:p>
            <a:pPr marL="285750" indent="-285750">
              <a:spcAft>
                <a:spcPts val="1000"/>
              </a:spcAft>
              <a:buFont typeface="Arial" panose="020B0604020202020204" pitchFamily="34" charset="0"/>
              <a:buChar char="•"/>
            </a:pPr>
            <a:r>
              <a:rPr lang="en-GB" sz="2000" dirty="0"/>
              <a:t>Higher quality schemes cost £23k-24k per linear meter.</a:t>
            </a:r>
          </a:p>
          <a:p>
            <a:pPr marL="285750" indent="-285750">
              <a:spcAft>
                <a:spcPts val="1000"/>
              </a:spcAft>
              <a:buFont typeface="Arial" panose="020B0604020202020204" pitchFamily="34" charset="0"/>
              <a:buChar char="•"/>
            </a:pPr>
            <a:r>
              <a:rPr lang="en-GB" sz="2000" dirty="0"/>
              <a:t>In addition to building a sea wall there are also other costs associated with reshaping the coastal frontage to enhance its aesthetics as an amenity.</a:t>
            </a:r>
          </a:p>
        </p:txBody>
      </p:sp>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4566" y="948243"/>
            <a:ext cx="5805511" cy="4354134"/>
          </a:xfrm>
          <a:prstGeom prst="rect">
            <a:avLst/>
          </a:prstGeom>
        </p:spPr>
      </p:pic>
      <p:sp>
        <p:nvSpPr>
          <p:cNvPr id="10" name="Rectangle 9"/>
          <p:cNvSpPr/>
          <p:nvPr/>
        </p:nvSpPr>
        <p:spPr>
          <a:xfrm>
            <a:off x="570554" y="3292309"/>
            <a:ext cx="4700489" cy="1938992"/>
          </a:xfrm>
          <a:prstGeom prst="rect">
            <a:avLst/>
          </a:prstGeom>
        </p:spPr>
        <p:txBody>
          <a:bodyPr wrap="square">
            <a:spAutoFit/>
          </a:bodyPr>
          <a:lstStyle/>
          <a:p>
            <a:r>
              <a:rPr lang="en-GB" sz="2400" dirty="0" err="1" smtClean="0">
                <a:solidFill>
                  <a:schemeClr val="bg1"/>
                </a:solidFill>
                <a:ea typeface="Calibri" panose="020F0502020204030204" pitchFamily="34" charset="0"/>
              </a:rPr>
              <a:t>Rossall</a:t>
            </a:r>
            <a:r>
              <a:rPr lang="en-GB" sz="2400" dirty="0" smtClean="0">
                <a:solidFill>
                  <a:schemeClr val="bg1"/>
                </a:solidFill>
                <a:ea typeface="Calibri" panose="020F0502020204030204" pitchFamily="34" charset="0"/>
              </a:rPr>
              <a:t> (</a:t>
            </a:r>
            <a:r>
              <a:rPr lang="en-GB" sz="2400" dirty="0" err="1">
                <a:solidFill>
                  <a:schemeClr val="bg1"/>
                </a:solidFill>
                <a:ea typeface="Calibri" panose="020F0502020204030204" pitchFamily="34" charset="0"/>
              </a:rPr>
              <a:t>n</a:t>
            </a:r>
            <a:r>
              <a:rPr lang="en-GB" sz="2400" dirty="0" err="1" smtClean="0">
                <a:solidFill>
                  <a:schemeClr val="bg1"/>
                </a:solidFill>
                <a:ea typeface="Calibri" panose="020F0502020204030204" pitchFamily="34" charset="0"/>
              </a:rPr>
              <a:t>r</a:t>
            </a:r>
            <a:r>
              <a:rPr lang="en-GB" sz="2400" dirty="0" smtClean="0">
                <a:solidFill>
                  <a:schemeClr val="bg1"/>
                </a:solidFill>
                <a:ea typeface="Calibri" panose="020F0502020204030204" pitchFamily="34" charset="0"/>
              </a:rPr>
              <a:t>. Blackpool) is larger than anything previously in the UK.</a:t>
            </a:r>
          </a:p>
          <a:p>
            <a:r>
              <a:rPr lang="en-GB" sz="2400" dirty="0" smtClean="0">
                <a:solidFill>
                  <a:schemeClr val="bg1"/>
                </a:solidFill>
                <a:ea typeface="Calibri" panose="020F0502020204030204" pitchFamily="34" charset="0"/>
              </a:rPr>
              <a:t>The </a:t>
            </a:r>
            <a:r>
              <a:rPr lang="en-GB" sz="2400" dirty="0">
                <a:solidFill>
                  <a:schemeClr val="bg1"/>
                </a:solidFill>
                <a:ea typeface="Calibri" panose="020F0502020204030204" pitchFamily="34" charset="0"/>
              </a:rPr>
              <a:t>new 1.9 km </a:t>
            </a:r>
            <a:r>
              <a:rPr lang="en-GB" sz="2400" dirty="0" smtClean="0">
                <a:solidFill>
                  <a:schemeClr val="bg1"/>
                </a:solidFill>
                <a:ea typeface="Calibri" panose="020F0502020204030204" pitchFamily="34" charset="0"/>
              </a:rPr>
              <a:t>scheme protects </a:t>
            </a:r>
            <a:r>
              <a:rPr lang="en-GB" sz="2400" dirty="0">
                <a:solidFill>
                  <a:schemeClr val="bg1"/>
                </a:solidFill>
                <a:ea typeface="Calibri" panose="020F0502020204030204" pitchFamily="34" charset="0"/>
              </a:rPr>
              <a:t>7,500 properties from </a:t>
            </a:r>
            <a:r>
              <a:rPr lang="en-GB" sz="2400" dirty="0" smtClean="0">
                <a:solidFill>
                  <a:schemeClr val="bg1"/>
                </a:solidFill>
                <a:ea typeface="Calibri" panose="020F0502020204030204" pitchFamily="34" charset="0"/>
              </a:rPr>
              <a:t>flooding &amp; </a:t>
            </a:r>
            <a:r>
              <a:rPr lang="en-GB" sz="2400" dirty="0">
                <a:solidFill>
                  <a:schemeClr val="bg1"/>
                </a:solidFill>
                <a:ea typeface="Calibri" panose="020F0502020204030204" pitchFamily="34" charset="0"/>
              </a:rPr>
              <a:t>cost £63m. </a:t>
            </a:r>
            <a:endParaRPr lang="en-GB" sz="2400" dirty="0">
              <a:solidFill>
                <a:schemeClr val="bg1"/>
              </a:solidFill>
            </a:endParaRPr>
          </a:p>
        </p:txBody>
      </p:sp>
    </p:spTree>
    <p:extLst>
      <p:ext uri="{BB962C8B-B14F-4D97-AF65-F5344CB8AC3E}">
        <p14:creationId xmlns:p14="http://schemas.microsoft.com/office/powerpoint/2010/main" val="403235797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128798" y="1325521"/>
            <a:ext cx="10125307" cy="4354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b="1"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4480" y="5528495"/>
            <a:ext cx="4413633" cy="548915"/>
          </a:xfrm>
          <a:prstGeom prst="rect">
            <a:avLst/>
          </a:prstGeom>
        </p:spPr>
      </p:pic>
      <p:sp>
        <p:nvSpPr>
          <p:cNvPr id="9"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a:solidFill>
                  <a:srgbClr val="0070C0"/>
                </a:solidFill>
              </a:rPr>
              <a:t>Great uncertainty in overtopping estimates</a:t>
            </a:r>
          </a:p>
        </p:txBody>
      </p:sp>
      <p:sp>
        <p:nvSpPr>
          <p:cNvPr id="11" name="Rectangle 3"/>
          <p:cNvSpPr txBox="1">
            <a:spLocks noChangeArrowheads="1"/>
          </p:cNvSpPr>
          <p:nvPr/>
        </p:nvSpPr>
        <p:spPr>
          <a:xfrm>
            <a:off x="1289824" y="1434789"/>
            <a:ext cx="10125307" cy="4354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2">
                    <a:lumMod val="25000"/>
                  </a:schemeClr>
                </a:solidFill>
              </a:rPr>
              <a:t>Overtopping estimates are at best within a factor of 3</a:t>
            </a:r>
          </a:p>
          <a:p>
            <a:r>
              <a:rPr lang="en-GB" dirty="0">
                <a:solidFill>
                  <a:schemeClr val="bg2">
                    <a:lumMod val="25000"/>
                  </a:schemeClr>
                </a:solidFill>
              </a:rPr>
              <a:t>3 orders of magnitude in uncertainty in safety thresholds developed from numerical estimates</a:t>
            </a:r>
          </a:p>
          <a:p>
            <a:r>
              <a:rPr lang="en-GB" dirty="0">
                <a:solidFill>
                  <a:schemeClr val="bg2">
                    <a:lumMod val="25000"/>
                  </a:schemeClr>
                </a:solidFill>
              </a:rPr>
              <a:t>Large safety margins being factored into the design of new schemes</a:t>
            </a:r>
          </a:p>
          <a:p>
            <a:r>
              <a:rPr lang="en-GB" dirty="0">
                <a:solidFill>
                  <a:schemeClr val="bg2">
                    <a:lumMod val="25000"/>
                  </a:schemeClr>
                </a:solidFill>
              </a:rPr>
              <a:t>Costly overdesign of sea defences</a:t>
            </a:r>
          </a:p>
        </p:txBody>
      </p:sp>
      <p:sp>
        <p:nvSpPr>
          <p:cNvPr id="12" name="Down Arrow 11"/>
          <p:cNvSpPr/>
          <p:nvPr/>
        </p:nvSpPr>
        <p:spPr>
          <a:xfrm>
            <a:off x="506152" y="1505415"/>
            <a:ext cx="714211" cy="2621666"/>
          </a:xfrm>
          <a:prstGeom prst="downArrow">
            <a:avLst/>
          </a:prstGeom>
          <a:gradFill flip="none" rotWithShape="1">
            <a:gsLst>
              <a:gs pos="0">
                <a:srgbClr val="57BBFF">
                  <a:lumMod val="85000"/>
                  <a:lumOff val="15000"/>
                </a:srgbClr>
              </a:gs>
              <a:gs pos="100000">
                <a:srgbClr val="C00000"/>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198984"/>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480" y="5528495"/>
            <a:ext cx="4413633" cy="548915"/>
          </a:xfrm>
          <a:prstGeom prst="rect">
            <a:avLst/>
          </a:prstGeom>
        </p:spPr>
      </p:pic>
      <p:sp>
        <p:nvSpPr>
          <p:cNvPr id="9" name="Rectangle 2"/>
          <p:cNvSpPr txBox="1">
            <a:spLocks noChangeArrowheads="1"/>
          </p:cNvSpPr>
          <p:nvPr/>
        </p:nvSpPr>
        <p:spPr>
          <a:xfrm>
            <a:off x="4206240" y="257175"/>
            <a:ext cx="7212609"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smtClean="0">
                <a:solidFill>
                  <a:srgbClr val="0070C0"/>
                </a:solidFill>
              </a:rPr>
              <a:t>Crosby Case Study</a:t>
            </a:r>
            <a:endParaRPr lang="en-GB" altLang="en-US" b="1" dirty="0">
              <a:solidFill>
                <a:srgbClr val="0070C0"/>
              </a:solidFill>
            </a:endParaRPr>
          </a:p>
        </p:txBody>
      </p:sp>
      <p:sp>
        <p:nvSpPr>
          <p:cNvPr id="11" name="Rectangle 3"/>
          <p:cNvSpPr txBox="1">
            <a:spLocks noChangeArrowheads="1"/>
          </p:cNvSpPr>
          <p:nvPr/>
        </p:nvSpPr>
        <p:spPr>
          <a:xfrm>
            <a:off x="4206240" y="1434789"/>
            <a:ext cx="7208891" cy="20947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2">
                    <a:lumMod val="25000"/>
                  </a:schemeClr>
                </a:solidFill>
              </a:rPr>
              <a:t>New coastal scheme in </a:t>
            </a:r>
            <a:r>
              <a:rPr lang="en-GB" dirty="0" smtClean="0">
                <a:solidFill>
                  <a:schemeClr val="bg2">
                    <a:lumMod val="25000"/>
                  </a:schemeClr>
                </a:solidFill>
              </a:rPr>
              <a:t>planning</a:t>
            </a:r>
            <a:endParaRPr lang="en-GB" dirty="0">
              <a:solidFill>
                <a:schemeClr val="bg2">
                  <a:lumMod val="25000"/>
                </a:schemeClr>
              </a:solidFill>
            </a:endParaRPr>
          </a:p>
          <a:p>
            <a:r>
              <a:rPr lang="en-GB" dirty="0">
                <a:solidFill>
                  <a:schemeClr val="bg2">
                    <a:lumMod val="25000"/>
                  </a:schemeClr>
                </a:solidFill>
              </a:rPr>
              <a:t>Large tidal range (&gt;10 m springs</a:t>
            </a:r>
            <a:r>
              <a:rPr lang="en-GB" dirty="0" smtClean="0">
                <a:solidFill>
                  <a:schemeClr val="bg2">
                    <a:lumMod val="25000"/>
                  </a:schemeClr>
                </a:solidFill>
              </a:rPr>
              <a:t>)</a:t>
            </a:r>
            <a:endParaRPr lang="en-GB" dirty="0">
              <a:solidFill>
                <a:schemeClr val="bg2">
                  <a:lumMod val="25000"/>
                </a:schemeClr>
              </a:solidFill>
            </a:endParaRPr>
          </a:p>
          <a:p>
            <a:r>
              <a:rPr lang="en-GB" dirty="0">
                <a:solidFill>
                  <a:schemeClr val="bg2">
                    <a:lumMod val="25000"/>
                  </a:schemeClr>
                </a:solidFill>
              </a:rPr>
              <a:t>Fetch limited waves (&lt; 5.5 m, W-NW</a:t>
            </a:r>
            <a:r>
              <a:rPr lang="en-GB" dirty="0" smtClean="0">
                <a:solidFill>
                  <a:schemeClr val="bg2">
                    <a:lumMod val="25000"/>
                  </a:schemeClr>
                </a:solidFill>
              </a:rPr>
              <a:t>)</a:t>
            </a:r>
            <a:endParaRPr lang="en-GB" dirty="0">
              <a:solidFill>
                <a:schemeClr val="bg2">
                  <a:lumMod val="25000"/>
                </a:schemeClr>
              </a:solidFill>
            </a:endParaRPr>
          </a:p>
          <a:p>
            <a:r>
              <a:rPr lang="en-GB" dirty="0">
                <a:solidFill>
                  <a:schemeClr val="bg2">
                    <a:lumMod val="25000"/>
                  </a:schemeClr>
                </a:solidFill>
              </a:rPr>
              <a:t>Available coastal </a:t>
            </a:r>
            <a:r>
              <a:rPr lang="en-GB" dirty="0" smtClean="0">
                <a:solidFill>
                  <a:schemeClr val="bg2">
                    <a:lumMod val="25000"/>
                  </a:schemeClr>
                </a:solidFill>
              </a:rPr>
              <a:t>monitoring data</a:t>
            </a:r>
            <a:endParaRPr lang="en-GB" dirty="0">
              <a:solidFill>
                <a:schemeClr val="bg2">
                  <a:lumMod val="25000"/>
                </a:schemeClr>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0"/>
            <a:ext cx="4093373" cy="6163056"/>
          </a:xfrm>
          <a:prstGeom prst="rect">
            <a:avLst/>
          </a:prstGeom>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val="0"/>
              </a:ext>
            </a:extLst>
          </a:blip>
          <a:srcRect l="9563" r="8544"/>
          <a:stretch/>
        </p:blipFill>
        <p:spPr>
          <a:xfrm>
            <a:off x="6501814" y="3589029"/>
            <a:ext cx="5488114" cy="1727054"/>
          </a:xfrm>
          <a:prstGeom prst="rect">
            <a:avLst/>
          </a:prstGeom>
        </p:spPr>
      </p:pic>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2522" y="3489677"/>
            <a:ext cx="2142246" cy="1925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850017"/>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137424" y="1282389"/>
            <a:ext cx="10125307" cy="4354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b="1"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533" y="257175"/>
            <a:ext cx="4413633" cy="548915"/>
          </a:xfrm>
          <a:prstGeom prst="rect">
            <a:avLst/>
          </a:prstGeom>
        </p:spPr>
      </p:pic>
      <p:pic>
        <p:nvPicPr>
          <p:cNvPr id="6" name="SideWaveTrim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915589" y="1117213"/>
            <a:ext cx="8367623" cy="4706788"/>
          </a:xfrm>
          <a:prstGeom prst="rect">
            <a:avLst/>
          </a:prstGeom>
        </p:spPr>
      </p:pic>
      <p:pic>
        <p:nvPicPr>
          <p:cNvPr id="7" name="Picture 6"/>
          <p:cNvPicPr>
            <a:picLocks noChangeAspect="1"/>
          </p:cNvPicPr>
          <p:nvPr/>
        </p:nvPicPr>
        <p:blipFill>
          <a:blip r:embed="rId8"/>
          <a:stretch>
            <a:fillRect/>
          </a:stretch>
        </p:blipFill>
        <p:spPr>
          <a:xfrm>
            <a:off x="6281626" y="63960"/>
            <a:ext cx="5816174" cy="1042102"/>
          </a:xfrm>
          <a:prstGeom prst="rect">
            <a:avLst/>
          </a:prstGeom>
        </p:spPr>
      </p:pic>
    </p:spTree>
    <p:extLst>
      <p:ext uri="{BB962C8B-B14F-4D97-AF65-F5344CB8AC3E}">
        <p14:creationId xmlns:p14="http://schemas.microsoft.com/office/powerpoint/2010/main" val="3562319916"/>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870301" y="257175"/>
            <a:ext cx="8458200"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Coastal Hazards and Vulnerability</a:t>
            </a:r>
            <a:endParaRPr lang="en-US" altLang="en-US" b="1" dirty="0">
              <a:solidFill>
                <a:srgbClr val="0070C0"/>
              </a:solidFill>
            </a:endParaRPr>
          </a:p>
        </p:txBody>
      </p:sp>
      <p:sp>
        <p:nvSpPr>
          <p:cNvPr id="3" name="Rectangle 3"/>
          <p:cNvSpPr txBox="1">
            <a:spLocks noChangeArrowheads="1"/>
          </p:cNvSpPr>
          <p:nvPr/>
        </p:nvSpPr>
        <p:spPr>
          <a:xfrm>
            <a:off x="2009256" y="1216591"/>
            <a:ext cx="8430322" cy="847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Climate Change, Sea-level Rise, </a:t>
            </a:r>
            <a:r>
              <a:rPr lang="en-GB" sz="2400" dirty="0" smtClean="0"/>
              <a:t>Storms, Flooding, Erosion</a:t>
            </a:r>
            <a:endParaRPr lang="en-GB" sz="2400" dirty="0"/>
          </a:p>
          <a:p>
            <a:r>
              <a:rPr lang="en-GB" sz="2400" dirty="0"/>
              <a:t>Increasing coastal </a:t>
            </a:r>
            <a:r>
              <a:rPr lang="en-GB" sz="2400" dirty="0" smtClean="0"/>
              <a:t>population, </a:t>
            </a:r>
            <a:r>
              <a:rPr lang="en-GB" sz="2400" dirty="0" smtClean="0"/>
              <a:t>infrastructure</a:t>
            </a:r>
            <a:endParaRPr lang="en-GB" sz="2400" dirty="0" smtClean="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5425"/>
            <a:ext cx="12198803" cy="1552575"/>
          </a:xfrm>
          <a:prstGeom prst="rect">
            <a:avLst/>
          </a:prstGeom>
        </p:spPr>
      </p:pic>
      <p:pic>
        <p:nvPicPr>
          <p:cNvPr id="7" name="Picture 6"/>
          <p:cNvPicPr>
            <a:picLocks noChangeAspect="1"/>
          </p:cNvPicPr>
          <p:nvPr/>
        </p:nvPicPr>
        <p:blipFill>
          <a:blip r:embed="rId4"/>
          <a:stretch>
            <a:fillRect/>
          </a:stretch>
        </p:blipFill>
        <p:spPr>
          <a:xfrm>
            <a:off x="1870301" y="3416455"/>
            <a:ext cx="4146303" cy="2334748"/>
          </a:xfrm>
          <a:prstGeom prst="rect">
            <a:avLst/>
          </a:prstGeom>
        </p:spPr>
      </p:pic>
      <p:pic>
        <p:nvPicPr>
          <p:cNvPr id="8" name="Picture 7"/>
          <p:cNvPicPr>
            <a:picLocks noChangeAspect="1"/>
          </p:cNvPicPr>
          <p:nvPr/>
        </p:nvPicPr>
        <p:blipFill>
          <a:blip r:embed="rId5"/>
          <a:stretch>
            <a:fillRect/>
          </a:stretch>
        </p:blipFill>
        <p:spPr>
          <a:xfrm>
            <a:off x="6224417" y="3427944"/>
            <a:ext cx="4014718" cy="2329853"/>
          </a:xfrm>
          <a:prstGeom prst="rect">
            <a:avLst/>
          </a:prstGeom>
          <a:ln>
            <a:solidFill>
              <a:schemeClr val="tx1"/>
            </a:solidFill>
          </a:ln>
        </p:spPr>
      </p:pic>
      <p:pic>
        <p:nvPicPr>
          <p:cNvPr id="9" name="Picture 8"/>
          <p:cNvPicPr>
            <a:picLocks noChangeAspect="1"/>
          </p:cNvPicPr>
          <p:nvPr/>
        </p:nvPicPr>
        <p:blipFill rotWithShape="1">
          <a:blip r:embed="rId6"/>
          <a:srcRect l="-327" t="758" r="571" b="55894"/>
          <a:stretch/>
        </p:blipFill>
        <p:spPr>
          <a:xfrm>
            <a:off x="2881116" y="2252545"/>
            <a:ext cx="6436569" cy="1052736"/>
          </a:xfrm>
          <a:prstGeom prst="rect">
            <a:avLst/>
          </a:prstGeom>
        </p:spPr>
      </p:pic>
    </p:spTree>
    <p:extLst>
      <p:ext uri="{BB962C8B-B14F-4D97-AF65-F5344CB8AC3E}">
        <p14:creationId xmlns:p14="http://schemas.microsoft.com/office/powerpoint/2010/main" val="1910533235"/>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5572"/>
            <a:ext cx="12192000" cy="6860523"/>
            <a:chOff x="0" y="763090"/>
            <a:chExt cx="9242932" cy="523766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3090"/>
              <a:ext cx="9242932" cy="5237660"/>
            </a:xfrm>
            <a:prstGeom prst="rect">
              <a:avLst/>
            </a:prstGeom>
          </p:spPr>
        </p:pic>
        <p:sp>
          <p:nvSpPr>
            <p:cNvPr id="12" name="TextBox 11"/>
            <p:cNvSpPr txBox="1"/>
            <p:nvPr/>
          </p:nvSpPr>
          <p:spPr>
            <a:xfrm>
              <a:off x="4351558" y="2136086"/>
              <a:ext cx="336404" cy="523220"/>
            </a:xfrm>
            <a:prstGeom prst="rect">
              <a:avLst/>
            </a:prstGeom>
            <a:noFill/>
          </p:spPr>
          <p:txBody>
            <a:bodyPr wrap="square" rtlCol="0">
              <a:spAutoFit/>
            </a:bodyPr>
            <a:lstStyle/>
            <a:p>
              <a:r>
                <a:rPr lang="en-GB" sz="2800" dirty="0">
                  <a:solidFill>
                    <a:srgbClr val="FFFF00"/>
                  </a:solidFill>
                </a:rPr>
                <a:t>1</a:t>
              </a:r>
            </a:p>
          </p:txBody>
        </p:sp>
        <p:sp>
          <p:nvSpPr>
            <p:cNvPr id="13" name="TextBox 12"/>
            <p:cNvSpPr txBox="1"/>
            <p:nvPr/>
          </p:nvSpPr>
          <p:spPr>
            <a:xfrm>
              <a:off x="4162859" y="1997587"/>
              <a:ext cx="336404" cy="523220"/>
            </a:xfrm>
            <a:prstGeom prst="rect">
              <a:avLst/>
            </a:prstGeom>
            <a:noFill/>
          </p:spPr>
          <p:txBody>
            <a:bodyPr wrap="square" rtlCol="0">
              <a:spAutoFit/>
            </a:bodyPr>
            <a:lstStyle/>
            <a:p>
              <a:r>
                <a:rPr lang="en-GB" sz="2800" dirty="0">
                  <a:solidFill>
                    <a:srgbClr val="FFFF00"/>
                  </a:solidFill>
                </a:rPr>
                <a:t>2</a:t>
              </a:r>
            </a:p>
          </p:txBody>
        </p:sp>
        <p:sp>
          <p:nvSpPr>
            <p:cNvPr id="14" name="TextBox 13"/>
            <p:cNvSpPr txBox="1"/>
            <p:nvPr/>
          </p:nvSpPr>
          <p:spPr>
            <a:xfrm>
              <a:off x="3920806" y="1997587"/>
              <a:ext cx="336404" cy="523220"/>
            </a:xfrm>
            <a:prstGeom prst="rect">
              <a:avLst/>
            </a:prstGeom>
            <a:noFill/>
          </p:spPr>
          <p:txBody>
            <a:bodyPr wrap="square" rtlCol="0">
              <a:spAutoFit/>
            </a:bodyPr>
            <a:lstStyle/>
            <a:p>
              <a:r>
                <a:rPr lang="en-GB" sz="2800" dirty="0">
                  <a:solidFill>
                    <a:srgbClr val="FFFF00"/>
                  </a:solidFill>
                </a:rPr>
                <a:t>3</a:t>
              </a:r>
            </a:p>
          </p:txBody>
        </p:sp>
        <p:sp>
          <p:nvSpPr>
            <p:cNvPr id="15" name="TextBox 14"/>
            <p:cNvSpPr txBox="1"/>
            <p:nvPr/>
          </p:nvSpPr>
          <p:spPr>
            <a:xfrm>
              <a:off x="3618087" y="1932646"/>
              <a:ext cx="336404" cy="523220"/>
            </a:xfrm>
            <a:prstGeom prst="rect">
              <a:avLst/>
            </a:prstGeom>
            <a:noFill/>
          </p:spPr>
          <p:txBody>
            <a:bodyPr wrap="square" rtlCol="0">
              <a:spAutoFit/>
            </a:bodyPr>
            <a:lstStyle/>
            <a:p>
              <a:r>
                <a:rPr lang="en-GB" sz="2800" dirty="0">
                  <a:solidFill>
                    <a:srgbClr val="FFFF00"/>
                  </a:solidFill>
                </a:rPr>
                <a:t>4</a:t>
              </a:r>
            </a:p>
          </p:txBody>
        </p:sp>
        <p:sp>
          <p:nvSpPr>
            <p:cNvPr id="16" name="TextBox 15"/>
            <p:cNvSpPr txBox="1"/>
            <p:nvPr/>
          </p:nvSpPr>
          <p:spPr>
            <a:xfrm>
              <a:off x="3137329" y="1890627"/>
              <a:ext cx="336404" cy="523220"/>
            </a:xfrm>
            <a:prstGeom prst="rect">
              <a:avLst/>
            </a:prstGeom>
            <a:noFill/>
          </p:spPr>
          <p:txBody>
            <a:bodyPr wrap="square" rtlCol="0">
              <a:spAutoFit/>
            </a:bodyPr>
            <a:lstStyle/>
            <a:p>
              <a:r>
                <a:rPr lang="en-GB" sz="2800" dirty="0">
                  <a:solidFill>
                    <a:srgbClr val="FFFF00"/>
                  </a:solidFill>
                </a:rPr>
                <a:t>5</a:t>
              </a:r>
            </a:p>
          </p:txBody>
        </p:sp>
        <p:sp>
          <p:nvSpPr>
            <p:cNvPr id="17" name="TextBox 16"/>
            <p:cNvSpPr txBox="1"/>
            <p:nvPr/>
          </p:nvSpPr>
          <p:spPr>
            <a:xfrm>
              <a:off x="2317730" y="1714695"/>
              <a:ext cx="336404" cy="523220"/>
            </a:xfrm>
            <a:prstGeom prst="rect">
              <a:avLst/>
            </a:prstGeom>
            <a:noFill/>
          </p:spPr>
          <p:txBody>
            <a:bodyPr wrap="square" rtlCol="0">
              <a:spAutoFit/>
            </a:bodyPr>
            <a:lstStyle/>
            <a:p>
              <a:r>
                <a:rPr lang="en-GB" sz="2800" dirty="0">
                  <a:solidFill>
                    <a:srgbClr val="FFFF00"/>
                  </a:solidFill>
                </a:rPr>
                <a:t>6</a:t>
              </a:r>
            </a:p>
          </p:txBody>
        </p:sp>
      </p:grpSp>
      <p:sp>
        <p:nvSpPr>
          <p:cNvPr id="3" name="Rectangle 3"/>
          <p:cNvSpPr txBox="1">
            <a:spLocks noChangeArrowheads="1"/>
          </p:cNvSpPr>
          <p:nvPr/>
        </p:nvSpPr>
        <p:spPr>
          <a:xfrm>
            <a:off x="1128798" y="1325521"/>
            <a:ext cx="10125307" cy="4354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en-US" b="1"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4480" y="5528495"/>
            <a:ext cx="4413633" cy="548915"/>
          </a:xfrm>
          <a:prstGeom prst="rect">
            <a:avLst/>
          </a:prstGeom>
        </p:spPr>
      </p:pic>
      <p:sp>
        <p:nvSpPr>
          <p:cNvPr id="9"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smtClean="0">
                <a:solidFill>
                  <a:schemeClr val="bg1"/>
                </a:solidFill>
              </a:rPr>
              <a:t>Wave-by-wave measurement</a:t>
            </a:r>
            <a:endParaRPr lang="en-GB" altLang="en-US" b="1" dirty="0">
              <a:solidFill>
                <a:schemeClr val="bg1"/>
              </a:solidFill>
            </a:endParaRPr>
          </a:p>
        </p:txBody>
      </p:sp>
      <p:pic>
        <p:nvPicPr>
          <p:cNvPr id="8" name="183A53AC-EBC6-40AF-8240-FE0C3B44D5F3" descr="4719B04F-F0A3-4856-8931-961653D4F0E5@noc"/>
          <p:cNvPicPr>
            <a:picLocks noChangeAspect="1" noChangeArrowheads="1"/>
          </p:cNvPicPr>
          <p:nvPr/>
        </p:nvPicPr>
        <p:blipFill rotWithShape="1">
          <a:blip r:embed="rId6">
            <a:extLst>
              <a:ext uri="{28A0092B-C50C-407E-A947-70E740481C1C}">
                <a14:useLocalDpi xmlns:a14="http://schemas.microsoft.com/office/drawing/2010/main" val="0"/>
              </a:ext>
            </a:extLst>
          </a:blip>
          <a:srcRect l="10323" t="73709"/>
          <a:stretch/>
        </p:blipFill>
        <p:spPr bwMode="auto">
          <a:xfrm>
            <a:off x="-6804" y="3769586"/>
            <a:ext cx="12198804" cy="232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0730" y="5253031"/>
            <a:ext cx="11603736" cy="523220"/>
          </a:xfrm>
          <a:prstGeom prst="rect">
            <a:avLst/>
          </a:prstGeom>
          <a:noFill/>
        </p:spPr>
        <p:txBody>
          <a:bodyPr wrap="square" rtlCol="0">
            <a:spAutoFit/>
          </a:bodyPr>
          <a:lstStyle/>
          <a:p>
            <a:r>
              <a:rPr lang="en-GB" sz="2800" dirty="0" smtClean="0"/>
              <a:t>Sea		</a:t>
            </a:r>
            <a:r>
              <a:rPr lang="en-GB" sz="2800" dirty="0" err="1" smtClean="0"/>
              <a:t>WireWall</a:t>
            </a:r>
            <a:r>
              <a:rPr lang="en-GB" sz="2800" dirty="0" smtClean="0"/>
              <a:t>							Land</a:t>
            </a:r>
            <a:endParaRPr lang="en-GB" sz="2800" dirty="0"/>
          </a:p>
        </p:txBody>
      </p:sp>
    </p:spTree>
    <p:extLst>
      <p:ext uri="{BB962C8B-B14F-4D97-AF65-F5344CB8AC3E}">
        <p14:creationId xmlns:p14="http://schemas.microsoft.com/office/powerpoint/2010/main" val="1067652637"/>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H011073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94509" y="961344"/>
            <a:ext cx="6491618" cy="4869141"/>
          </a:xfrm>
          <a:prstGeom prst="rect">
            <a:avLst/>
          </a:prstGeom>
        </p:spPr>
      </p:pic>
      <p:pic>
        <p:nvPicPr>
          <p:cNvPr id="3" name="Picture 2">
            <a:extLst>
              <a:ext uri="{FF2B5EF4-FFF2-40B4-BE49-F238E27FC236}">
                <a16:creationId xmlns:a16="http://schemas.microsoft.com/office/drawing/2014/main" id="{D490F630-7349-41F8-A57C-BDFAFB49B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
        <p:nvSpPr>
          <p:cNvPr id="4" name="Rectangle 3"/>
          <p:cNvSpPr/>
          <p:nvPr/>
        </p:nvSpPr>
        <p:spPr>
          <a:xfrm>
            <a:off x="5332608" y="253458"/>
            <a:ext cx="6323269" cy="707886"/>
          </a:xfrm>
          <a:prstGeom prst="rect">
            <a:avLst/>
          </a:prstGeom>
        </p:spPr>
        <p:txBody>
          <a:bodyPr wrap="none">
            <a:spAutoFit/>
          </a:bodyPr>
          <a:lstStyle/>
          <a:p>
            <a:r>
              <a:rPr lang="en-GB" sz="2000" dirty="0"/>
              <a:t>No alert from the EA this winter, but plenty of overtopping </a:t>
            </a:r>
            <a:endParaRPr lang="en-GB" sz="2000" dirty="0" smtClean="0"/>
          </a:p>
          <a:p>
            <a:r>
              <a:rPr lang="en-GB" sz="2000" dirty="0" smtClean="0"/>
              <a:t>Under </a:t>
            </a:r>
            <a:r>
              <a:rPr lang="en-GB" sz="2000" dirty="0"/>
              <a:t>prediction of the overtopping forecast </a:t>
            </a: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533" y="257175"/>
            <a:ext cx="4413633" cy="548915"/>
          </a:xfrm>
          <a:prstGeom prst="rect">
            <a:avLst/>
          </a:prstGeom>
        </p:spPr>
      </p:pic>
    </p:spTree>
    <p:extLst>
      <p:ext uri="{BB962C8B-B14F-4D97-AF65-F5344CB8AC3E}">
        <p14:creationId xmlns:p14="http://schemas.microsoft.com/office/powerpoint/2010/main" val="83288577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7256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a:solidFill>
                  <a:srgbClr val="0070C0"/>
                </a:solidFill>
              </a:rPr>
              <a:t>M</a:t>
            </a:r>
            <a:r>
              <a:rPr lang="en-US" altLang="en-US" b="1" dirty="0" smtClean="0">
                <a:solidFill>
                  <a:srgbClr val="0070C0"/>
                </a:solidFill>
              </a:rPr>
              <a:t>odelling for adaptive coastal management</a:t>
            </a:r>
            <a:endParaRPr lang="en-US" altLang="en-US" b="1" dirty="0">
              <a:solidFill>
                <a:srgbClr val="0070C0"/>
              </a:solidFill>
            </a:endParaRPr>
          </a:p>
        </p:txBody>
      </p:sp>
      <p:sp>
        <p:nvSpPr>
          <p:cNvPr id="3" name="Rectangle 3"/>
          <p:cNvSpPr txBox="1">
            <a:spLocks noChangeArrowheads="1"/>
          </p:cNvSpPr>
          <p:nvPr/>
        </p:nvSpPr>
        <p:spPr>
          <a:xfrm>
            <a:off x="1137424" y="1773044"/>
            <a:ext cx="10125307" cy="386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b="1" dirty="0" smtClean="0">
                <a:solidFill>
                  <a:srgbClr val="FF0000"/>
                </a:solidFill>
              </a:rPr>
              <a:t>Main points</a:t>
            </a:r>
            <a:endParaRPr lang="en-US" altLang="en-US" b="1"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
        <p:nvSpPr>
          <p:cNvPr id="10" name="Title 1"/>
          <p:cNvSpPr txBox="1">
            <a:spLocks/>
          </p:cNvSpPr>
          <p:nvPr/>
        </p:nvSpPr>
        <p:spPr>
          <a:xfrm>
            <a:off x="7809395" y="982851"/>
            <a:ext cx="2471655" cy="5209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smtClean="0">
                <a:latin typeface="+mn-lt"/>
              </a:rPr>
              <a:t>Beach recharge</a:t>
            </a:r>
            <a:endParaRPr lang="en-GB" sz="2800" dirty="0">
              <a:latin typeface="+mn-lt"/>
            </a:endParaRPr>
          </a:p>
        </p:txBody>
      </p:sp>
      <p:grpSp>
        <p:nvGrpSpPr>
          <p:cNvPr id="13" name="Group 12"/>
          <p:cNvGrpSpPr/>
          <p:nvPr/>
        </p:nvGrpSpPr>
        <p:grpSpPr>
          <a:xfrm>
            <a:off x="262871" y="1506879"/>
            <a:ext cx="11673060" cy="3851879"/>
            <a:chOff x="290945" y="1311642"/>
            <a:chExt cx="11673060" cy="3851879"/>
          </a:xfrm>
        </p:grpSpPr>
        <p:pic>
          <p:nvPicPr>
            <p:cNvPr id="6" name="Picture 5"/>
            <p:cNvPicPr>
              <a:picLocks noChangeAspect="1"/>
            </p:cNvPicPr>
            <p:nvPr/>
          </p:nvPicPr>
          <p:blipFill rotWithShape="1">
            <a:blip r:embed="rId4"/>
            <a:srcRect l="1587" t="1428" r="14924" b="-1428"/>
            <a:stretch/>
          </p:blipFill>
          <p:spPr>
            <a:xfrm>
              <a:off x="6182590" y="1316455"/>
              <a:ext cx="5781415" cy="3847066"/>
            </a:xfrm>
            <a:prstGeom prst="rect">
              <a:avLst/>
            </a:prstGeom>
          </p:spPr>
        </p:pic>
        <p:sp>
          <p:nvSpPr>
            <p:cNvPr id="7" name="TextBox 6"/>
            <p:cNvSpPr txBox="1"/>
            <p:nvPr/>
          </p:nvSpPr>
          <p:spPr>
            <a:xfrm>
              <a:off x="6389397" y="4864826"/>
              <a:ext cx="5311069" cy="276999"/>
            </a:xfrm>
            <a:prstGeom prst="rect">
              <a:avLst/>
            </a:prstGeom>
            <a:noFill/>
          </p:spPr>
          <p:txBody>
            <a:bodyPr wrap="none" rtlCol="0">
              <a:spAutoFit/>
            </a:bodyPr>
            <a:lstStyle/>
            <a:p>
              <a:r>
                <a:rPr lang="en-GB" sz="1200" dirty="0">
                  <a:solidFill>
                    <a:schemeClr val="bg1"/>
                  </a:solidFill>
                </a:rPr>
                <a:t>https://poolebay.net/project/bournemouth-beach-replenishment-winter-201516/</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945" y="1311642"/>
              <a:ext cx="5723500" cy="3814734"/>
            </a:xfrm>
            <a:prstGeom prst="rect">
              <a:avLst/>
            </a:prstGeom>
          </p:spPr>
        </p:pic>
        <p:sp>
          <p:nvSpPr>
            <p:cNvPr id="9" name="TextBox 8"/>
            <p:cNvSpPr txBox="1"/>
            <p:nvPr/>
          </p:nvSpPr>
          <p:spPr>
            <a:xfrm>
              <a:off x="290945" y="4846253"/>
              <a:ext cx="4582345" cy="276999"/>
            </a:xfrm>
            <a:prstGeom prst="rect">
              <a:avLst/>
            </a:prstGeom>
            <a:noFill/>
          </p:spPr>
          <p:txBody>
            <a:bodyPr wrap="none" rtlCol="0">
              <a:spAutoFit/>
            </a:bodyPr>
            <a:lstStyle/>
            <a:p>
              <a:r>
                <a:rPr lang="en-GB" sz="1200" dirty="0">
                  <a:solidFill>
                    <a:schemeClr val="bg1"/>
                  </a:solidFill>
                </a:rPr>
                <a:t>http://www.dezandmotor.nl/en/the-sand-motor/photos-and-pictures/</a:t>
              </a:r>
            </a:p>
          </p:txBody>
        </p:sp>
        <p:sp>
          <p:nvSpPr>
            <p:cNvPr id="11" name="TextBox 10"/>
            <p:cNvSpPr txBox="1"/>
            <p:nvPr/>
          </p:nvSpPr>
          <p:spPr>
            <a:xfrm>
              <a:off x="7730836" y="4343107"/>
              <a:ext cx="2421082" cy="369332"/>
            </a:xfrm>
            <a:prstGeom prst="rect">
              <a:avLst/>
            </a:prstGeom>
            <a:noFill/>
          </p:spPr>
          <p:txBody>
            <a:bodyPr wrap="square" rtlCol="0">
              <a:spAutoFit/>
            </a:bodyPr>
            <a:lstStyle/>
            <a:p>
              <a:r>
                <a:rPr lang="en-GB" dirty="0" smtClean="0">
                  <a:solidFill>
                    <a:schemeClr val="bg1"/>
                  </a:solidFill>
                </a:rPr>
                <a:t>2-3 million m</a:t>
              </a:r>
              <a:r>
                <a:rPr lang="en-GB" baseline="30000" dirty="0" smtClean="0">
                  <a:solidFill>
                    <a:schemeClr val="bg1"/>
                  </a:solidFill>
                </a:rPr>
                <a:t>3 </a:t>
              </a:r>
              <a:r>
                <a:rPr lang="en-GB" dirty="0" smtClean="0">
                  <a:solidFill>
                    <a:schemeClr val="bg1"/>
                  </a:solidFill>
                </a:rPr>
                <a:t>sand</a:t>
              </a:r>
              <a:endParaRPr lang="en-GB" dirty="0">
                <a:solidFill>
                  <a:schemeClr val="bg1"/>
                </a:solidFill>
              </a:endParaRPr>
            </a:p>
          </p:txBody>
        </p:sp>
        <p:sp>
          <p:nvSpPr>
            <p:cNvPr id="12" name="TextBox 11"/>
            <p:cNvSpPr txBox="1"/>
            <p:nvPr/>
          </p:nvSpPr>
          <p:spPr>
            <a:xfrm>
              <a:off x="1908311" y="4343107"/>
              <a:ext cx="2289464" cy="369332"/>
            </a:xfrm>
            <a:prstGeom prst="rect">
              <a:avLst/>
            </a:prstGeom>
            <a:noFill/>
          </p:spPr>
          <p:txBody>
            <a:bodyPr wrap="square" rtlCol="0">
              <a:spAutoFit/>
            </a:bodyPr>
            <a:lstStyle/>
            <a:p>
              <a:r>
                <a:rPr lang="en-GB" dirty="0" smtClean="0">
                  <a:solidFill>
                    <a:schemeClr val="bg1"/>
                  </a:solidFill>
                </a:rPr>
                <a:t>20 million m</a:t>
              </a:r>
              <a:r>
                <a:rPr lang="en-GB" baseline="30000" dirty="0" smtClean="0">
                  <a:solidFill>
                    <a:schemeClr val="bg1"/>
                  </a:solidFill>
                </a:rPr>
                <a:t>3 </a:t>
              </a:r>
              <a:r>
                <a:rPr lang="en-GB" dirty="0" smtClean="0">
                  <a:solidFill>
                    <a:schemeClr val="bg1"/>
                  </a:solidFill>
                </a:rPr>
                <a:t>sand</a:t>
              </a:r>
              <a:endParaRPr lang="en-GB" dirty="0">
                <a:solidFill>
                  <a:schemeClr val="bg1"/>
                </a:solidFill>
              </a:endParaRPr>
            </a:p>
          </p:txBody>
        </p:sp>
      </p:grpSp>
      <p:sp>
        <p:nvSpPr>
          <p:cNvPr id="5" name="Title 1"/>
          <p:cNvSpPr txBox="1">
            <a:spLocks/>
          </p:cNvSpPr>
          <p:nvPr/>
        </p:nvSpPr>
        <p:spPr>
          <a:xfrm>
            <a:off x="1778865" y="982851"/>
            <a:ext cx="2492207" cy="522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800" dirty="0" smtClean="0">
                <a:latin typeface="+mn-lt"/>
              </a:rPr>
              <a:t>Mega-recharge</a:t>
            </a:r>
            <a:endParaRPr lang="en-GB" sz="2800" dirty="0">
              <a:latin typeface="+mn-lt"/>
            </a:endParaRPr>
          </a:p>
        </p:txBody>
      </p:sp>
    </p:spTree>
    <p:extLst>
      <p:ext uri="{BB962C8B-B14F-4D97-AF65-F5344CB8AC3E}">
        <p14:creationId xmlns:p14="http://schemas.microsoft.com/office/powerpoint/2010/main" val="32641618"/>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Dungeness (Rye Bay) – Advance the Line</a:t>
            </a:r>
            <a:endParaRPr lang="en-US" altLang="en-US" b="1" dirty="0">
              <a:solidFill>
                <a:srgbClr val="0070C0"/>
              </a:solidFill>
            </a:endParaRPr>
          </a:p>
        </p:txBody>
      </p:sp>
      <p:pic>
        <p:nvPicPr>
          <p:cNvPr id="5" name="Picture 5" descr="Rye Bay at Winchelsea Beach"/>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2787806"/>
            <a:ext cx="12194883" cy="36366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088244" y="2866690"/>
            <a:ext cx="3103756" cy="577081"/>
          </a:xfrm>
          <a:prstGeom prst="rect">
            <a:avLst/>
          </a:prstGeom>
          <a:noFill/>
        </p:spPr>
        <p:txBody>
          <a:bodyPr wrap="square" rtlCol="0">
            <a:spAutoFit/>
          </a:bodyPr>
          <a:lstStyle/>
          <a:p>
            <a:r>
              <a:rPr lang="en-GB" sz="1050" b="1" dirty="0">
                <a:solidFill>
                  <a:schemeClr val="bg1"/>
                </a:solidFill>
              </a:rPr>
              <a:t>© Copyright Elliott Simpson and licensed for reuse under this Creative Commons Licence, http://www.geograph.org.uk/</a:t>
            </a:r>
            <a:endParaRPr lang="en-GB" sz="1050" dirty="0">
              <a:solidFill>
                <a:schemeClr val="bg1"/>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48609" y="904317"/>
            <a:ext cx="6047304" cy="2906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93939" y="1016152"/>
            <a:ext cx="1701165" cy="1684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Tree>
    <p:extLst>
      <p:ext uri="{BB962C8B-B14F-4D97-AF65-F5344CB8AC3E}">
        <p14:creationId xmlns:p14="http://schemas.microsoft.com/office/powerpoint/2010/main" val="1666632496"/>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7" y="257174"/>
            <a:ext cx="1761891" cy="21180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0070C0"/>
                </a:solidFill>
              </a:rPr>
              <a:t>S1: Single small recurved spit</a:t>
            </a:r>
            <a:endParaRPr lang="en-US" altLang="en-US" sz="2800" b="1" dirty="0">
              <a:solidFill>
                <a:srgbClr val="0070C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638" y="257175"/>
            <a:ext cx="7928519" cy="5696353"/>
          </a:xfrm>
          <a:prstGeom prst="rect">
            <a:avLst/>
          </a:prstGeom>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Tree>
    <p:extLst>
      <p:ext uri="{BB962C8B-B14F-4D97-AF65-F5344CB8AC3E}">
        <p14:creationId xmlns:p14="http://schemas.microsoft.com/office/powerpoint/2010/main" val="1588771046"/>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7" y="257174"/>
            <a:ext cx="1761891" cy="21180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a:solidFill>
                  <a:srgbClr val="0070C0"/>
                </a:solidFill>
              </a:rPr>
              <a:t>M</a:t>
            </a:r>
            <a:r>
              <a:rPr lang="en-US" altLang="en-US" sz="2800" b="1" dirty="0" smtClean="0">
                <a:solidFill>
                  <a:srgbClr val="0070C0"/>
                </a:solidFill>
              </a:rPr>
              <a:t>: Multiple small recurved spit</a:t>
            </a:r>
            <a:endParaRPr lang="en-US" altLang="en-US" sz="2800" b="1" dirty="0">
              <a:solidFill>
                <a:srgbClr val="0070C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801" y="78058"/>
            <a:ext cx="7927200" cy="5836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Tree>
    <p:extLst>
      <p:ext uri="{BB962C8B-B14F-4D97-AF65-F5344CB8AC3E}">
        <p14:creationId xmlns:p14="http://schemas.microsoft.com/office/powerpoint/2010/main" val="631499589"/>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7" y="257174"/>
            <a:ext cx="1761891" cy="21180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dirty="0" smtClean="0">
                <a:solidFill>
                  <a:srgbClr val="0070C0"/>
                </a:solidFill>
              </a:rPr>
              <a:t>L: Single large recurved spit</a:t>
            </a:r>
            <a:endParaRPr lang="en-US" altLang="en-US" sz="2800" b="1" dirty="0">
              <a:solidFill>
                <a:srgbClr val="0070C0"/>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103" y="145792"/>
            <a:ext cx="7927200" cy="5704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Tree>
    <p:extLst>
      <p:ext uri="{BB962C8B-B14F-4D97-AF65-F5344CB8AC3E}">
        <p14:creationId xmlns:p14="http://schemas.microsoft.com/office/powerpoint/2010/main" val="1589269717"/>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Dungeness (Rye Bay) - Summary</a:t>
            </a:r>
            <a:endParaRPr lang="en-US" altLang="en-US" b="1" dirty="0">
              <a:solidFill>
                <a:srgbClr val="0070C0"/>
              </a:solidFill>
            </a:endParaRP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
        <p:nvSpPr>
          <p:cNvPr id="3" name="Rectangle 2"/>
          <p:cNvSpPr/>
          <p:nvPr/>
        </p:nvSpPr>
        <p:spPr>
          <a:xfrm>
            <a:off x="983411" y="1305342"/>
            <a:ext cx="9937631" cy="3801041"/>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en-GB" sz="2400" dirty="0">
                <a:solidFill>
                  <a:srgbClr val="1F204A"/>
                </a:solidFill>
              </a:rPr>
              <a:t>Advance the line options need careful consideration. Size &amp; position have varied impact on: coastline evolution &amp; the creation of space for habitat &amp; recreation. </a:t>
            </a:r>
          </a:p>
          <a:p>
            <a:pPr marL="228600" indent="-228600">
              <a:lnSpc>
                <a:spcPct val="90000"/>
              </a:lnSpc>
              <a:spcBef>
                <a:spcPts val="1000"/>
              </a:spcBef>
              <a:buFont typeface="Arial" panose="020B0604020202020204" pitchFamily="34" charset="0"/>
              <a:buChar char="•"/>
            </a:pPr>
            <a:r>
              <a:rPr lang="en-GB" sz="2400" dirty="0">
                <a:solidFill>
                  <a:srgbClr val="1F204A"/>
                </a:solidFill>
              </a:rPr>
              <a:t>Small interventions are more cost-effective within 20 years. Larger interventions have greater benefit beyond 20 years. </a:t>
            </a:r>
          </a:p>
          <a:p>
            <a:pPr marL="228600" indent="-228600">
              <a:lnSpc>
                <a:spcPct val="90000"/>
              </a:lnSpc>
              <a:spcBef>
                <a:spcPts val="1000"/>
              </a:spcBef>
              <a:buFont typeface="Arial" panose="020B0604020202020204" pitchFamily="34" charset="0"/>
              <a:buChar char="•"/>
            </a:pPr>
            <a:r>
              <a:rPr lang="en-GB" sz="2400" dirty="0">
                <a:solidFill>
                  <a:srgbClr val="1F204A"/>
                </a:solidFill>
              </a:rPr>
              <a:t>Multiple interventions allow positive impact across a full frontage over the long-term &amp; require a smaller initial deposit to achieve the same impact as a single large intervention</a:t>
            </a:r>
            <a:r>
              <a:rPr lang="en-GB" sz="2400" dirty="0" smtClean="0">
                <a:solidFill>
                  <a:srgbClr val="1F204A"/>
                </a:solidFill>
              </a:rPr>
              <a:t>.</a:t>
            </a:r>
            <a:endParaRPr lang="en-GB" sz="2400" dirty="0">
              <a:solidFill>
                <a:srgbClr val="1F204A"/>
              </a:solidFill>
            </a:endParaRPr>
          </a:p>
          <a:p>
            <a:pPr marL="228600" indent="-228600">
              <a:lnSpc>
                <a:spcPct val="90000"/>
              </a:lnSpc>
              <a:spcBef>
                <a:spcPts val="1000"/>
              </a:spcBef>
              <a:buFont typeface="Arial" panose="020B0604020202020204" pitchFamily="34" charset="0"/>
              <a:buChar char="•"/>
            </a:pPr>
            <a:r>
              <a:rPr lang="en-GB" sz="2400" dirty="0">
                <a:solidFill>
                  <a:srgbClr val="1F204A"/>
                </a:solidFill>
              </a:rPr>
              <a:t>The size of these features reduces the natural littoral drift increasing erosion immediately down drift of the intervention in the short-term. </a:t>
            </a:r>
          </a:p>
        </p:txBody>
      </p:sp>
    </p:spTree>
    <p:extLst>
      <p:ext uri="{BB962C8B-B14F-4D97-AF65-F5344CB8AC3E}">
        <p14:creationId xmlns:p14="http://schemas.microsoft.com/office/powerpoint/2010/main" val="491347558"/>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250724" y="1452421"/>
            <a:ext cx="6644339" cy="43722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GB" altLang="en-US" sz="2000" dirty="0"/>
              <a:t>Challenges facing the future security of:</a:t>
            </a:r>
          </a:p>
          <a:p>
            <a:pPr>
              <a:lnSpc>
                <a:spcPct val="100000"/>
              </a:lnSpc>
              <a:spcBef>
                <a:spcPts val="600"/>
              </a:spcBef>
            </a:pPr>
            <a:r>
              <a:rPr lang="en-GB" altLang="en-US" sz="2000" dirty="0"/>
              <a:t> nuclear energy sector (national)</a:t>
            </a:r>
          </a:p>
          <a:p>
            <a:pPr>
              <a:lnSpc>
                <a:spcPct val="100000"/>
              </a:lnSpc>
              <a:spcBef>
                <a:spcPts val="600"/>
              </a:spcBef>
            </a:pPr>
            <a:r>
              <a:rPr lang="en-GB" altLang="en-US" sz="2000" dirty="0"/>
              <a:t> coastal energy supply (NW region)</a:t>
            </a:r>
          </a:p>
          <a:p>
            <a:pPr>
              <a:lnSpc>
                <a:spcPct val="100000"/>
              </a:lnSpc>
              <a:spcBef>
                <a:spcPts val="600"/>
              </a:spcBef>
            </a:pPr>
            <a:r>
              <a:rPr lang="en-GB" altLang="en-US" sz="2000" dirty="0"/>
              <a:t>...as a result of changing patterns of temperature and rainfall, sea-level rise and storms.  </a:t>
            </a:r>
          </a:p>
          <a:p>
            <a:pPr marL="0" indent="0">
              <a:lnSpc>
                <a:spcPct val="100000"/>
              </a:lnSpc>
              <a:spcBef>
                <a:spcPts val="600"/>
              </a:spcBef>
              <a:buNone/>
            </a:pPr>
            <a:r>
              <a:rPr lang="en-GB" altLang="en-US" sz="2000" dirty="0"/>
              <a:t>The research determined threats posed to future energy generation and the distribution network by:</a:t>
            </a:r>
          </a:p>
          <a:p>
            <a:pPr>
              <a:lnSpc>
                <a:spcPct val="100000"/>
              </a:lnSpc>
              <a:spcBef>
                <a:spcPts val="600"/>
              </a:spcBef>
            </a:pPr>
            <a:r>
              <a:rPr lang="en-GB" altLang="en-US" sz="2000" dirty="0"/>
              <a:t> Flooding</a:t>
            </a:r>
          </a:p>
          <a:p>
            <a:pPr>
              <a:lnSpc>
                <a:spcPct val="100000"/>
              </a:lnSpc>
              <a:spcBef>
                <a:spcPts val="600"/>
              </a:spcBef>
            </a:pPr>
            <a:r>
              <a:rPr lang="en-GB" altLang="en-US" sz="2000" dirty="0"/>
              <a:t> Erosion</a:t>
            </a:r>
          </a:p>
          <a:p>
            <a:pPr>
              <a:lnSpc>
                <a:spcPct val="100000"/>
              </a:lnSpc>
              <a:spcBef>
                <a:spcPts val="600"/>
              </a:spcBef>
            </a:pPr>
            <a:r>
              <a:rPr lang="en-GB" altLang="en-US" sz="2000" dirty="0"/>
              <a:t> Changing patterns of: coastal sedimentation; water temperature and quality; distribution of plants and animals in the coastal zone</a:t>
            </a: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Picture 4" descr="ARCoES1.png"/>
          <p:cNvPicPr>
            <a:picLocks noChangeAspect="1"/>
          </p:cNvPicPr>
          <p:nvPr/>
        </p:nvPicPr>
        <p:blipFill>
          <a:blip r:embed="rId4" cstate="screen"/>
          <a:stretch>
            <a:fillRect/>
          </a:stretch>
        </p:blipFill>
        <p:spPr>
          <a:xfrm>
            <a:off x="155268" y="126523"/>
            <a:ext cx="2190913" cy="914001"/>
          </a:xfrm>
          <a:prstGeom prst="rect">
            <a:avLst/>
          </a:prstGeom>
        </p:spPr>
      </p:pic>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1956"/>
          <a:stretch/>
        </p:blipFill>
        <p:spPr>
          <a:xfrm>
            <a:off x="7652643" y="669072"/>
            <a:ext cx="4426072" cy="4967451"/>
          </a:xfrm>
          <a:prstGeom prst="rect">
            <a:avLst/>
          </a:prstGeom>
        </p:spPr>
      </p:pic>
      <p:sp>
        <p:nvSpPr>
          <p:cNvPr id="28" name="TextBox 27"/>
          <p:cNvSpPr txBox="1"/>
          <p:nvPr/>
        </p:nvSpPr>
        <p:spPr>
          <a:xfrm>
            <a:off x="7895063" y="41312"/>
            <a:ext cx="4183652" cy="738664"/>
          </a:xfrm>
          <a:prstGeom prst="rect">
            <a:avLst/>
          </a:prstGeom>
          <a:noFill/>
        </p:spPr>
        <p:txBody>
          <a:bodyPr wrap="square" rtlCol="0">
            <a:spAutoFit/>
          </a:bodyPr>
          <a:lstStyle/>
          <a:p>
            <a:pPr defTabSz="914400">
              <a:spcBef>
                <a:spcPct val="0"/>
              </a:spcBef>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GB" b="1" dirty="0" smtClean="0">
                <a:latin typeface="+mj-lt"/>
                <a:ea typeface="+mj-ea"/>
                <a:cs typeface="+mj-cs"/>
              </a:rPr>
              <a:t>Sea level rise: plausible high-end projections to 2500 AD </a:t>
            </a:r>
            <a:r>
              <a:rPr lang="en-GB" dirty="0" smtClean="0">
                <a:latin typeface="+mj-lt"/>
                <a:ea typeface="+mj-ea"/>
                <a:cs typeface="+mj-cs"/>
              </a:rPr>
              <a:t>(Jevrejeva et al., 2012</a:t>
            </a:r>
            <a:r>
              <a:rPr lang="en-GB" sz="2400" dirty="0" smtClean="0">
                <a:latin typeface="+mj-lt"/>
                <a:ea typeface="+mj-ea"/>
                <a:cs typeface="+mj-cs"/>
              </a:rPr>
              <a:t>)</a:t>
            </a:r>
            <a:endParaRPr lang="en-GB" sz="2400" b="1" dirty="0">
              <a:latin typeface="+mj-lt"/>
              <a:ea typeface="+mj-ea"/>
              <a:cs typeface="+mj-cs"/>
            </a:endParaRPr>
          </a:p>
        </p:txBody>
      </p:sp>
      <p:sp>
        <p:nvSpPr>
          <p:cNvPr id="29" name="TextBox 28"/>
          <p:cNvSpPr txBox="1"/>
          <p:nvPr/>
        </p:nvSpPr>
        <p:spPr>
          <a:xfrm>
            <a:off x="8427371" y="864777"/>
            <a:ext cx="2474259" cy="1938992"/>
          </a:xfrm>
          <a:prstGeom prst="rect">
            <a:avLst/>
          </a:prstGeom>
          <a:noFill/>
        </p:spPr>
        <p:txBody>
          <a:bodyPr wrap="square" rtlCol="0">
            <a:spAutoFit/>
          </a:bodyPr>
          <a:lstStyle/>
          <a:p>
            <a:r>
              <a:rPr lang="en-GB" sz="2000" b="1" dirty="0" smtClean="0"/>
              <a:t>RCP8.5</a:t>
            </a:r>
          </a:p>
          <a:p>
            <a:r>
              <a:rPr lang="en-GB" sz="2000" b="1" dirty="0">
                <a:solidFill>
                  <a:schemeClr val="accent3">
                    <a:lumMod val="50000"/>
                  </a:schemeClr>
                </a:solidFill>
              </a:rPr>
              <a:t>RCP6</a:t>
            </a:r>
            <a:r>
              <a:rPr lang="en-GB" sz="2000" b="1" dirty="0"/>
              <a:t> </a:t>
            </a:r>
            <a:endParaRPr lang="en-GB" sz="2000" b="1" dirty="0" smtClean="0"/>
          </a:p>
          <a:p>
            <a:r>
              <a:rPr lang="en-GB" sz="2000" b="1" dirty="0" smtClean="0">
                <a:solidFill>
                  <a:schemeClr val="tx2"/>
                </a:solidFill>
              </a:rPr>
              <a:t>RCP4.5</a:t>
            </a:r>
            <a:endParaRPr lang="en-GB" sz="2000" b="1" dirty="0" smtClean="0"/>
          </a:p>
          <a:p>
            <a:r>
              <a:rPr lang="en-GB" sz="2000" b="1" dirty="0" smtClean="0">
                <a:solidFill>
                  <a:srgbClr val="FF0000"/>
                </a:solidFill>
              </a:rPr>
              <a:t>RCP3PD</a:t>
            </a:r>
            <a:endParaRPr lang="en-GB" sz="2000" b="1" dirty="0"/>
          </a:p>
          <a:p>
            <a:r>
              <a:rPr lang="en-GB" dirty="0" smtClean="0"/>
              <a:t>upper 95% and low 5% confidence level </a:t>
            </a:r>
            <a:endParaRPr lang="en-GB" dirty="0"/>
          </a:p>
        </p:txBody>
      </p:sp>
      <p:pic>
        <p:nvPicPr>
          <p:cNvPr id="30" name="Picture 29"/>
          <p:cNvPicPr>
            <a:picLocks noChangeAspect="1"/>
          </p:cNvPicPr>
          <p:nvPr/>
        </p:nvPicPr>
        <p:blipFill rotWithShape="1">
          <a:blip r:embed="rId6"/>
          <a:srcRect l="8657" t="21885" r="7643" b="19263"/>
          <a:stretch/>
        </p:blipFill>
        <p:spPr>
          <a:xfrm>
            <a:off x="4805576" y="5562924"/>
            <a:ext cx="2185639" cy="627028"/>
          </a:xfrm>
          <a:prstGeom prst="rect">
            <a:avLst/>
          </a:prstGeom>
        </p:spPr>
      </p:pic>
      <p:sp>
        <p:nvSpPr>
          <p:cNvPr id="10" name="Rectangle 2"/>
          <p:cNvSpPr txBox="1">
            <a:spLocks noChangeArrowheads="1"/>
          </p:cNvSpPr>
          <p:nvPr/>
        </p:nvSpPr>
        <p:spPr>
          <a:xfrm>
            <a:off x="2427890" y="257175"/>
            <a:ext cx="5467173"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4000" b="1" dirty="0" smtClean="0">
                <a:solidFill>
                  <a:srgbClr val="0070C0"/>
                </a:solidFill>
              </a:rPr>
              <a:t>Adaptation and Resilience of Coastal Energy Supply</a:t>
            </a:r>
            <a:endParaRPr lang="en-US" altLang="en-US" sz="4000" b="1" dirty="0">
              <a:solidFill>
                <a:srgbClr val="0070C0"/>
              </a:solidFill>
            </a:endParaRPr>
          </a:p>
        </p:txBody>
      </p:sp>
    </p:spTree>
    <p:extLst>
      <p:ext uri="{BB962C8B-B14F-4D97-AF65-F5344CB8AC3E}">
        <p14:creationId xmlns:p14="http://schemas.microsoft.com/office/powerpoint/2010/main" val="869275412"/>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36608" y="257175"/>
            <a:ext cx="10782241"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Supporting Decision Making</a:t>
            </a:r>
            <a:endParaRPr lang="en-US" altLang="en-US" b="1" dirty="0">
              <a:solidFill>
                <a:srgbClr val="0070C0"/>
              </a:solidFill>
            </a:endParaRPr>
          </a:p>
        </p:txBody>
      </p:sp>
      <p:sp>
        <p:nvSpPr>
          <p:cNvPr id="3" name="Rectangle 3"/>
          <p:cNvSpPr txBox="1">
            <a:spLocks noChangeArrowheads="1"/>
          </p:cNvSpPr>
          <p:nvPr/>
        </p:nvSpPr>
        <p:spPr>
          <a:xfrm>
            <a:off x="1137424" y="1388962"/>
            <a:ext cx="6524893" cy="4247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GB" altLang="en-US" sz="2000" dirty="0" smtClean="0"/>
              <a:t>Projections of potential future flooding to 2500 AD = NNB lifetime </a:t>
            </a:r>
          </a:p>
          <a:p>
            <a:pPr marL="0" indent="0">
              <a:lnSpc>
                <a:spcPct val="100000"/>
              </a:lnSpc>
              <a:spcBef>
                <a:spcPts val="600"/>
              </a:spcBef>
              <a:buNone/>
            </a:pPr>
            <a:r>
              <a:rPr lang="en-GB" altLang="en-US" sz="2000" dirty="0" smtClean="0"/>
              <a:t>Online map viewer for exploring potential future flooding (SLR &amp; storms) developed for NW region and selected nuclear case studies.</a:t>
            </a:r>
          </a:p>
          <a:p>
            <a:pPr marL="0" indent="0">
              <a:lnSpc>
                <a:spcPct val="100000"/>
              </a:lnSpc>
              <a:spcBef>
                <a:spcPts val="600"/>
              </a:spcBef>
              <a:buNone/>
            </a:pPr>
            <a:r>
              <a:rPr lang="en-GB" altLang="en-US" sz="2000" dirty="0" smtClean="0"/>
              <a:t>* Sizewell (mixed beach)</a:t>
            </a:r>
            <a:br>
              <a:rPr lang="en-GB" altLang="en-US" sz="2000" dirty="0" smtClean="0"/>
            </a:br>
            <a:r>
              <a:rPr lang="en-GB" altLang="en-US" sz="2000" dirty="0" smtClean="0"/>
              <a:t>* </a:t>
            </a:r>
            <a:r>
              <a:rPr lang="en-GB" altLang="en-US" sz="2000" dirty="0" err="1" smtClean="0"/>
              <a:t>Hinkley</a:t>
            </a:r>
            <a:r>
              <a:rPr lang="en-GB" altLang="en-US" sz="2000" dirty="0" smtClean="0"/>
              <a:t> Point (rocky shore and cliff)</a:t>
            </a:r>
            <a:br>
              <a:rPr lang="en-GB" altLang="en-US" sz="2000" dirty="0" smtClean="0"/>
            </a:br>
            <a:r>
              <a:rPr lang="en-GB" altLang="en-US" sz="2000" dirty="0" smtClean="0"/>
              <a:t>* </a:t>
            </a:r>
            <a:r>
              <a:rPr lang="en-GB" altLang="en-US" sz="2000" dirty="0" err="1" smtClean="0"/>
              <a:t>Bradwell</a:t>
            </a:r>
            <a:r>
              <a:rPr lang="en-GB" altLang="en-US" sz="2000" dirty="0" smtClean="0"/>
              <a:t> (estuary)</a:t>
            </a:r>
            <a:br>
              <a:rPr lang="en-GB" altLang="en-US" sz="2000" dirty="0" smtClean="0"/>
            </a:br>
            <a:r>
              <a:rPr lang="en-GB" altLang="en-US" sz="2000" dirty="0" smtClean="0"/>
              <a:t>* Sellafield (sand beach/dune)</a:t>
            </a:r>
            <a:br>
              <a:rPr lang="en-GB" altLang="en-US" sz="2000" dirty="0" smtClean="0"/>
            </a:br>
            <a:r>
              <a:rPr lang="en-GB" altLang="en-US" sz="2000" dirty="0" smtClean="0"/>
              <a:t>* Fleetwood: SLR, storms, wave overtopping, high river discharge</a:t>
            </a:r>
            <a:endParaRPr lang="en-GB" altLang="en-US" sz="2000"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Picture 4" descr="ARCoES1.png"/>
          <p:cNvPicPr>
            <a:picLocks noChangeAspect="1"/>
          </p:cNvPicPr>
          <p:nvPr/>
        </p:nvPicPr>
        <p:blipFill>
          <a:blip r:embed="rId4" cstate="screen"/>
          <a:stretch>
            <a:fillRect/>
          </a:stretch>
        </p:blipFill>
        <p:spPr>
          <a:xfrm>
            <a:off x="155268" y="126523"/>
            <a:ext cx="2190913" cy="914001"/>
          </a:xfrm>
          <a:prstGeom prst="rect">
            <a:avLst/>
          </a:prstGeom>
        </p:spPr>
      </p:pic>
      <p:grpSp>
        <p:nvGrpSpPr>
          <p:cNvPr id="7" name="Group 6"/>
          <p:cNvGrpSpPr/>
          <p:nvPr/>
        </p:nvGrpSpPr>
        <p:grpSpPr>
          <a:xfrm>
            <a:off x="7860201" y="1144322"/>
            <a:ext cx="3640357" cy="4340159"/>
            <a:chOff x="4598120" y="1680754"/>
            <a:chExt cx="3926507" cy="4874387"/>
          </a:xfrm>
        </p:grpSpPr>
        <p:grpSp>
          <p:nvGrpSpPr>
            <p:cNvPr id="8" name="Group 7"/>
            <p:cNvGrpSpPr/>
            <p:nvPr/>
          </p:nvGrpSpPr>
          <p:grpSpPr>
            <a:xfrm>
              <a:off x="4598120" y="1680754"/>
              <a:ext cx="3926507" cy="4874387"/>
              <a:chOff x="4427984" y="1484784"/>
              <a:chExt cx="4201152" cy="5070357"/>
            </a:xfrm>
          </p:grpSpPr>
          <p:pic>
            <p:nvPicPr>
              <p:cNvPr id="15" name="Picture 14" descr="_53641045_nuclear_map464x560_4.gif"/>
              <p:cNvPicPr>
                <a:picLocks noChangeAspect="1"/>
              </p:cNvPicPr>
              <p:nvPr/>
            </p:nvPicPr>
            <p:blipFill>
              <a:blip r:embed="rId5" cstate="print"/>
              <a:stretch>
                <a:fillRect/>
              </a:stretch>
            </p:blipFill>
            <p:spPr>
              <a:xfrm>
                <a:off x="4427984" y="1484784"/>
                <a:ext cx="4201152" cy="5070357"/>
              </a:xfrm>
              <a:prstGeom prst="rect">
                <a:avLst/>
              </a:prstGeom>
              <a:ln w="38100">
                <a:solidFill>
                  <a:schemeClr val="tx1"/>
                </a:solidFill>
              </a:ln>
            </p:spPr>
          </p:pic>
          <p:sp>
            <p:nvSpPr>
              <p:cNvPr id="16" name="Rectangle 15"/>
              <p:cNvSpPr/>
              <p:nvPr/>
            </p:nvSpPr>
            <p:spPr>
              <a:xfrm>
                <a:off x="5724128" y="2852936"/>
                <a:ext cx="86409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308304" y="4500000"/>
                <a:ext cx="86409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5004048" y="5445224"/>
                <a:ext cx="1080120"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020272" y="5013176"/>
                <a:ext cx="864096" cy="2160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L-Shape 19"/>
              <p:cNvSpPr/>
              <p:nvPr/>
            </p:nvSpPr>
            <p:spPr>
              <a:xfrm rot="16200000">
                <a:off x="5014900" y="2806678"/>
                <a:ext cx="1418456" cy="1008112"/>
              </a:xfrm>
              <a:prstGeom prst="corner">
                <a:avLst/>
              </a:prstGeom>
              <a:noFill/>
              <a:ln w="381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096512" y="4932000"/>
                <a:ext cx="864096" cy="2160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940153" y="5229200"/>
                <a:ext cx="864096" cy="2160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680012" y="3717032"/>
                <a:ext cx="864096" cy="21602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804249" y="5580000"/>
                <a:ext cx="1020455" cy="21602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6084168" y="3168000"/>
                <a:ext cx="864096" cy="21602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724128" y="2852936"/>
                <a:ext cx="864096" cy="282904"/>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p:cNvSpPr/>
            <p:nvPr/>
          </p:nvSpPr>
          <p:spPr>
            <a:xfrm>
              <a:off x="7567742" y="3094710"/>
              <a:ext cx="212117" cy="1467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Rectangle 10"/>
            <p:cNvSpPr/>
            <p:nvPr/>
          </p:nvSpPr>
          <p:spPr>
            <a:xfrm>
              <a:off x="7567742" y="3336128"/>
              <a:ext cx="226174" cy="138023"/>
            </a:xfrm>
            <a:prstGeom prst="rect">
              <a:avLst/>
            </a:prstGeom>
            <a:noFill/>
            <a:ln w="38100">
              <a:solidFill>
                <a:srgbClr val="00D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2" name="TextBox 11"/>
            <p:cNvSpPr txBox="1"/>
            <p:nvPr/>
          </p:nvSpPr>
          <p:spPr>
            <a:xfrm>
              <a:off x="7775865" y="3279233"/>
              <a:ext cx="642567" cy="261610"/>
            </a:xfrm>
            <a:prstGeom prst="rect">
              <a:avLst/>
            </a:prstGeom>
            <a:noFill/>
            <a:ln w="38100">
              <a:noFill/>
            </a:ln>
          </p:spPr>
          <p:txBody>
            <a:bodyPr wrap="square" rtlCol="0">
              <a:spAutoFit/>
            </a:bodyPr>
            <a:lstStyle/>
            <a:p>
              <a:r>
                <a:rPr lang="en-GB" sz="1100" dirty="0" smtClean="0">
                  <a:solidFill>
                    <a:schemeClr val="bg1"/>
                  </a:solidFill>
                </a:rPr>
                <a:t>IAA</a:t>
              </a:r>
              <a:endParaRPr lang="en-GB" sz="1100" dirty="0">
                <a:solidFill>
                  <a:schemeClr val="bg1"/>
                </a:solidFill>
              </a:endParaRPr>
            </a:p>
          </p:txBody>
        </p:sp>
        <p:sp>
          <p:nvSpPr>
            <p:cNvPr id="13" name="Rectangle 12"/>
            <p:cNvSpPr/>
            <p:nvPr/>
          </p:nvSpPr>
          <p:spPr>
            <a:xfrm>
              <a:off x="7583317" y="3581774"/>
              <a:ext cx="226174" cy="12401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4" name="TextBox 13"/>
            <p:cNvSpPr txBox="1"/>
            <p:nvPr/>
          </p:nvSpPr>
          <p:spPr>
            <a:xfrm>
              <a:off x="7798673" y="3528071"/>
              <a:ext cx="626203" cy="261610"/>
            </a:xfrm>
            <a:prstGeom prst="rect">
              <a:avLst/>
            </a:prstGeom>
            <a:noFill/>
            <a:ln w="38100">
              <a:noFill/>
            </a:ln>
          </p:spPr>
          <p:txBody>
            <a:bodyPr wrap="square" rtlCol="0">
              <a:spAutoFit/>
            </a:bodyPr>
            <a:lstStyle/>
            <a:p>
              <a:r>
                <a:rPr lang="en-GB" sz="1100" dirty="0" smtClean="0">
                  <a:solidFill>
                    <a:schemeClr val="bg1"/>
                  </a:solidFill>
                </a:rPr>
                <a:t>ERIIP</a:t>
              </a:r>
              <a:endParaRPr lang="en-GB" sz="1100" dirty="0">
                <a:solidFill>
                  <a:schemeClr val="bg1"/>
                </a:solidFill>
              </a:endParaRPr>
            </a:p>
          </p:txBody>
        </p:sp>
      </p:grpSp>
      <p:pic>
        <p:nvPicPr>
          <p:cNvPr id="29" name="Picture 28"/>
          <p:cNvPicPr>
            <a:picLocks noChangeAspect="1"/>
          </p:cNvPicPr>
          <p:nvPr/>
        </p:nvPicPr>
        <p:blipFill rotWithShape="1">
          <a:blip r:embed="rId6"/>
          <a:srcRect l="8657" t="21885" r="7643" b="19263"/>
          <a:stretch/>
        </p:blipFill>
        <p:spPr>
          <a:xfrm>
            <a:off x="4805576" y="5562924"/>
            <a:ext cx="2185639" cy="627028"/>
          </a:xfrm>
          <a:prstGeom prst="rect">
            <a:avLst/>
          </a:prstGeom>
        </p:spPr>
      </p:pic>
    </p:spTree>
    <p:extLst>
      <p:ext uri="{BB962C8B-B14F-4D97-AF65-F5344CB8AC3E}">
        <p14:creationId xmlns:p14="http://schemas.microsoft.com/office/powerpoint/2010/main" val="2991718896"/>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870301" y="257175"/>
            <a:ext cx="8458200"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Coastal Hazards and Vulnerability</a:t>
            </a:r>
            <a:endParaRPr lang="en-US" altLang="en-US" b="1" dirty="0">
              <a:solidFill>
                <a:srgbClr val="0070C0"/>
              </a:solidFill>
            </a:endParaRPr>
          </a:p>
        </p:txBody>
      </p:sp>
      <p:sp>
        <p:nvSpPr>
          <p:cNvPr id="3" name="Rectangle 3"/>
          <p:cNvSpPr txBox="1">
            <a:spLocks noChangeArrowheads="1"/>
          </p:cNvSpPr>
          <p:nvPr/>
        </p:nvSpPr>
        <p:spPr>
          <a:xfrm>
            <a:off x="1137424" y="1282389"/>
            <a:ext cx="10125307" cy="13716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2400" dirty="0">
                <a:solidFill>
                  <a:schemeClr val="bg2">
                    <a:lumMod val="25000"/>
                  </a:schemeClr>
                </a:solidFill>
              </a:rPr>
              <a:t>In the UK £150bn of assets and 4 million people are at risk from coastal flooding.</a:t>
            </a:r>
          </a:p>
          <a:p>
            <a:pPr lvl="0">
              <a:defRPr/>
            </a:pPr>
            <a:r>
              <a:rPr lang="en-GB" sz="2400" dirty="0">
                <a:solidFill>
                  <a:schemeClr val="bg2">
                    <a:lumMod val="25000"/>
                  </a:schemeClr>
                </a:solidFill>
              </a:rPr>
              <a:t>3,200 kilometres of defended coastline</a:t>
            </a:r>
            <a:r>
              <a:rPr lang="en-GB" sz="2400" dirty="0" smtClean="0">
                <a:solidFill>
                  <a:schemeClr val="bg2">
                    <a:lumMod val="25000"/>
                  </a:schemeClr>
                </a:solidFill>
              </a:rPr>
              <a:t>.</a:t>
            </a:r>
            <a:endParaRPr lang="en-GB" sz="2400" dirty="0">
              <a:solidFill>
                <a:schemeClr val="bg2">
                  <a:lumMod val="25000"/>
                </a:schemeClr>
              </a:solidFill>
            </a:endParaRP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val="0"/>
              </a:ext>
            </a:extLst>
          </a:blip>
          <a:srcRect b="8989"/>
          <a:stretch/>
        </p:blipFill>
        <p:spPr>
          <a:xfrm>
            <a:off x="6437501" y="2817690"/>
            <a:ext cx="4037057" cy="2755628"/>
          </a:xfrm>
          <a:prstGeom prst="rect">
            <a:avLst/>
          </a:prstGeom>
        </p:spPr>
      </p:pic>
      <p:pic>
        <p:nvPicPr>
          <p:cNvPr id="8" name="Picture 1" descr="New sea defences at Anchorsholme, Blackp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077" y="2808831"/>
            <a:ext cx="4929230" cy="277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420163"/>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36608" y="257175"/>
            <a:ext cx="10782241" cy="12482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Decision tool development</a:t>
            </a:r>
            <a:endParaRPr lang="en-US" altLang="en-US" b="1" dirty="0">
              <a:solidFill>
                <a:srgbClr val="0070C0"/>
              </a:solidFill>
            </a:endParaRPr>
          </a:p>
        </p:txBody>
      </p:sp>
      <p:sp>
        <p:nvSpPr>
          <p:cNvPr id="3" name="Rectangle 3"/>
          <p:cNvSpPr txBox="1">
            <a:spLocks noChangeArrowheads="1"/>
          </p:cNvSpPr>
          <p:nvPr/>
        </p:nvSpPr>
        <p:spPr>
          <a:xfrm>
            <a:off x="810228" y="1301071"/>
            <a:ext cx="5589223" cy="42618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altLang="en-US" sz="2000" dirty="0"/>
              <a:t>560 </a:t>
            </a:r>
            <a:r>
              <a:rPr lang="en-GB" altLang="en-US" sz="2000" dirty="0" smtClean="0"/>
              <a:t>Simulations</a:t>
            </a:r>
          </a:p>
          <a:p>
            <a:pPr>
              <a:lnSpc>
                <a:spcPct val="100000"/>
              </a:lnSpc>
              <a:spcBef>
                <a:spcPts val="600"/>
              </a:spcBef>
            </a:pPr>
            <a:r>
              <a:rPr lang="en-GB" altLang="en-US" sz="2000" dirty="0" smtClean="0"/>
              <a:t>Storm return </a:t>
            </a:r>
            <a:r>
              <a:rPr lang="en-GB" altLang="en-US" sz="2000" dirty="0"/>
              <a:t>periods </a:t>
            </a:r>
            <a:r>
              <a:rPr lang="en-GB" altLang="en-US" sz="2000" dirty="0" smtClean="0"/>
              <a:t>from 1:1 </a:t>
            </a:r>
            <a:r>
              <a:rPr lang="en-GB" altLang="en-US" sz="2000" dirty="0"/>
              <a:t>year up to </a:t>
            </a:r>
            <a:r>
              <a:rPr lang="en-GB" altLang="en-US" sz="2000" dirty="0" smtClean="0"/>
              <a:t>1:10,000 </a:t>
            </a:r>
            <a:r>
              <a:rPr lang="en-GB" altLang="en-US" sz="2000" dirty="0"/>
              <a:t>year </a:t>
            </a:r>
            <a:endParaRPr lang="en-GB" altLang="en-US" sz="2000" dirty="0" smtClean="0"/>
          </a:p>
          <a:p>
            <a:pPr>
              <a:lnSpc>
                <a:spcPct val="100000"/>
              </a:lnSpc>
              <a:spcBef>
                <a:spcPts val="600"/>
              </a:spcBef>
            </a:pPr>
            <a:r>
              <a:rPr lang="en-GB" altLang="en-US" sz="2000" dirty="0" smtClean="0"/>
              <a:t>SLR from </a:t>
            </a:r>
            <a:r>
              <a:rPr lang="en-GB" altLang="en-US" sz="2000" dirty="0"/>
              <a:t>present to </a:t>
            </a:r>
            <a:r>
              <a:rPr lang="en-GB" altLang="en-US" sz="2000" dirty="0" smtClean="0"/>
              <a:t>+</a:t>
            </a:r>
            <a:r>
              <a:rPr lang="en-GB" altLang="en-US" sz="2000" dirty="0"/>
              <a:t>5.5 m </a:t>
            </a:r>
            <a:endParaRPr lang="en-GB" altLang="en-US" sz="2000" dirty="0" smtClean="0"/>
          </a:p>
          <a:p>
            <a:pPr>
              <a:lnSpc>
                <a:spcPct val="100000"/>
              </a:lnSpc>
              <a:spcBef>
                <a:spcPts val="600"/>
              </a:spcBef>
            </a:pPr>
            <a:r>
              <a:rPr lang="en-GB" altLang="en-US" sz="2000" dirty="0" smtClean="0"/>
              <a:t>The </a:t>
            </a:r>
            <a:r>
              <a:rPr lang="en-GB" altLang="en-US" sz="2000" dirty="0"/>
              <a:t>sea defences across the domain are re-digitised back into to the </a:t>
            </a:r>
            <a:r>
              <a:rPr lang="en-GB" altLang="en-US" sz="2000" dirty="0" smtClean="0"/>
              <a:t>domain</a:t>
            </a:r>
            <a:endParaRPr lang="en-GB" altLang="en-US" sz="2000" dirty="0"/>
          </a:p>
          <a:p>
            <a:pPr>
              <a:lnSpc>
                <a:spcPct val="100000"/>
              </a:lnSpc>
              <a:spcBef>
                <a:spcPts val="600"/>
              </a:spcBef>
            </a:pPr>
            <a:r>
              <a:rPr lang="en-GB" altLang="en-US" sz="2000" dirty="0" smtClean="0"/>
              <a:t>Fleetwood </a:t>
            </a:r>
            <a:r>
              <a:rPr lang="en-GB" altLang="en-US" sz="2000" dirty="0"/>
              <a:t>case study </a:t>
            </a:r>
            <a:r>
              <a:rPr lang="en-GB" altLang="en-US" sz="2000" dirty="0" smtClean="0"/>
              <a:t>includes </a:t>
            </a:r>
            <a:r>
              <a:rPr lang="en-GB" altLang="en-US" sz="2000" dirty="0"/>
              <a:t>high river </a:t>
            </a:r>
            <a:r>
              <a:rPr lang="en-GB" altLang="en-US" sz="2000" dirty="0" smtClean="0"/>
              <a:t>flow and </a:t>
            </a:r>
            <a:r>
              <a:rPr lang="en-GB" altLang="en-US" sz="2000" dirty="0"/>
              <a:t>wave </a:t>
            </a:r>
            <a:r>
              <a:rPr lang="en-GB" altLang="en-US" sz="2000" dirty="0" smtClean="0"/>
              <a:t>overtopping</a:t>
            </a:r>
            <a:endParaRPr lang="en-GB" altLang="en-US" sz="2000" dirty="0"/>
          </a:p>
          <a:p>
            <a:pPr>
              <a:lnSpc>
                <a:spcPct val="100000"/>
              </a:lnSpc>
              <a:spcBef>
                <a:spcPts val="600"/>
              </a:spcBef>
            </a:pPr>
            <a:r>
              <a:rPr lang="en-GB" altLang="en-US" sz="2000" dirty="0" smtClean="0"/>
              <a:t>Dungeness </a:t>
            </a:r>
            <a:r>
              <a:rPr lang="en-GB" altLang="en-US" sz="2000" dirty="0"/>
              <a:t>case study </a:t>
            </a:r>
            <a:r>
              <a:rPr lang="en-GB" altLang="en-US" sz="2000" dirty="0" smtClean="0"/>
              <a:t>includes joint </a:t>
            </a:r>
            <a:r>
              <a:rPr lang="en-GB" altLang="en-US" sz="2000" dirty="0"/>
              <a:t>probability </a:t>
            </a:r>
            <a:r>
              <a:rPr lang="en-GB" altLang="en-US" sz="2000" dirty="0" smtClean="0"/>
              <a:t>analysis </a:t>
            </a:r>
            <a:r>
              <a:rPr lang="en-GB" altLang="en-US" sz="2000" dirty="0"/>
              <a:t>of EWL and wave height combinations modelled on morphological evolution for gravel or mixed beaches (</a:t>
            </a:r>
            <a:r>
              <a:rPr lang="en-GB" altLang="en-US" sz="2000" dirty="0" err="1"/>
              <a:t>XBeach</a:t>
            </a:r>
            <a:r>
              <a:rPr lang="en-GB" altLang="en-US" sz="2000" dirty="0"/>
              <a:t>-G).</a:t>
            </a: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Picture 4" descr="ARCoES1.png"/>
          <p:cNvPicPr>
            <a:picLocks noChangeAspect="1"/>
          </p:cNvPicPr>
          <p:nvPr/>
        </p:nvPicPr>
        <p:blipFill>
          <a:blip r:embed="rId4" cstate="screen"/>
          <a:stretch>
            <a:fillRect/>
          </a:stretch>
        </p:blipFill>
        <p:spPr>
          <a:xfrm>
            <a:off x="155268" y="126523"/>
            <a:ext cx="2190913" cy="914001"/>
          </a:xfrm>
          <a:prstGeom prst="rect">
            <a:avLst/>
          </a:prstGeom>
        </p:spPr>
      </p:pic>
      <p:pic>
        <p:nvPicPr>
          <p:cNvPr id="29" name="Picture 28"/>
          <p:cNvPicPr>
            <a:picLocks noChangeAspect="1"/>
          </p:cNvPicPr>
          <p:nvPr/>
        </p:nvPicPr>
        <p:blipFill rotWithShape="1">
          <a:blip r:embed="rId5"/>
          <a:srcRect l="8657" t="21885" r="7643" b="19263"/>
          <a:stretch/>
        </p:blipFill>
        <p:spPr>
          <a:xfrm>
            <a:off x="4805576" y="5562924"/>
            <a:ext cx="2185639" cy="627028"/>
          </a:xfrm>
          <a:prstGeom prst="rect">
            <a:avLst/>
          </a:prstGeom>
        </p:spPr>
      </p:pic>
      <p:pic>
        <p:nvPicPr>
          <p:cNvPr id="27" name="Picture 3"/>
          <p:cNvPicPr>
            <a:picLocks noChangeAspect="1" noChangeArrowheads="1"/>
          </p:cNvPicPr>
          <p:nvPr/>
        </p:nvPicPr>
        <p:blipFill>
          <a:blip r:embed="rId6" cstate="print"/>
          <a:srcRect/>
          <a:stretch>
            <a:fillRect/>
          </a:stretch>
        </p:blipFill>
        <p:spPr bwMode="auto">
          <a:xfrm>
            <a:off x="6496411" y="1353464"/>
            <a:ext cx="5495638" cy="1722514"/>
          </a:xfrm>
          <a:prstGeom prst="rect">
            <a:avLst/>
          </a:prstGeom>
          <a:noFill/>
          <a:ln w="9525">
            <a:noFill/>
            <a:miter lim="800000"/>
            <a:headEnd/>
            <a:tailEnd/>
          </a:ln>
          <a:effectLst/>
        </p:spPr>
      </p:pic>
      <p:pic>
        <p:nvPicPr>
          <p:cNvPr id="30" name="Picture 29" descr="Hinkley_Flooded.jpg"/>
          <p:cNvPicPr>
            <a:picLocks noChangeAspect="1"/>
          </p:cNvPicPr>
          <p:nvPr/>
        </p:nvPicPr>
        <p:blipFill rotWithShape="1">
          <a:blip r:embed="rId7" cstate="screen">
            <a:extLst>
              <a:ext uri="{28A0092B-C50C-407E-A947-70E740481C1C}">
                <a14:useLocalDpi xmlns:a14="http://schemas.microsoft.com/office/drawing/2010/main"/>
              </a:ext>
            </a:extLst>
          </a:blip>
          <a:srcRect l="21921" t="1975" r="20752" b="1682"/>
          <a:stretch/>
        </p:blipFill>
        <p:spPr>
          <a:xfrm>
            <a:off x="10524219" y="2982627"/>
            <a:ext cx="1319373" cy="1313404"/>
          </a:xfrm>
          <a:prstGeom prst="rect">
            <a:avLst/>
          </a:prstGeom>
        </p:spPr>
      </p:pic>
      <p:sp>
        <p:nvSpPr>
          <p:cNvPr id="31" name="Right Arrow 30"/>
          <p:cNvSpPr/>
          <p:nvPr/>
        </p:nvSpPr>
        <p:spPr>
          <a:xfrm>
            <a:off x="9440008" y="3075978"/>
            <a:ext cx="935755" cy="5633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8"/>
          <a:stretch>
            <a:fillRect/>
          </a:stretch>
        </p:blipFill>
        <p:spPr>
          <a:xfrm>
            <a:off x="6593371" y="2929440"/>
            <a:ext cx="2749677" cy="1034672"/>
          </a:xfrm>
          <a:prstGeom prst="rect">
            <a:avLst/>
          </a:prstGeom>
        </p:spPr>
      </p:pic>
    </p:spTree>
    <p:extLst>
      <p:ext uri="{BB962C8B-B14F-4D97-AF65-F5344CB8AC3E}">
        <p14:creationId xmlns:p14="http://schemas.microsoft.com/office/powerpoint/2010/main" val="1533257280"/>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04795" cy="5997128"/>
          </a:xfrm>
          <a:prstGeom prst="rect">
            <a:avLst/>
          </a:prstGeom>
        </p:spPr>
      </p:pic>
      <p:pic>
        <p:nvPicPr>
          <p:cNvPr id="5" name="Picture 4" descr="ARCoES1.png"/>
          <p:cNvPicPr>
            <a:picLocks noChangeAspect="1"/>
          </p:cNvPicPr>
          <p:nvPr/>
        </p:nvPicPr>
        <p:blipFill>
          <a:blip r:embed="rId5" cstate="screen"/>
          <a:stretch>
            <a:fillRect/>
          </a:stretch>
        </p:blipFill>
        <p:spPr>
          <a:xfrm>
            <a:off x="5003945" y="5954271"/>
            <a:ext cx="2166290" cy="903729"/>
          </a:xfrm>
          <a:prstGeom prst="rect">
            <a:avLst/>
          </a:prstGeom>
        </p:spPr>
      </p:pic>
    </p:spTree>
    <p:extLst>
      <p:ext uri="{BB962C8B-B14F-4D97-AF65-F5344CB8AC3E}">
        <p14:creationId xmlns:p14="http://schemas.microsoft.com/office/powerpoint/2010/main" val="1452725915"/>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016501"/>
          </a:xfrm>
          <a:prstGeom prst="rect">
            <a:avLst/>
          </a:prstGeom>
        </p:spPr>
      </p:pic>
      <p:pic>
        <p:nvPicPr>
          <p:cNvPr id="7" name="Picture 6" descr="ARCoES1.png"/>
          <p:cNvPicPr>
            <a:picLocks noChangeAspect="1"/>
          </p:cNvPicPr>
          <p:nvPr/>
        </p:nvPicPr>
        <p:blipFill>
          <a:blip r:embed="rId5" cstate="screen"/>
          <a:stretch>
            <a:fillRect/>
          </a:stretch>
        </p:blipFill>
        <p:spPr>
          <a:xfrm>
            <a:off x="5003945" y="5954271"/>
            <a:ext cx="2166290" cy="903729"/>
          </a:xfrm>
          <a:prstGeom prst="rect">
            <a:avLst/>
          </a:prstGeom>
        </p:spPr>
      </p:pic>
    </p:spTree>
    <p:extLst>
      <p:ext uri="{BB962C8B-B14F-4D97-AF65-F5344CB8AC3E}">
        <p14:creationId xmlns:p14="http://schemas.microsoft.com/office/powerpoint/2010/main" val="4021370784"/>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59" y="0"/>
            <a:ext cx="12241259" cy="6043961"/>
          </a:xfrm>
          <a:prstGeom prst="rect">
            <a:avLst/>
          </a:prstGeom>
        </p:spPr>
      </p:pic>
      <p:pic>
        <p:nvPicPr>
          <p:cNvPr id="7" name="Picture 6" descr="ARCoES1.png"/>
          <p:cNvPicPr>
            <a:picLocks noChangeAspect="1"/>
          </p:cNvPicPr>
          <p:nvPr/>
        </p:nvPicPr>
        <p:blipFill>
          <a:blip r:embed="rId5" cstate="screen"/>
          <a:stretch>
            <a:fillRect/>
          </a:stretch>
        </p:blipFill>
        <p:spPr>
          <a:xfrm>
            <a:off x="5003945" y="5954271"/>
            <a:ext cx="2166290" cy="903729"/>
          </a:xfrm>
          <a:prstGeom prst="rect">
            <a:avLst/>
          </a:prstGeom>
        </p:spPr>
      </p:pic>
    </p:spTree>
    <p:extLst>
      <p:ext uri="{BB962C8B-B14F-4D97-AF65-F5344CB8AC3E}">
        <p14:creationId xmlns:p14="http://schemas.microsoft.com/office/powerpoint/2010/main" val="2609809243"/>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7" name="Picture 6" descr="ARCoES1.png"/>
          <p:cNvPicPr>
            <a:picLocks noChangeAspect="1"/>
          </p:cNvPicPr>
          <p:nvPr/>
        </p:nvPicPr>
        <p:blipFill>
          <a:blip r:embed="rId4" cstate="screen"/>
          <a:stretch>
            <a:fillRect/>
          </a:stretch>
        </p:blipFill>
        <p:spPr>
          <a:xfrm>
            <a:off x="304623" y="188559"/>
            <a:ext cx="2166290" cy="903729"/>
          </a:xfrm>
          <a:prstGeom prst="rect">
            <a:avLst/>
          </a:prstGeom>
        </p:spPr>
      </p:pic>
      <p:pic>
        <p:nvPicPr>
          <p:cNvPr id="8" name="Picture 7" descr="ARCoES Project - Supporting decision makers - YouTube - Mozilla Firefox"/>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648" y="640423"/>
            <a:ext cx="3311363" cy="2555065"/>
          </a:xfrm>
          <a:prstGeom prst="rect">
            <a:avLst/>
          </a:prstGeom>
          <a:ln>
            <a:solidFill>
              <a:schemeClr val="bg1"/>
            </a:solidFill>
          </a:ln>
        </p:spPr>
      </p:pic>
      <p:pic>
        <p:nvPicPr>
          <p:cNvPr id="1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96129" y="3357207"/>
            <a:ext cx="1815476" cy="257599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6640" y="3368619"/>
            <a:ext cx="1869135" cy="2662735"/>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4701" y="3291657"/>
            <a:ext cx="1920109" cy="272828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7605" y="3357207"/>
            <a:ext cx="1876694" cy="2685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69015" y="3334382"/>
            <a:ext cx="1820011" cy="259881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5" name="Rectangle 3"/>
          <p:cNvSpPr txBox="1">
            <a:spLocks noChangeArrowheads="1"/>
          </p:cNvSpPr>
          <p:nvPr/>
        </p:nvSpPr>
        <p:spPr>
          <a:xfrm>
            <a:off x="1137425" y="1388962"/>
            <a:ext cx="5459124" cy="42475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Impacts </a:t>
            </a:r>
            <a:r>
              <a:rPr lang="en-GB" sz="2000" dirty="0" smtClean="0"/>
              <a:t>are:</a:t>
            </a:r>
          </a:p>
          <a:p>
            <a:r>
              <a:rPr lang="en-GB" sz="2000" dirty="0" smtClean="0"/>
              <a:t>Sectoral - National Grid, </a:t>
            </a:r>
            <a:r>
              <a:rPr lang="en-GB" sz="2000" dirty="0" err="1" smtClean="0"/>
              <a:t>EnergyNW</a:t>
            </a:r>
            <a:r>
              <a:rPr lang="en-GB" sz="2000" dirty="0"/>
              <a:t>, </a:t>
            </a:r>
            <a:r>
              <a:rPr lang="en-GB" sz="2000" dirty="0" err="1"/>
              <a:t>OfGEM</a:t>
            </a:r>
            <a:r>
              <a:rPr lang="en-GB" sz="2000" dirty="0"/>
              <a:t>, EDF, ONR, </a:t>
            </a:r>
            <a:r>
              <a:rPr lang="en-GB" sz="2000" dirty="0" smtClean="0"/>
              <a:t>NDA, </a:t>
            </a:r>
            <a:r>
              <a:rPr lang="en-GB" sz="2000" dirty="0"/>
              <a:t>Sellafield, </a:t>
            </a:r>
            <a:r>
              <a:rPr lang="en-GB" sz="2000" dirty="0" smtClean="0"/>
              <a:t>CEFAS</a:t>
            </a:r>
          </a:p>
          <a:p>
            <a:r>
              <a:rPr lang="en-GB" sz="2000" dirty="0" smtClean="0"/>
              <a:t>Coastal - e.g</a:t>
            </a:r>
            <a:r>
              <a:rPr lang="en-GB" sz="2000" dirty="0"/>
              <a:t>. Sefton, Wyre, NE, </a:t>
            </a:r>
            <a:r>
              <a:rPr lang="en-GB" sz="2000" dirty="0" smtClean="0"/>
              <a:t>EA </a:t>
            </a:r>
          </a:p>
          <a:p>
            <a:r>
              <a:rPr lang="en-GB" sz="2000" dirty="0" smtClean="0"/>
              <a:t>Civic – Liverpool City Region (LCR) and LEP</a:t>
            </a:r>
            <a:endParaRPr lang="en-GB" sz="2000" dirty="0"/>
          </a:p>
        </p:txBody>
      </p:sp>
      <p:pic>
        <p:nvPicPr>
          <p:cNvPr id="16" name="Picture 15"/>
          <p:cNvPicPr>
            <a:picLocks noChangeAspect="1"/>
          </p:cNvPicPr>
          <p:nvPr/>
        </p:nvPicPr>
        <p:blipFill rotWithShape="1">
          <a:blip r:embed="rId11"/>
          <a:srcRect l="8657" t="21885" r="7643" b="19263"/>
          <a:stretch/>
        </p:blipFill>
        <p:spPr>
          <a:xfrm>
            <a:off x="2810136" y="465260"/>
            <a:ext cx="2185639" cy="627028"/>
          </a:xfrm>
          <a:prstGeom prst="rect">
            <a:avLst/>
          </a:prstGeom>
        </p:spPr>
      </p:pic>
    </p:spTree>
    <p:extLst>
      <p:ext uri="{BB962C8B-B14F-4D97-AF65-F5344CB8AC3E}">
        <p14:creationId xmlns:p14="http://schemas.microsoft.com/office/powerpoint/2010/main" val="3601110123"/>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7176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Summary</a:t>
            </a:r>
            <a:endParaRPr lang="en-US" altLang="en-US" b="1" dirty="0">
              <a:solidFill>
                <a:srgbClr val="0070C0"/>
              </a:solidFill>
            </a:endParaRPr>
          </a:p>
        </p:txBody>
      </p:sp>
      <p:sp>
        <p:nvSpPr>
          <p:cNvPr id="3" name="Rectangle 3"/>
          <p:cNvSpPr txBox="1">
            <a:spLocks noChangeArrowheads="1"/>
          </p:cNvSpPr>
          <p:nvPr/>
        </p:nvSpPr>
        <p:spPr>
          <a:xfrm>
            <a:off x="1137424" y="1002772"/>
            <a:ext cx="6969507" cy="47624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altLang="en-US" sz="2000" dirty="0" smtClean="0"/>
          </a:p>
          <a:p>
            <a:pPr lvl="1"/>
            <a:endParaRPr lang="en-US" altLang="en-US" sz="2000" dirty="0" smtClean="0"/>
          </a:p>
          <a:p>
            <a:pPr lvl="1"/>
            <a:r>
              <a:rPr lang="en-US" altLang="en-US" sz="2000" dirty="0" err="1" smtClean="0"/>
              <a:t>ARCoES</a:t>
            </a:r>
            <a:r>
              <a:rPr lang="en-US" altLang="en-US" sz="2000" dirty="0"/>
              <a:t> </a:t>
            </a:r>
            <a:r>
              <a:rPr lang="en-US" altLang="en-US" sz="2000" dirty="0" smtClean="0"/>
              <a:t>- </a:t>
            </a:r>
            <a:r>
              <a:rPr lang="en-GB" sz="2000" dirty="0">
                <a:hlinkClick r:id="rId3"/>
              </a:rPr>
              <a:t>https://arcoes-dst.liverpool.ac.uk/</a:t>
            </a:r>
            <a:endParaRPr lang="en-US" altLang="en-US" sz="2000" dirty="0" smtClean="0"/>
          </a:p>
          <a:p>
            <a:pPr lvl="1"/>
            <a:endParaRPr lang="en-US" altLang="en-US" sz="2000" dirty="0"/>
          </a:p>
          <a:p>
            <a:pPr marL="457200" lvl="1" indent="0">
              <a:buNone/>
            </a:pPr>
            <a:endParaRPr lang="en-US" altLang="en-US" sz="2000" dirty="0"/>
          </a:p>
          <a:p>
            <a:pPr lvl="1"/>
            <a:endParaRPr lang="en-US" altLang="en-US" sz="2000" dirty="0"/>
          </a:p>
          <a:p>
            <a:pPr lvl="1"/>
            <a:r>
              <a:rPr lang="en-US" altLang="en-US" sz="2000" dirty="0"/>
              <a:t>Modelling for adaptive coastal </a:t>
            </a:r>
            <a:r>
              <a:rPr lang="en-US" altLang="en-US" sz="2000" dirty="0" smtClean="0"/>
              <a:t>management</a:t>
            </a:r>
            <a:endParaRPr lang="en-US" altLang="en-US" sz="2000" b="1" dirty="0"/>
          </a:p>
          <a:p>
            <a:pPr marL="457200" lvl="1" indent="0">
              <a:buNone/>
            </a:pPr>
            <a:endParaRPr lang="en-US" altLang="en-US" sz="2000" b="1" dirty="0"/>
          </a:p>
          <a:p>
            <a:pPr marL="457200" lvl="1" indent="0">
              <a:buNone/>
            </a:pPr>
            <a:endParaRPr lang="en-GB" altLang="en-US" sz="2000" dirty="0" smtClean="0"/>
          </a:p>
          <a:p>
            <a:pPr marL="457200" lvl="1" indent="0">
              <a:buNone/>
            </a:pPr>
            <a:endParaRPr lang="en-GB" altLang="en-US" sz="2000" dirty="0" smtClean="0"/>
          </a:p>
          <a:p>
            <a:pPr lvl="1"/>
            <a:r>
              <a:rPr lang="en-US" altLang="en-US" sz="2000" dirty="0" err="1"/>
              <a:t>Wirewall</a:t>
            </a:r>
            <a:r>
              <a:rPr lang="en-US" altLang="en-US" sz="2000" dirty="0"/>
              <a:t> - </a:t>
            </a:r>
            <a:r>
              <a:rPr lang="en-US" altLang="en-US" sz="2000" dirty="0">
                <a:solidFill>
                  <a:srgbClr val="0070C0"/>
                </a:solidFill>
              </a:rPr>
              <a:t>@</a:t>
            </a:r>
            <a:r>
              <a:rPr lang="en-US" altLang="en-US" sz="2000" dirty="0" err="1">
                <a:solidFill>
                  <a:srgbClr val="0070C0"/>
                </a:solidFill>
              </a:rPr>
              <a:t>Wirewall_NOC</a:t>
            </a:r>
            <a:r>
              <a:rPr lang="en-US" altLang="en-US" sz="2000" dirty="0">
                <a:solidFill>
                  <a:srgbClr val="0070C0"/>
                </a:solidFill>
              </a:rPr>
              <a:t> </a:t>
            </a:r>
          </a:p>
          <a:p>
            <a:pPr lvl="1"/>
            <a:r>
              <a:rPr lang="en-US" altLang="en-US" sz="2000" dirty="0" smtClean="0"/>
              <a:t>Nearshore </a:t>
            </a:r>
            <a:r>
              <a:rPr lang="en-US" altLang="en-US" sz="2000" dirty="0"/>
              <a:t>monitoring using radar</a:t>
            </a:r>
          </a:p>
          <a:p>
            <a:pPr lvl="1"/>
            <a:r>
              <a:rPr lang="en-US" altLang="en-US" sz="2000" dirty="0" smtClean="0"/>
              <a:t>C-RISe</a:t>
            </a:r>
            <a:r>
              <a:rPr lang="en-US" altLang="en-US" sz="2000" dirty="0"/>
              <a:t>: Coastal Risk Information </a:t>
            </a:r>
            <a:r>
              <a:rPr lang="en-US" altLang="en-US" sz="2000" dirty="0" smtClean="0"/>
              <a:t>Service – </a:t>
            </a:r>
            <a:r>
              <a:rPr lang="en-US" altLang="en-US" sz="2000" dirty="0" smtClean="0">
                <a:hlinkClick r:id="rId4"/>
              </a:rPr>
              <a:t>www.c-rise.info</a:t>
            </a:r>
            <a:endParaRPr lang="en-US" altLang="en-US" sz="2000" dirty="0" smtClean="0"/>
          </a:p>
          <a:p>
            <a:pPr lvl="1"/>
            <a:r>
              <a:rPr lang="en-GB" altLang="en-US" sz="2000" dirty="0"/>
              <a:t>GNSS tide </a:t>
            </a:r>
            <a:r>
              <a:rPr lang="en-GB" altLang="en-US" sz="2000" dirty="0" smtClean="0"/>
              <a:t>gauge</a:t>
            </a:r>
            <a:r>
              <a:rPr lang="en-US" altLang="en-US" sz="2000" dirty="0" smtClean="0"/>
              <a:t> </a:t>
            </a:r>
            <a:endParaRPr lang="en-GB" altLang="en-US" sz="2000"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grpSp>
        <p:nvGrpSpPr>
          <p:cNvPr id="5" name="Group 4"/>
          <p:cNvGrpSpPr/>
          <p:nvPr/>
        </p:nvGrpSpPr>
        <p:grpSpPr>
          <a:xfrm>
            <a:off x="8106931" y="1295372"/>
            <a:ext cx="2988526" cy="4341152"/>
            <a:chOff x="7995425" y="1028131"/>
            <a:chExt cx="2988526" cy="4341152"/>
          </a:xfrm>
        </p:grpSpPr>
        <p:sp>
          <p:nvSpPr>
            <p:cNvPr id="6" name="Rounded Rectangle 5"/>
            <p:cNvSpPr/>
            <p:nvPr/>
          </p:nvSpPr>
          <p:spPr>
            <a:xfrm>
              <a:off x="7995425" y="1028131"/>
              <a:ext cx="2988526" cy="139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Decision making tools</a:t>
              </a:r>
              <a:endParaRPr lang="en-GB" sz="2000" dirty="0"/>
            </a:p>
          </p:txBody>
        </p:sp>
        <p:sp>
          <p:nvSpPr>
            <p:cNvPr id="7" name="Rounded Rectangle 6"/>
            <p:cNvSpPr/>
            <p:nvPr/>
          </p:nvSpPr>
          <p:spPr>
            <a:xfrm>
              <a:off x="7995425" y="2629719"/>
              <a:ext cx="2988526" cy="1273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Modelling</a:t>
              </a:r>
              <a:endParaRPr lang="en-GB" sz="2400" dirty="0"/>
            </a:p>
          </p:txBody>
        </p:sp>
        <p:sp>
          <p:nvSpPr>
            <p:cNvPr id="8" name="Rounded Rectangle 7"/>
            <p:cNvSpPr/>
            <p:nvPr/>
          </p:nvSpPr>
          <p:spPr>
            <a:xfrm>
              <a:off x="7995425" y="4124535"/>
              <a:ext cx="2988526" cy="1244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Measurement</a:t>
              </a:r>
              <a:endParaRPr lang="en-GB" dirty="0"/>
            </a:p>
          </p:txBody>
        </p:sp>
        <p:grpSp>
          <p:nvGrpSpPr>
            <p:cNvPr id="9" name="Group 8"/>
            <p:cNvGrpSpPr/>
            <p:nvPr/>
          </p:nvGrpSpPr>
          <p:grpSpPr>
            <a:xfrm>
              <a:off x="8872653" y="3499486"/>
              <a:ext cx="1189464" cy="1059366"/>
              <a:chOff x="5925013" y="4243011"/>
              <a:chExt cx="1189464" cy="1059366"/>
            </a:xfrm>
          </p:grpSpPr>
          <p:sp>
            <p:nvSpPr>
              <p:cNvPr id="11" name="Curved Left Arrow 10"/>
              <p:cNvSpPr/>
              <p:nvPr/>
            </p:nvSpPr>
            <p:spPr>
              <a:xfrm>
                <a:off x="6534613" y="4243011"/>
                <a:ext cx="579864" cy="1059366"/>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urved Left Arrow 11"/>
              <p:cNvSpPr/>
              <p:nvPr/>
            </p:nvSpPr>
            <p:spPr>
              <a:xfrm flipH="1" flipV="1">
                <a:off x="5925013" y="4243011"/>
                <a:ext cx="564993" cy="1059366"/>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0" name="Up Arrow 9"/>
            <p:cNvSpPr/>
            <p:nvPr/>
          </p:nvSpPr>
          <p:spPr>
            <a:xfrm>
              <a:off x="9225775" y="2003834"/>
              <a:ext cx="401444" cy="84749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97830598"/>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3746" y="257175"/>
            <a:ext cx="10995103" cy="7176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Acknowledgements</a:t>
            </a:r>
            <a:endParaRPr lang="en-US" altLang="en-US" b="1" dirty="0">
              <a:solidFill>
                <a:srgbClr val="0070C0"/>
              </a:solidFill>
            </a:endParaRPr>
          </a:p>
        </p:txBody>
      </p:sp>
      <p:sp>
        <p:nvSpPr>
          <p:cNvPr id="3" name="Rectangle 3"/>
          <p:cNvSpPr txBox="1">
            <a:spLocks noChangeArrowheads="1"/>
          </p:cNvSpPr>
          <p:nvPr/>
        </p:nvSpPr>
        <p:spPr>
          <a:xfrm>
            <a:off x="1137424" y="1661533"/>
            <a:ext cx="10125307" cy="3863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altLang="en-US" dirty="0" smtClean="0"/>
              <a:t>Jenny Brown, Simon </a:t>
            </a:r>
            <a:r>
              <a:rPr lang="en-US" altLang="en-US" dirty="0" smtClean="0"/>
              <a:t>Williams</a:t>
            </a:r>
            <a:r>
              <a:rPr lang="en-US" altLang="en-US" dirty="0" smtClean="0"/>
              <a:t>, </a:t>
            </a:r>
            <a:r>
              <a:rPr lang="en-US" altLang="en-US" dirty="0" smtClean="0"/>
              <a:t>Cai Bird, David Cotton, Andy </a:t>
            </a:r>
            <a:r>
              <a:rPr lang="en-US" altLang="en-US" dirty="0" smtClean="0"/>
              <a:t>Plater </a:t>
            </a:r>
          </a:p>
          <a:p>
            <a:pPr marL="0" indent="0">
              <a:buNone/>
            </a:pPr>
            <a:endParaRPr lang="en-US" altLang="en-US" dirty="0" smtClean="0"/>
          </a:p>
          <a:p>
            <a:endParaRPr lang="en-US" altLang="en-US"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Picture 4"/>
          <p:cNvPicPr>
            <a:picLocks noChangeAspect="1"/>
          </p:cNvPicPr>
          <p:nvPr/>
        </p:nvPicPr>
        <p:blipFill rotWithShape="1">
          <a:blip r:embed="rId4"/>
          <a:srcRect l="8657" t="21885" r="7643" b="19263"/>
          <a:stretch/>
        </p:blipFill>
        <p:spPr>
          <a:xfrm>
            <a:off x="6551341" y="3580333"/>
            <a:ext cx="2720898" cy="780586"/>
          </a:xfrm>
          <a:prstGeom prst="rect">
            <a:avLst/>
          </a:prstGeom>
        </p:spPr>
      </p:pic>
      <p:pic>
        <p:nvPicPr>
          <p:cNvPr id="6" name="Picture 5"/>
          <p:cNvPicPr>
            <a:picLocks noChangeAspect="1"/>
          </p:cNvPicPr>
          <p:nvPr/>
        </p:nvPicPr>
        <p:blipFill rotWithShape="1">
          <a:blip r:embed="rId5"/>
          <a:srcRect b="16406"/>
          <a:stretch/>
        </p:blipFill>
        <p:spPr>
          <a:xfrm>
            <a:off x="5138629" y="2310358"/>
            <a:ext cx="3610195" cy="92240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89610" y="3593273"/>
            <a:ext cx="1271239" cy="840658"/>
          </a:xfrm>
          <a:prstGeom prst="rect">
            <a:avLst/>
          </a:prstGeom>
          <a:ln>
            <a:solidFill>
              <a:schemeClr val="accent1"/>
            </a:solidFill>
          </a:ln>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9397" y="2596868"/>
            <a:ext cx="2646321" cy="590058"/>
          </a:xfrm>
          <a:prstGeom prst="rect">
            <a:avLst/>
          </a:prstGeom>
        </p:spPr>
      </p:pic>
    </p:spTree>
    <p:extLst>
      <p:ext uri="{BB962C8B-B14F-4D97-AF65-F5344CB8AC3E}">
        <p14:creationId xmlns:p14="http://schemas.microsoft.com/office/powerpoint/2010/main" val="2134442989"/>
      </p:ext>
    </p:extLst>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F4E46BAE-233B-44E5-83B2-7BB774A75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9" y="3048"/>
            <a:ext cx="12192000" cy="6851904"/>
          </a:xfrm>
          <a:prstGeom prst="rect">
            <a:avLst/>
          </a:prstGeom>
        </p:spPr>
      </p:pic>
      <p:pic>
        <p:nvPicPr>
          <p:cNvPr id="14" name="Picture 13">
            <a:extLst>
              <a:ext uri="{FF2B5EF4-FFF2-40B4-BE49-F238E27FC236}">
                <a16:creationId xmlns:a16="http://schemas.microsoft.com/office/drawing/2014/main" id="{D490F630-7349-41F8-A57C-BDFAFB49B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sp>
        <p:nvSpPr>
          <p:cNvPr id="7" name="TextBox 6"/>
          <p:cNvSpPr txBox="1"/>
          <p:nvPr/>
        </p:nvSpPr>
        <p:spPr>
          <a:xfrm>
            <a:off x="2204761" y="4173600"/>
            <a:ext cx="8073292" cy="830997"/>
          </a:xfrm>
          <a:prstGeom prst="rect">
            <a:avLst/>
          </a:prstGeom>
          <a:noFill/>
        </p:spPr>
        <p:txBody>
          <a:bodyPr wrap="square" rtlCol="0">
            <a:spAutoFit/>
          </a:bodyPr>
          <a:lstStyle/>
          <a:p>
            <a:pPr algn="ctr"/>
            <a:r>
              <a:rPr lang="en-GB" sz="2400" dirty="0" smtClean="0">
                <a:solidFill>
                  <a:schemeClr val="bg1"/>
                </a:solidFill>
              </a:rPr>
              <a:t>abeck@noc.ac.uk</a:t>
            </a:r>
            <a:endParaRPr lang="en-GB" sz="2400" dirty="0">
              <a:solidFill>
                <a:schemeClr val="bg1"/>
              </a:solidFill>
            </a:endParaRPr>
          </a:p>
          <a:p>
            <a:pPr algn="ctr"/>
            <a:r>
              <a:rPr lang="en-GB" sz="2400" dirty="0" smtClean="0">
                <a:solidFill>
                  <a:schemeClr val="bg1"/>
                </a:solidFill>
              </a:rPr>
              <a:t>@</a:t>
            </a:r>
            <a:r>
              <a:rPr lang="en-GB" sz="2400" dirty="0" err="1" smtClean="0">
                <a:solidFill>
                  <a:schemeClr val="bg1"/>
                </a:solidFill>
              </a:rPr>
              <a:t>amanibee</a:t>
            </a:r>
            <a:endParaRPr lang="en-GB" sz="2400" dirty="0" smtClean="0">
              <a:solidFill>
                <a:schemeClr val="bg1"/>
              </a:solidFill>
            </a:endParaRPr>
          </a:p>
        </p:txBody>
      </p:sp>
      <p:sp>
        <p:nvSpPr>
          <p:cNvPr id="8" name="Title 1"/>
          <p:cNvSpPr txBox="1">
            <a:spLocks/>
          </p:cNvSpPr>
          <p:nvPr/>
        </p:nvSpPr>
        <p:spPr>
          <a:xfrm>
            <a:off x="2204761" y="2616997"/>
            <a:ext cx="7772400" cy="4786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kern="1200">
                <a:solidFill>
                  <a:srgbClr val="E6DA1C"/>
                </a:solidFill>
                <a:latin typeface="+mj-lt"/>
                <a:ea typeface="+mj-ea"/>
                <a:cs typeface="+mj-cs"/>
              </a:defRPr>
            </a:lvl1pPr>
          </a:lstStyle>
          <a:p>
            <a:r>
              <a:rPr kumimoji="0" lang="en-GB" sz="4400" b="0" i="0" u="none" strike="noStrike" kern="1200" cap="none" spc="0" normalizeH="0" baseline="0" noProof="0" dirty="0" smtClean="0">
                <a:ln>
                  <a:noFill/>
                </a:ln>
                <a:solidFill>
                  <a:srgbClr val="E6DA1C"/>
                </a:solidFill>
                <a:effectLst/>
                <a:uLnTx/>
                <a:uFillTx/>
                <a:latin typeface="Arial"/>
                <a:ea typeface="+mj-ea"/>
                <a:cs typeface="+mj-cs"/>
              </a:rPr>
              <a:t>Thanks for listening</a:t>
            </a:r>
            <a:endParaRPr kumimoji="0" lang="en-GB" sz="4400" b="0" i="0" u="none" strike="noStrike" kern="1200" cap="none" spc="0" normalizeH="0" baseline="0" noProof="0" dirty="0">
              <a:ln>
                <a:noFill/>
              </a:ln>
              <a:solidFill>
                <a:srgbClr val="E6DA1C"/>
              </a:solidFill>
              <a:effectLst/>
              <a:uLnTx/>
              <a:uFillTx/>
              <a:latin typeface="Arial"/>
              <a:ea typeface="+mj-ea"/>
              <a:cs typeface="+mj-cs"/>
            </a:endParaRPr>
          </a:p>
        </p:txBody>
      </p:sp>
    </p:spTree>
    <p:extLst>
      <p:ext uri="{BB962C8B-B14F-4D97-AF65-F5344CB8AC3E}">
        <p14:creationId xmlns:p14="http://schemas.microsoft.com/office/powerpoint/2010/main" val="3450670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870301" y="257175"/>
            <a:ext cx="8458200"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The National Oceanography Centre</a:t>
            </a:r>
            <a:endParaRPr lang="en-US" altLang="en-US" b="1" dirty="0">
              <a:solidFill>
                <a:srgbClr val="0070C0"/>
              </a:solidFill>
            </a:endParaRPr>
          </a:p>
        </p:txBody>
      </p:sp>
      <p:sp>
        <p:nvSpPr>
          <p:cNvPr id="3" name="Rectangle 3"/>
          <p:cNvSpPr txBox="1">
            <a:spLocks noChangeArrowheads="1"/>
          </p:cNvSpPr>
          <p:nvPr/>
        </p:nvSpPr>
        <p:spPr>
          <a:xfrm>
            <a:off x="1137424" y="3752491"/>
            <a:ext cx="10125307" cy="18840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4313" indent="-214313">
              <a:buFont typeface="Arial" charset="0"/>
              <a:buChar char="•"/>
            </a:pPr>
            <a:r>
              <a:rPr lang="en-GB" altLang="en-US" sz="2000" dirty="0">
                <a:ea typeface="ＭＳ Ｐゴシック" pitchFamily="34" charset="-128"/>
                <a:cs typeface="Arial" pitchFamily="34" charset="0"/>
              </a:rPr>
              <a:t>Based across two sites, Southampton and Liverpool</a:t>
            </a:r>
          </a:p>
          <a:p>
            <a:pPr marL="214313" indent="-214313">
              <a:buFont typeface="Arial" charset="0"/>
              <a:buChar char="•"/>
            </a:pPr>
            <a:r>
              <a:rPr lang="en-GB" altLang="en-US" sz="2000" dirty="0" smtClean="0">
                <a:ea typeface="ＭＳ Ｐゴシック" pitchFamily="34" charset="-128"/>
                <a:cs typeface="Arial" pitchFamily="34" charset="0"/>
              </a:rPr>
              <a:t>Both co-located </a:t>
            </a:r>
            <a:r>
              <a:rPr lang="en-GB" altLang="en-US" sz="2000" dirty="0">
                <a:ea typeface="ＭＳ Ｐゴシック" pitchFamily="34" charset="-128"/>
                <a:cs typeface="Arial" pitchFamily="34" charset="0"/>
              </a:rPr>
              <a:t>with Universities </a:t>
            </a:r>
          </a:p>
          <a:p>
            <a:pPr marL="214313" indent="-214313">
              <a:buFont typeface="Arial" charset="0"/>
              <a:buChar char="•"/>
            </a:pPr>
            <a:r>
              <a:rPr lang="en-GB" altLang="en-US" sz="2000" dirty="0" smtClean="0">
                <a:ea typeface="ＭＳ Ｐゴシック" pitchFamily="34" charset="-128"/>
                <a:cs typeface="Arial" pitchFamily="34" charset="0"/>
              </a:rPr>
              <a:t>&gt;600 </a:t>
            </a:r>
            <a:r>
              <a:rPr lang="en-GB" altLang="en-US" sz="2000" dirty="0">
                <a:ea typeface="ＭＳ Ｐゴシック" pitchFamily="34" charset="-128"/>
                <a:cs typeface="Arial" pitchFamily="34" charset="0"/>
              </a:rPr>
              <a:t>staff </a:t>
            </a:r>
            <a:r>
              <a:rPr lang="en-GB" altLang="en-US" sz="2000" dirty="0" smtClean="0">
                <a:ea typeface="ＭＳ Ｐゴシック" pitchFamily="34" charset="-128"/>
                <a:cs typeface="Arial" pitchFamily="34" charset="0"/>
              </a:rPr>
              <a:t>(~200 </a:t>
            </a:r>
            <a:r>
              <a:rPr lang="en-GB" altLang="en-US" sz="2000" dirty="0">
                <a:ea typeface="ＭＳ Ｐゴシック" pitchFamily="34" charset="-128"/>
                <a:cs typeface="Arial" pitchFamily="34" charset="0"/>
              </a:rPr>
              <a:t>scientists and technologists) </a:t>
            </a:r>
          </a:p>
          <a:p>
            <a:pPr marL="214313" indent="-214313">
              <a:buFont typeface="Arial" charset="0"/>
              <a:buChar char="•"/>
            </a:pPr>
            <a:r>
              <a:rPr lang="en-GB" altLang="en-US" sz="2000" dirty="0" smtClean="0">
                <a:ea typeface="ＭＳ Ｐゴシック" pitchFamily="34" charset="-128"/>
                <a:cs typeface="Arial" pitchFamily="34" charset="0"/>
              </a:rPr>
              <a:t>Funded by UKRI/NERC, EU, Industry, Government Departments and Agencies</a:t>
            </a:r>
            <a:endParaRPr lang="en-GB" altLang="en-US" sz="2000" dirty="0">
              <a:ea typeface="ＭＳ Ｐゴシック" pitchFamily="34" charset="-128"/>
              <a:cs typeface="Arial" pitchFamily="34" charset="0"/>
            </a:endParaRP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5" name="Picture 4" descr="IMG_9466.jpg"/>
          <p:cNvPicPr>
            <a:picLocks noChangeAspect="1"/>
          </p:cNvPicPr>
          <p:nvPr/>
        </p:nvPicPr>
        <p:blipFill rotWithShape="1">
          <a:blip r:embed="rId4" cstate="print">
            <a:alphaModFix/>
            <a:extLst>
              <a:ext uri="{28A0092B-C50C-407E-A947-70E740481C1C}">
                <a14:useLocalDpi xmlns:a14="http://schemas.microsoft.com/office/drawing/2010/main"/>
              </a:ext>
            </a:extLst>
          </a:blip>
          <a:srcRect l="4735" r="5110"/>
          <a:stretch/>
        </p:blipFill>
        <p:spPr>
          <a:xfrm>
            <a:off x="6533428" y="1112809"/>
            <a:ext cx="4729303" cy="2469014"/>
          </a:xfrm>
          <a:prstGeom prst="rect">
            <a:avLst/>
          </a:prstGeom>
        </p:spPr>
      </p:pic>
      <p:pic>
        <p:nvPicPr>
          <p:cNvPr id="6" name="Picture 11" descr="Exterior 0007 medium res.tif"/>
          <p:cNvPicPr>
            <a:picLocks noChangeAspect="1"/>
          </p:cNvPicPr>
          <p:nvPr/>
        </p:nvPicPr>
        <p:blipFill>
          <a:blip r:embed="rId5">
            <a:extLst>
              <a:ext uri="{28A0092B-C50C-407E-A947-70E740481C1C}">
                <a14:useLocalDpi xmlns:a14="http://schemas.microsoft.com/office/drawing/2010/main" val="0"/>
              </a:ext>
            </a:extLst>
          </a:blip>
          <a:srcRect t="16245" b="21097"/>
          <a:stretch>
            <a:fillRect/>
          </a:stretch>
        </p:blipFill>
        <p:spPr bwMode="auto">
          <a:xfrm>
            <a:off x="1137424" y="1112809"/>
            <a:ext cx="4381158" cy="2469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43216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870301" y="257175"/>
            <a:ext cx="8458200"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The National Oceanography Centre</a:t>
            </a:r>
            <a:endParaRPr lang="en-US" altLang="en-US" b="1" dirty="0">
              <a:solidFill>
                <a:srgbClr val="0070C0"/>
              </a:solidFill>
            </a:endParaRP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7" name="Picture 2" descr="Image result for port of liverpool his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248" y="1331019"/>
            <a:ext cx="6802412" cy="30575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56272" y="4483574"/>
            <a:ext cx="9536076" cy="1529650"/>
          </a:xfrm>
          <a:prstGeom prst="rect">
            <a:avLst/>
          </a:prstGeom>
          <a:noFill/>
        </p:spPr>
        <p:txBody>
          <a:bodyPr wrap="square" rtlCol="0">
            <a:spAutoFit/>
          </a:bodyPr>
          <a:lstStyle/>
          <a:p>
            <a:pPr marL="285750" indent="-285750">
              <a:lnSpc>
                <a:spcPct val="90000"/>
              </a:lnSpc>
              <a:spcAft>
                <a:spcPts val="1000"/>
              </a:spcAft>
              <a:buFont typeface="Arial" panose="020B0604020202020204" pitchFamily="34" charset="0"/>
              <a:buChar char="•"/>
            </a:pPr>
            <a:r>
              <a:rPr lang="en-GB" sz="2000" dirty="0" smtClean="0"/>
              <a:t>Long history of tidal and sea level science</a:t>
            </a:r>
          </a:p>
          <a:p>
            <a:pPr marL="285750" indent="-285750">
              <a:lnSpc>
                <a:spcPct val="90000"/>
              </a:lnSpc>
              <a:spcAft>
                <a:spcPts val="1000"/>
              </a:spcAft>
              <a:buFont typeface="Arial" panose="020B0604020202020204" pitchFamily="34" charset="0"/>
              <a:buChar char="•"/>
            </a:pPr>
            <a:r>
              <a:rPr lang="en-GB" sz="2000" dirty="0" smtClean="0"/>
              <a:t>1845 Liverpool Observatory was created to support the shipping industry </a:t>
            </a:r>
          </a:p>
          <a:p>
            <a:pPr marL="285750" indent="-285750">
              <a:lnSpc>
                <a:spcPct val="90000"/>
              </a:lnSpc>
              <a:spcAft>
                <a:spcPts val="1000"/>
              </a:spcAft>
              <a:buFont typeface="Arial" panose="020B0604020202020204" pitchFamily="34" charset="0"/>
              <a:buChar char="•"/>
            </a:pPr>
            <a:r>
              <a:rPr lang="en-GB" sz="2000" dirty="0" smtClean="0"/>
              <a:t>From 1920s to 1950</a:t>
            </a:r>
            <a:r>
              <a:rPr lang="en-GB" sz="2000" dirty="0"/>
              <a:t>s</a:t>
            </a:r>
            <a:r>
              <a:rPr lang="en-GB" sz="2000" dirty="0" smtClean="0"/>
              <a:t> two thirds of the world’s tides were calculated in Liverpool</a:t>
            </a:r>
          </a:p>
          <a:p>
            <a:pPr>
              <a:lnSpc>
                <a:spcPct val="90000"/>
              </a:lnSpc>
              <a:spcAft>
                <a:spcPts val="1000"/>
              </a:spcAft>
            </a:pPr>
            <a:endParaRPr lang="en-GB" sz="16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973" y="2944058"/>
            <a:ext cx="2920181" cy="1444468"/>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1632" y="907790"/>
            <a:ext cx="2426069" cy="1941220"/>
          </a:xfrm>
          <a:prstGeom prst="rect">
            <a:avLst/>
          </a:prstGeom>
        </p:spPr>
      </p:pic>
    </p:spTree>
    <p:extLst>
      <p:ext uri="{BB962C8B-B14F-4D97-AF65-F5344CB8AC3E}">
        <p14:creationId xmlns:p14="http://schemas.microsoft.com/office/powerpoint/2010/main" val="2981282419"/>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870301" y="257175"/>
            <a:ext cx="8458200"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The National Oceanography Centre</a:t>
            </a:r>
            <a:endParaRPr lang="en-US" altLang="en-US" b="1" dirty="0">
              <a:solidFill>
                <a:srgbClr val="0070C0"/>
              </a:solidFill>
            </a:endParaRPr>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pic>
        <p:nvPicPr>
          <p:cNvPr id="9" name="Content Placeholder 3"/>
          <p:cNvPicPr>
            <a:picLocks noChangeAspect="1"/>
          </p:cNvPicPr>
          <p:nvPr/>
        </p:nvPicPr>
        <p:blipFill>
          <a:blip r:embed="rId4"/>
          <a:stretch>
            <a:fillRect/>
          </a:stretch>
        </p:blipFill>
        <p:spPr>
          <a:xfrm>
            <a:off x="540533" y="1156454"/>
            <a:ext cx="11117735" cy="4246191"/>
          </a:xfrm>
          <a:prstGeom prst="rect">
            <a:avLst/>
          </a:prstGeom>
        </p:spPr>
      </p:pic>
    </p:spTree>
    <p:extLst>
      <p:ext uri="{BB962C8B-B14F-4D97-AF65-F5344CB8AC3E}">
        <p14:creationId xmlns:p14="http://schemas.microsoft.com/office/powerpoint/2010/main" val="288683066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66344" y="257175"/>
            <a:ext cx="9469821"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Marine Spatial Planning</a:t>
            </a:r>
            <a:endParaRPr lang="en-US" altLang="en-US" b="1" dirty="0">
              <a:solidFill>
                <a:srgbClr val="0070C0"/>
              </a:solidFill>
            </a:endParaRPr>
          </a:p>
        </p:txBody>
      </p:sp>
      <p:sp>
        <p:nvSpPr>
          <p:cNvPr id="3" name="Rectangle 3"/>
          <p:cNvSpPr txBox="1">
            <a:spLocks noChangeArrowheads="1"/>
          </p:cNvSpPr>
          <p:nvPr/>
        </p:nvSpPr>
        <p:spPr>
          <a:xfrm>
            <a:off x="1137424" y="1282389"/>
            <a:ext cx="10125307" cy="43541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grpSp>
        <p:nvGrpSpPr>
          <p:cNvPr id="9" name="Group 8"/>
          <p:cNvGrpSpPr/>
          <p:nvPr/>
        </p:nvGrpSpPr>
        <p:grpSpPr>
          <a:xfrm>
            <a:off x="2288471" y="1724861"/>
            <a:ext cx="4856358" cy="4353803"/>
            <a:chOff x="3555376" y="1594955"/>
            <a:chExt cx="4856358" cy="4353803"/>
          </a:xfrm>
        </p:grpSpPr>
        <p:sp>
          <p:nvSpPr>
            <p:cNvPr id="6" name="Oval 5"/>
            <p:cNvSpPr/>
            <p:nvPr/>
          </p:nvSpPr>
          <p:spPr>
            <a:xfrm>
              <a:off x="3555376" y="1594956"/>
              <a:ext cx="2665141" cy="2665141"/>
            </a:xfrm>
            <a:prstGeom prst="ellipse">
              <a:avLst/>
            </a:prstGeom>
            <a:solidFill>
              <a:schemeClr val="accent1">
                <a:lumMod val="40000"/>
                <a:lumOff val="60000"/>
                <a:alpha val="5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1">
                      <a:lumMod val="50000"/>
                    </a:schemeClr>
                  </a:solidFill>
                </a:rPr>
                <a:t>Planning theory and practice</a:t>
              </a:r>
              <a:endParaRPr lang="en-GB" dirty="0">
                <a:solidFill>
                  <a:schemeClr val="accent1">
                    <a:lumMod val="50000"/>
                  </a:schemeClr>
                </a:solidFill>
              </a:endParaRPr>
            </a:p>
          </p:txBody>
        </p:sp>
        <p:sp>
          <p:nvSpPr>
            <p:cNvPr id="7" name="Oval 6"/>
            <p:cNvSpPr/>
            <p:nvPr/>
          </p:nvSpPr>
          <p:spPr>
            <a:xfrm>
              <a:off x="4766830" y="3283617"/>
              <a:ext cx="2665141" cy="2665141"/>
            </a:xfrm>
            <a:prstGeom prst="ellipse">
              <a:avLst/>
            </a:prstGeom>
            <a:solidFill>
              <a:schemeClr val="accent2">
                <a:lumMod val="40000"/>
                <a:lumOff val="60000"/>
                <a:alpha val="5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2">
                      <a:lumMod val="50000"/>
                    </a:schemeClr>
                  </a:solidFill>
                </a:rPr>
                <a:t>Spatial theory (cultural geography)</a:t>
              </a:r>
              <a:endParaRPr lang="en-GB" dirty="0">
                <a:solidFill>
                  <a:schemeClr val="accent2">
                    <a:lumMod val="50000"/>
                  </a:schemeClr>
                </a:solidFill>
              </a:endParaRPr>
            </a:p>
          </p:txBody>
        </p:sp>
        <p:sp>
          <p:nvSpPr>
            <p:cNvPr id="8" name="Oval 7"/>
            <p:cNvSpPr/>
            <p:nvPr/>
          </p:nvSpPr>
          <p:spPr>
            <a:xfrm>
              <a:off x="5746593" y="1594955"/>
              <a:ext cx="2665141" cy="2665141"/>
            </a:xfrm>
            <a:prstGeom prst="ellipse">
              <a:avLst/>
            </a:prstGeom>
            <a:solidFill>
              <a:schemeClr val="accent6">
                <a:lumMod val="20000"/>
                <a:lumOff val="80000"/>
                <a:alpha val="5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accent6">
                      <a:lumMod val="50000"/>
                    </a:schemeClr>
                  </a:solidFill>
                </a:rPr>
                <a:t>Marine realities</a:t>
              </a:r>
              <a:r>
                <a:rPr lang="en-GB" dirty="0">
                  <a:solidFill>
                    <a:schemeClr val="accent6">
                      <a:lumMod val="50000"/>
                    </a:schemeClr>
                  </a:solidFill>
                </a:rPr>
                <a:t> </a:t>
              </a:r>
              <a:r>
                <a:rPr lang="en-GB" dirty="0" smtClean="0">
                  <a:solidFill>
                    <a:schemeClr val="accent6">
                      <a:lumMod val="50000"/>
                    </a:schemeClr>
                  </a:solidFill>
                </a:rPr>
                <a:t>(science and policy)</a:t>
              </a:r>
              <a:endParaRPr lang="en-GB" dirty="0">
                <a:solidFill>
                  <a:schemeClr val="accent6">
                    <a:lumMod val="50000"/>
                  </a:schemeClr>
                </a:solidFill>
              </a:endParaRPr>
            </a:p>
          </p:txBody>
        </p:sp>
      </p:grpSp>
      <p:sp>
        <p:nvSpPr>
          <p:cNvPr id="10" name="TextBox 9"/>
          <p:cNvSpPr txBox="1"/>
          <p:nvPr/>
        </p:nvSpPr>
        <p:spPr>
          <a:xfrm>
            <a:off x="7637961" y="2969300"/>
            <a:ext cx="3396169" cy="1323439"/>
          </a:xfrm>
          <a:prstGeom prst="rect">
            <a:avLst/>
          </a:prstGeom>
          <a:noFill/>
        </p:spPr>
        <p:txBody>
          <a:bodyPr wrap="square" rtlCol="0">
            <a:spAutoFit/>
          </a:bodyPr>
          <a:lstStyle/>
          <a:p>
            <a:r>
              <a:rPr lang="en-GB" sz="2000" dirty="0" smtClean="0"/>
              <a:t>Planning at the coast must be based on good understanding of the environment and coastal processes</a:t>
            </a:r>
            <a:endParaRPr lang="en-GB" sz="2000" dirty="0"/>
          </a:p>
        </p:txBody>
      </p:sp>
      <p:sp>
        <p:nvSpPr>
          <p:cNvPr id="12" name="Rectangle 3"/>
          <p:cNvSpPr txBox="1">
            <a:spLocks noChangeArrowheads="1"/>
          </p:cNvSpPr>
          <p:nvPr/>
        </p:nvSpPr>
        <p:spPr>
          <a:xfrm>
            <a:off x="1273709" y="1253418"/>
            <a:ext cx="8873901" cy="7062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400" dirty="0" smtClean="0"/>
              <a:t>Making decisions about the competing uses of limited coastal space</a:t>
            </a:r>
          </a:p>
          <a:p>
            <a:endParaRPr lang="en-US" altLang="en-US" sz="2400" dirty="0"/>
          </a:p>
        </p:txBody>
      </p:sp>
      <p:sp>
        <p:nvSpPr>
          <p:cNvPr id="5" name="TextBox 4"/>
          <p:cNvSpPr txBox="1"/>
          <p:nvPr/>
        </p:nvSpPr>
        <p:spPr>
          <a:xfrm>
            <a:off x="1151046" y="5048119"/>
            <a:ext cx="2288960" cy="646331"/>
          </a:xfrm>
          <a:prstGeom prst="rect">
            <a:avLst/>
          </a:prstGeom>
          <a:noFill/>
        </p:spPr>
        <p:txBody>
          <a:bodyPr wrap="none" rtlCol="0">
            <a:spAutoFit/>
          </a:bodyPr>
          <a:lstStyle/>
          <a:p>
            <a:r>
              <a:rPr lang="en-GB" dirty="0" smtClean="0"/>
              <a:t>Stephen Jay, </a:t>
            </a:r>
          </a:p>
          <a:p>
            <a:r>
              <a:rPr lang="en-GB" dirty="0" smtClean="0"/>
              <a:t>University of Liverpool</a:t>
            </a:r>
            <a:endParaRPr lang="en-GB" dirty="0"/>
          </a:p>
        </p:txBody>
      </p:sp>
    </p:spTree>
    <p:extLst>
      <p:ext uri="{BB962C8B-B14F-4D97-AF65-F5344CB8AC3E}">
        <p14:creationId xmlns:p14="http://schemas.microsoft.com/office/powerpoint/2010/main" val="23103333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66344" y="257175"/>
            <a:ext cx="9469821" cy="7709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dirty="0" smtClean="0">
                <a:solidFill>
                  <a:srgbClr val="0070C0"/>
                </a:solidFill>
              </a:rPr>
              <a:t>Monitoring and Modelling at the Coast</a:t>
            </a:r>
            <a:endParaRPr lang="en-US" altLang="en-US" b="1" dirty="0">
              <a:solidFill>
                <a:srgbClr val="0070C0"/>
              </a:solidFill>
            </a:endParaRPr>
          </a:p>
        </p:txBody>
      </p:sp>
      <p:sp>
        <p:nvSpPr>
          <p:cNvPr id="3" name="Rectangle 3"/>
          <p:cNvSpPr txBox="1">
            <a:spLocks noChangeArrowheads="1"/>
          </p:cNvSpPr>
          <p:nvPr/>
        </p:nvSpPr>
        <p:spPr>
          <a:xfrm>
            <a:off x="5647777" y="1770468"/>
            <a:ext cx="5932448" cy="4064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err="1" smtClean="0"/>
              <a:t>Characterising</a:t>
            </a:r>
            <a:r>
              <a:rPr lang="en-US" altLang="en-US" sz="2400" dirty="0" smtClean="0"/>
              <a:t> the coastline</a:t>
            </a:r>
          </a:p>
          <a:p>
            <a:r>
              <a:rPr lang="en-US" altLang="en-US" sz="2400" dirty="0" smtClean="0"/>
              <a:t>Understanding coastal dynamics</a:t>
            </a:r>
          </a:p>
          <a:p>
            <a:r>
              <a:rPr lang="en-US" altLang="en-US" sz="2400" dirty="0" smtClean="0"/>
              <a:t>Necessary for design </a:t>
            </a:r>
          </a:p>
          <a:p>
            <a:r>
              <a:rPr lang="en-US" altLang="en-US" sz="2400" dirty="0"/>
              <a:t>Validating </a:t>
            </a:r>
            <a:r>
              <a:rPr lang="en-US" altLang="en-US" sz="2400" dirty="0" smtClean="0"/>
              <a:t>models</a:t>
            </a:r>
          </a:p>
          <a:p>
            <a:r>
              <a:rPr lang="en-US" altLang="en-US" sz="2400" dirty="0" smtClean="0"/>
              <a:t>Predicting impact of proposed interventions</a:t>
            </a:r>
          </a:p>
          <a:p>
            <a:r>
              <a:rPr lang="en-US" altLang="en-US" sz="2400" dirty="0"/>
              <a:t>Tracking impact of any </a:t>
            </a:r>
            <a:r>
              <a:rPr lang="en-US" altLang="en-US" sz="2400" dirty="0" smtClean="0"/>
              <a:t>intervention</a:t>
            </a:r>
          </a:p>
          <a:p>
            <a:endParaRPr lang="en-US" altLang="en-US" dirty="0"/>
          </a:p>
        </p:txBody>
      </p:sp>
      <p:pic>
        <p:nvPicPr>
          <p:cNvPr id="4" name="Picture 3">
            <a:extLst>
              <a:ext uri="{FF2B5EF4-FFF2-40B4-BE49-F238E27FC236}">
                <a16:creationId xmlns:a16="http://schemas.microsoft.com/office/drawing/2014/main" id="{D490F630-7349-41F8-A57C-BDFAFB49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02377"/>
            <a:ext cx="12198803" cy="1552575"/>
          </a:xfrm>
          <a:prstGeom prst="rect">
            <a:avLst/>
          </a:prstGeom>
        </p:spPr>
      </p:pic>
      <p:grpSp>
        <p:nvGrpSpPr>
          <p:cNvPr id="12" name="Group 11"/>
          <p:cNvGrpSpPr/>
          <p:nvPr/>
        </p:nvGrpSpPr>
        <p:grpSpPr>
          <a:xfrm>
            <a:off x="2040673" y="1128489"/>
            <a:ext cx="2988526" cy="4341152"/>
            <a:chOff x="7995425" y="1028131"/>
            <a:chExt cx="2988526" cy="4341152"/>
          </a:xfrm>
        </p:grpSpPr>
        <p:sp>
          <p:nvSpPr>
            <p:cNvPr id="5" name="Rounded Rectangle 4"/>
            <p:cNvSpPr/>
            <p:nvPr/>
          </p:nvSpPr>
          <p:spPr>
            <a:xfrm>
              <a:off x="7995425" y="1028131"/>
              <a:ext cx="2988526" cy="1399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Decision </a:t>
              </a:r>
              <a:r>
                <a:rPr lang="en-GB" sz="2000" dirty="0" smtClean="0"/>
                <a:t>support tools</a:t>
              </a:r>
              <a:endParaRPr lang="en-GB" sz="2000" dirty="0"/>
            </a:p>
          </p:txBody>
        </p:sp>
        <p:sp>
          <p:nvSpPr>
            <p:cNvPr id="6" name="Rounded Rectangle 5"/>
            <p:cNvSpPr/>
            <p:nvPr/>
          </p:nvSpPr>
          <p:spPr>
            <a:xfrm>
              <a:off x="7995425" y="2629719"/>
              <a:ext cx="2988526" cy="1273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Modelling</a:t>
              </a:r>
              <a:endParaRPr lang="en-GB" sz="2400" dirty="0"/>
            </a:p>
          </p:txBody>
        </p:sp>
        <p:sp>
          <p:nvSpPr>
            <p:cNvPr id="7" name="Rounded Rectangle 6"/>
            <p:cNvSpPr/>
            <p:nvPr/>
          </p:nvSpPr>
          <p:spPr>
            <a:xfrm>
              <a:off x="7995425" y="4124535"/>
              <a:ext cx="2988526" cy="12447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Measurement</a:t>
              </a:r>
              <a:endParaRPr lang="en-GB" dirty="0"/>
            </a:p>
          </p:txBody>
        </p:sp>
        <p:grpSp>
          <p:nvGrpSpPr>
            <p:cNvPr id="10" name="Group 9"/>
            <p:cNvGrpSpPr/>
            <p:nvPr/>
          </p:nvGrpSpPr>
          <p:grpSpPr>
            <a:xfrm>
              <a:off x="8872653" y="3499486"/>
              <a:ext cx="1189464" cy="1059366"/>
              <a:chOff x="5925013" y="4243011"/>
              <a:chExt cx="1189464" cy="1059366"/>
            </a:xfrm>
          </p:grpSpPr>
          <p:sp>
            <p:nvSpPr>
              <p:cNvPr id="8" name="Curved Left Arrow 7"/>
              <p:cNvSpPr/>
              <p:nvPr/>
            </p:nvSpPr>
            <p:spPr>
              <a:xfrm>
                <a:off x="6534613" y="4243011"/>
                <a:ext cx="579864" cy="1059366"/>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urved Left Arrow 8"/>
              <p:cNvSpPr/>
              <p:nvPr/>
            </p:nvSpPr>
            <p:spPr>
              <a:xfrm flipH="1" flipV="1">
                <a:off x="5925013" y="4243011"/>
                <a:ext cx="564993" cy="1059366"/>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11" name="Up Arrow 10"/>
            <p:cNvSpPr/>
            <p:nvPr/>
          </p:nvSpPr>
          <p:spPr>
            <a:xfrm>
              <a:off x="9225775" y="2003834"/>
              <a:ext cx="401444" cy="847493"/>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08654233"/>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5457</TotalTime>
  <Words>3094</Words>
  <Application>Microsoft Office PowerPoint</Application>
  <PresentationFormat>Widescreen</PresentationFormat>
  <Paragraphs>326</Paragraphs>
  <Slides>47</Slides>
  <Notes>47</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3" baseType="lpstr">
      <vt:lpstr>ＭＳ Ｐゴシック</vt:lpstr>
      <vt:lpstr>Arial</vt:lpstr>
      <vt:lpstr>Calibri</vt:lpstr>
      <vt:lpstr>Calibri Light</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Oceanography Centre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 Simon D.P.</dc:creator>
  <cp:lastModifiedBy>Becker, Amani E.</cp:lastModifiedBy>
  <cp:revision>229</cp:revision>
  <dcterms:created xsi:type="dcterms:W3CDTF">2018-01-22T15:44:51Z</dcterms:created>
  <dcterms:modified xsi:type="dcterms:W3CDTF">2019-09-12T21:23:58Z</dcterms:modified>
</cp:coreProperties>
</file>