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57" r:id="rId5"/>
    <p:sldId id="441" r:id="rId6"/>
    <p:sldId id="260" r:id="rId7"/>
    <p:sldId id="442" r:id="rId8"/>
    <p:sldId id="443" r:id="rId9"/>
    <p:sldId id="464" r:id="rId10"/>
    <p:sldId id="453" r:id="rId11"/>
    <p:sldId id="456" r:id="rId12"/>
    <p:sldId id="423" r:id="rId13"/>
    <p:sldId id="424" r:id="rId14"/>
    <p:sldId id="457" r:id="rId15"/>
    <p:sldId id="458" r:id="rId16"/>
    <p:sldId id="461" r:id="rId17"/>
    <p:sldId id="444" r:id="rId18"/>
    <p:sldId id="459" r:id="rId19"/>
    <p:sldId id="431" r:id="rId20"/>
    <p:sldId id="439" r:id="rId21"/>
    <p:sldId id="437" r:id="rId22"/>
    <p:sldId id="460" r:id="rId23"/>
    <p:sldId id="433" r:id="rId24"/>
    <p:sldId id="445" r:id="rId25"/>
    <p:sldId id="448" r:id="rId26"/>
    <p:sldId id="432" r:id="rId27"/>
    <p:sldId id="435" r:id="rId28"/>
    <p:sldId id="436" r:id="rId29"/>
    <p:sldId id="452" r:id="rId30"/>
    <p:sldId id="455" r:id="rId31"/>
    <p:sldId id="463" r:id="rId32"/>
    <p:sldId id="259" r:id="rId33"/>
    <p:sldId id="258" r:id="rId34"/>
    <p:sldId id="454" r:id="rId35"/>
    <p:sldId id="462" r:id="rId3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425"/>
    <a:srgbClr val="FF7C80"/>
    <a:srgbClr val="BC040A"/>
    <a:srgbClr val="FF9900"/>
    <a:srgbClr val="E8E8E8"/>
    <a:srgbClr val="7C0642"/>
    <a:srgbClr val="FB9910"/>
    <a:srgbClr val="0A2160"/>
    <a:srgbClr val="7E0441"/>
    <a:srgbClr val="7D3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66" autoAdjust="0"/>
    <p:restoredTop sz="53776" autoAdjust="0"/>
  </p:normalViewPr>
  <p:slideViewPr>
    <p:cSldViewPr>
      <p:cViewPr varScale="1">
        <p:scale>
          <a:sx n="46" d="100"/>
          <a:sy n="46" d="100"/>
        </p:scale>
        <p:origin x="1836"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oleObject" Target="file:///\\adh222df\common\L_CCC\Committee%20on%20Climate%20Change\Adaptation\2018%20Reports\Coastal%20change%20report\Exhibits\Steepening.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'Stacked bar chart'!$C$6</c:f>
              <c:strCache>
                <c:ptCount val="1"/>
                <c:pt idx="0">
                  <c:v>S1</c:v>
                </c:pt>
              </c:strCache>
            </c:strRef>
          </c:tx>
          <c:spPr>
            <a:solidFill>
              <a:schemeClr val="accent1">
                <a:lumMod val="20000"/>
                <a:lumOff val="80000"/>
              </a:schemeClr>
            </a:solidFill>
            <a:ln>
              <a:solidFill>
                <a:schemeClr val="accent1">
                  <a:lumMod val="20000"/>
                  <a:lumOff val="80000"/>
                </a:schemeClr>
              </a:solidFill>
            </a:ln>
          </c:spPr>
          <c:invertIfNegative val="0"/>
          <c:cat>
            <c:strRef>
              <c:f>'Stacked bar chart'!$B$7:$B$8</c:f>
              <c:strCache>
                <c:ptCount val="2"/>
                <c:pt idx="0">
                  <c:v>Steepening</c:v>
                </c:pt>
                <c:pt idx="1">
                  <c:v>Flattening</c:v>
                </c:pt>
              </c:strCache>
            </c:strRef>
          </c:cat>
          <c:val>
            <c:numRef>
              <c:f>'Stacked bar chart'!$C$7:$C$8</c:f>
              <c:numCache>
                <c:formatCode>General</c:formatCode>
                <c:ptCount val="2"/>
                <c:pt idx="0">
                  <c:v>7</c:v>
                </c:pt>
              </c:numCache>
            </c:numRef>
          </c:val>
          <c:extLst>
            <c:ext xmlns:c16="http://schemas.microsoft.com/office/drawing/2014/chart" uri="{C3380CC4-5D6E-409C-BE32-E72D297353CC}">
              <c16:uniqueId val="{00000000-B40E-4807-BBA5-DC0A3B95BC9E}"/>
            </c:ext>
          </c:extLst>
        </c:ser>
        <c:ser>
          <c:idx val="1"/>
          <c:order val="1"/>
          <c:tx>
            <c:strRef>
              <c:f>'Stacked bar chart'!$D$6</c:f>
              <c:strCache>
                <c:ptCount val="1"/>
                <c:pt idx="0">
                  <c:v>S2</c:v>
                </c:pt>
              </c:strCache>
            </c:strRef>
          </c:tx>
          <c:spPr>
            <a:solidFill>
              <a:schemeClr val="accent1">
                <a:lumMod val="40000"/>
                <a:lumOff val="60000"/>
              </a:schemeClr>
            </a:solidFill>
            <a:ln>
              <a:solidFill>
                <a:schemeClr val="accent1">
                  <a:lumMod val="40000"/>
                  <a:lumOff val="60000"/>
                </a:schemeClr>
              </a:solidFill>
            </a:ln>
          </c:spPr>
          <c:invertIfNegative val="0"/>
          <c:cat>
            <c:strRef>
              <c:f>'Stacked bar chart'!$B$7:$B$8</c:f>
              <c:strCache>
                <c:ptCount val="2"/>
                <c:pt idx="0">
                  <c:v>Steepening</c:v>
                </c:pt>
                <c:pt idx="1">
                  <c:v>Flattening</c:v>
                </c:pt>
              </c:strCache>
            </c:strRef>
          </c:cat>
          <c:val>
            <c:numRef>
              <c:f>'Stacked bar chart'!$D$7:$D$8</c:f>
              <c:numCache>
                <c:formatCode>General</c:formatCode>
                <c:ptCount val="2"/>
                <c:pt idx="0">
                  <c:v>3</c:v>
                </c:pt>
              </c:numCache>
            </c:numRef>
          </c:val>
          <c:extLst>
            <c:ext xmlns:c16="http://schemas.microsoft.com/office/drawing/2014/chart" uri="{C3380CC4-5D6E-409C-BE32-E72D297353CC}">
              <c16:uniqueId val="{00000001-B40E-4807-BBA5-DC0A3B95BC9E}"/>
            </c:ext>
          </c:extLst>
        </c:ser>
        <c:ser>
          <c:idx val="2"/>
          <c:order val="2"/>
          <c:tx>
            <c:strRef>
              <c:f>'Stacked bar chart'!$E$6</c:f>
              <c:strCache>
                <c:ptCount val="1"/>
                <c:pt idx="0">
                  <c:v>S3</c:v>
                </c:pt>
              </c:strCache>
            </c:strRef>
          </c:tx>
          <c:spPr>
            <a:solidFill>
              <a:schemeClr val="accent1">
                <a:lumMod val="60000"/>
                <a:lumOff val="40000"/>
              </a:schemeClr>
            </a:solidFill>
            <a:ln>
              <a:solidFill>
                <a:schemeClr val="accent1">
                  <a:lumMod val="60000"/>
                  <a:lumOff val="40000"/>
                </a:schemeClr>
              </a:solidFill>
            </a:ln>
          </c:spPr>
          <c:invertIfNegative val="0"/>
          <c:cat>
            <c:strRef>
              <c:f>'Stacked bar chart'!$B$7:$B$8</c:f>
              <c:strCache>
                <c:ptCount val="2"/>
                <c:pt idx="0">
                  <c:v>Steepening</c:v>
                </c:pt>
                <c:pt idx="1">
                  <c:v>Flattening</c:v>
                </c:pt>
              </c:strCache>
            </c:strRef>
          </c:cat>
          <c:val>
            <c:numRef>
              <c:f>'Stacked bar chart'!$E$7:$E$8</c:f>
              <c:numCache>
                <c:formatCode>General</c:formatCode>
                <c:ptCount val="2"/>
                <c:pt idx="0">
                  <c:v>23</c:v>
                </c:pt>
              </c:numCache>
            </c:numRef>
          </c:val>
          <c:extLst>
            <c:ext xmlns:c16="http://schemas.microsoft.com/office/drawing/2014/chart" uri="{C3380CC4-5D6E-409C-BE32-E72D297353CC}">
              <c16:uniqueId val="{00000002-B40E-4807-BBA5-DC0A3B95BC9E}"/>
            </c:ext>
          </c:extLst>
        </c:ser>
        <c:ser>
          <c:idx val="3"/>
          <c:order val="3"/>
          <c:tx>
            <c:strRef>
              <c:f>'Stacked bar chart'!$F$6</c:f>
              <c:strCache>
                <c:ptCount val="1"/>
                <c:pt idx="0">
                  <c:v>S4</c:v>
                </c:pt>
              </c:strCache>
            </c:strRef>
          </c:tx>
          <c:spPr>
            <a:solidFill>
              <a:schemeClr val="accent1">
                <a:lumMod val="75000"/>
              </a:schemeClr>
            </a:solidFill>
            <a:ln>
              <a:solidFill>
                <a:schemeClr val="accent1">
                  <a:lumMod val="75000"/>
                </a:schemeClr>
              </a:solidFill>
            </a:ln>
          </c:spPr>
          <c:invertIfNegative val="0"/>
          <c:cat>
            <c:strRef>
              <c:f>'Stacked bar chart'!$B$7:$B$8</c:f>
              <c:strCache>
                <c:ptCount val="2"/>
                <c:pt idx="0">
                  <c:v>Steepening</c:v>
                </c:pt>
                <c:pt idx="1">
                  <c:v>Flattening</c:v>
                </c:pt>
              </c:strCache>
            </c:strRef>
          </c:cat>
          <c:val>
            <c:numRef>
              <c:f>'Stacked bar chart'!$F$7:$F$8</c:f>
              <c:numCache>
                <c:formatCode>General</c:formatCode>
                <c:ptCount val="2"/>
                <c:pt idx="0">
                  <c:v>6</c:v>
                </c:pt>
              </c:numCache>
            </c:numRef>
          </c:val>
          <c:extLst>
            <c:ext xmlns:c16="http://schemas.microsoft.com/office/drawing/2014/chart" uri="{C3380CC4-5D6E-409C-BE32-E72D297353CC}">
              <c16:uniqueId val="{00000003-B40E-4807-BBA5-DC0A3B95BC9E}"/>
            </c:ext>
          </c:extLst>
        </c:ser>
        <c:ser>
          <c:idx val="4"/>
          <c:order val="4"/>
          <c:tx>
            <c:strRef>
              <c:f>'Stacked bar chart'!$G$6</c:f>
              <c:strCache>
                <c:ptCount val="1"/>
                <c:pt idx="0">
                  <c:v>S5</c:v>
                </c:pt>
              </c:strCache>
            </c:strRef>
          </c:tx>
          <c:spPr>
            <a:solidFill>
              <a:schemeClr val="accent1">
                <a:lumMod val="50000"/>
              </a:schemeClr>
            </a:solidFill>
            <a:ln>
              <a:solidFill>
                <a:schemeClr val="accent1">
                  <a:lumMod val="50000"/>
                </a:schemeClr>
              </a:solidFill>
            </a:ln>
          </c:spPr>
          <c:invertIfNegative val="0"/>
          <c:cat>
            <c:strRef>
              <c:f>'Stacked bar chart'!$B$7:$B$8</c:f>
              <c:strCache>
                <c:ptCount val="2"/>
                <c:pt idx="0">
                  <c:v>Steepening</c:v>
                </c:pt>
                <c:pt idx="1">
                  <c:v>Flattening</c:v>
                </c:pt>
              </c:strCache>
            </c:strRef>
          </c:cat>
          <c:val>
            <c:numRef>
              <c:f>'Stacked bar chart'!$G$7:$G$8</c:f>
              <c:numCache>
                <c:formatCode>General</c:formatCode>
                <c:ptCount val="2"/>
                <c:pt idx="0">
                  <c:v>22</c:v>
                </c:pt>
              </c:numCache>
            </c:numRef>
          </c:val>
          <c:extLst>
            <c:ext xmlns:c16="http://schemas.microsoft.com/office/drawing/2014/chart" uri="{C3380CC4-5D6E-409C-BE32-E72D297353CC}">
              <c16:uniqueId val="{00000004-B40E-4807-BBA5-DC0A3B95BC9E}"/>
            </c:ext>
          </c:extLst>
        </c:ser>
        <c:ser>
          <c:idx val="5"/>
          <c:order val="5"/>
          <c:tx>
            <c:strRef>
              <c:f>'Stacked bar chart'!$H$6</c:f>
              <c:strCache>
                <c:ptCount val="1"/>
                <c:pt idx="0">
                  <c:v>F1</c:v>
                </c:pt>
              </c:strCache>
            </c:strRef>
          </c:tx>
          <c:spPr>
            <a:solidFill>
              <a:schemeClr val="accent3">
                <a:lumMod val="50000"/>
              </a:schemeClr>
            </a:solidFill>
            <a:ln>
              <a:solidFill>
                <a:schemeClr val="accent3">
                  <a:lumMod val="50000"/>
                </a:schemeClr>
              </a:solidFill>
            </a:ln>
          </c:spPr>
          <c:invertIfNegative val="0"/>
          <c:cat>
            <c:strRef>
              <c:f>'Stacked bar chart'!$B$7:$B$8</c:f>
              <c:strCache>
                <c:ptCount val="2"/>
                <c:pt idx="0">
                  <c:v>Steepening</c:v>
                </c:pt>
                <c:pt idx="1">
                  <c:v>Flattening</c:v>
                </c:pt>
              </c:strCache>
            </c:strRef>
          </c:cat>
          <c:val>
            <c:numRef>
              <c:f>'Stacked bar chart'!$H$7:$H$8</c:f>
              <c:numCache>
                <c:formatCode>General</c:formatCode>
                <c:ptCount val="2"/>
                <c:pt idx="1">
                  <c:v>9</c:v>
                </c:pt>
              </c:numCache>
            </c:numRef>
          </c:val>
          <c:extLst>
            <c:ext xmlns:c16="http://schemas.microsoft.com/office/drawing/2014/chart" uri="{C3380CC4-5D6E-409C-BE32-E72D297353CC}">
              <c16:uniqueId val="{00000005-B40E-4807-BBA5-DC0A3B95BC9E}"/>
            </c:ext>
          </c:extLst>
        </c:ser>
        <c:ser>
          <c:idx val="6"/>
          <c:order val="6"/>
          <c:tx>
            <c:strRef>
              <c:f>'Stacked bar chart'!$I$6</c:f>
              <c:strCache>
                <c:ptCount val="1"/>
                <c:pt idx="0">
                  <c:v>F2</c:v>
                </c:pt>
              </c:strCache>
            </c:strRef>
          </c:tx>
          <c:spPr>
            <a:solidFill>
              <a:schemeClr val="accent3">
                <a:lumMod val="75000"/>
              </a:schemeClr>
            </a:solidFill>
            <a:ln>
              <a:solidFill>
                <a:schemeClr val="accent3">
                  <a:lumMod val="75000"/>
                </a:schemeClr>
              </a:solidFill>
            </a:ln>
          </c:spPr>
          <c:invertIfNegative val="0"/>
          <c:cat>
            <c:strRef>
              <c:f>'Stacked bar chart'!$B$7:$B$8</c:f>
              <c:strCache>
                <c:ptCount val="2"/>
                <c:pt idx="0">
                  <c:v>Steepening</c:v>
                </c:pt>
                <c:pt idx="1">
                  <c:v>Flattening</c:v>
                </c:pt>
              </c:strCache>
            </c:strRef>
          </c:cat>
          <c:val>
            <c:numRef>
              <c:f>'Stacked bar chart'!$I$7:$I$8</c:f>
              <c:numCache>
                <c:formatCode>General</c:formatCode>
                <c:ptCount val="2"/>
                <c:pt idx="1">
                  <c:v>4</c:v>
                </c:pt>
              </c:numCache>
            </c:numRef>
          </c:val>
          <c:extLst>
            <c:ext xmlns:c16="http://schemas.microsoft.com/office/drawing/2014/chart" uri="{C3380CC4-5D6E-409C-BE32-E72D297353CC}">
              <c16:uniqueId val="{00000006-B40E-4807-BBA5-DC0A3B95BC9E}"/>
            </c:ext>
          </c:extLst>
        </c:ser>
        <c:ser>
          <c:idx val="7"/>
          <c:order val="7"/>
          <c:tx>
            <c:strRef>
              <c:f>'Stacked bar chart'!$J$6</c:f>
              <c:strCache>
                <c:ptCount val="1"/>
                <c:pt idx="0">
                  <c:v>F3</c:v>
                </c:pt>
              </c:strCache>
            </c:strRef>
          </c:tx>
          <c:spPr>
            <a:solidFill>
              <a:schemeClr val="accent3">
                <a:lumMod val="60000"/>
                <a:lumOff val="40000"/>
              </a:schemeClr>
            </a:solidFill>
            <a:ln>
              <a:solidFill>
                <a:schemeClr val="accent3">
                  <a:lumMod val="60000"/>
                  <a:lumOff val="40000"/>
                </a:schemeClr>
              </a:solidFill>
            </a:ln>
          </c:spPr>
          <c:invertIfNegative val="0"/>
          <c:cat>
            <c:strRef>
              <c:f>'Stacked bar chart'!$B$7:$B$8</c:f>
              <c:strCache>
                <c:ptCount val="2"/>
                <c:pt idx="0">
                  <c:v>Steepening</c:v>
                </c:pt>
                <c:pt idx="1">
                  <c:v>Flattening</c:v>
                </c:pt>
              </c:strCache>
            </c:strRef>
          </c:cat>
          <c:val>
            <c:numRef>
              <c:f>'Stacked bar chart'!$J$7:$J$8</c:f>
              <c:numCache>
                <c:formatCode>General</c:formatCode>
                <c:ptCount val="2"/>
                <c:pt idx="1">
                  <c:v>2.8</c:v>
                </c:pt>
              </c:numCache>
            </c:numRef>
          </c:val>
          <c:extLst>
            <c:ext xmlns:c16="http://schemas.microsoft.com/office/drawing/2014/chart" uri="{C3380CC4-5D6E-409C-BE32-E72D297353CC}">
              <c16:uniqueId val="{00000007-B40E-4807-BBA5-DC0A3B95BC9E}"/>
            </c:ext>
          </c:extLst>
        </c:ser>
        <c:ser>
          <c:idx val="8"/>
          <c:order val="8"/>
          <c:tx>
            <c:strRef>
              <c:f>'Stacked bar chart'!$K$6</c:f>
              <c:strCache>
                <c:ptCount val="1"/>
                <c:pt idx="0">
                  <c:v>F4</c:v>
                </c:pt>
              </c:strCache>
            </c:strRef>
          </c:tx>
          <c:invertIfNegative val="0"/>
          <c:cat>
            <c:strRef>
              <c:f>'Stacked bar chart'!$B$7:$B$8</c:f>
              <c:strCache>
                <c:ptCount val="2"/>
                <c:pt idx="0">
                  <c:v>Steepening</c:v>
                </c:pt>
                <c:pt idx="1">
                  <c:v>Flattening</c:v>
                </c:pt>
              </c:strCache>
            </c:strRef>
          </c:cat>
          <c:val>
            <c:numRef>
              <c:f>'Stacked bar chart'!$K$7:$K$8</c:f>
              <c:numCache>
                <c:formatCode>General</c:formatCode>
                <c:ptCount val="2"/>
                <c:pt idx="1">
                  <c:v>10</c:v>
                </c:pt>
              </c:numCache>
            </c:numRef>
          </c:val>
          <c:extLst>
            <c:ext xmlns:c16="http://schemas.microsoft.com/office/drawing/2014/chart" uri="{C3380CC4-5D6E-409C-BE32-E72D297353CC}">
              <c16:uniqueId val="{00000008-B40E-4807-BBA5-DC0A3B95BC9E}"/>
            </c:ext>
          </c:extLst>
        </c:ser>
        <c:ser>
          <c:idx val="9"/>
          <c:order val="9"/>
          <c:tx>
            <c:strRef>
              <c:f>'Stacked bar chart'!$L$6</c:f>
              <c:strCache>
                <c:ptCount val="1"/>
                <c:pt idx="0">
                  <c:v>F5</c:v>
                </c:pt>
              </c:strCache>
            </c:strRef>
          </c:tx>
          <c:spPr>
            <a:solidFill>
              <a:schemeClr val="accent3">
                <a:lumMod val="20000"/>
                <a:lumOff val="80000"/>
              </a:schemeClr>
            </a:solidFill>
            <a:ln>
              <a:solidFill>
                <a:schemeClr val="accent3">
                  <a:lumMod val="20000"/>
                  <a:lumOff val="80000"/>
                </a:schemeClr>
              </a:solidFill>
            </a:ln>
          </c:spPr>
          <c:invertIfNegative val="0"/>
          <c:cat>
            <c:strRef>
              <c:f>'Stacked bar chart'!$B$7:$B$8</c:f>
              <c:strCache>
                <c:ptCount val="2"/>
                <c:pt idx="0">
                  <c:v>Steepening</c:v>
                </c:pt>
                <c:pt idx="1">
                  <c:v>Flattening</c:v>
                </c:pt>
              </c:strCache>
            </c:strRef>
          </c:cat>
          <c:val>
            <c:numRef>
              <c:f>'Stacked bar chart'!$L$7:$L$8</c:f>
              <c:numCache>
                <c:formatCode>General</c:formatCode>
                <c:ptCount val="2"/>
                <c:pt idx="1">
                  <c:v>7</c:v>
                </c:pt>
              </c:numCache>
            </c:numRef>
          </c:val>
          <c:extLst>
            <c:ext xmlns:c16="http://schemas.microsoft.com/office/drawing/2014/chart" uri="{C3380CC4-5D6E-409C-BE32-E72D297353CC}">
              <c16:uniqueId val="{00000009-B40E-4807-BBA5-DC0A3B95BC9E}"/>
            </c:ext>
          </c:extLst>
        </c:ser>
        <c:dLbls>
          <c:showLegendKey val="0"/>
          <c:showVal val="0"/>
          <c:showCatName val="0"/>
          <c:showSerName val="0"/>
          <c:showPercent val="0"/>
          <c:showBubbleSize val="0"/>
        </c:dLbls>
        <c:gapWidth val="75"/>
        <c:overlap val="100"/>
        <c:axId val="132534656"/>
        <c:axId val="132536192"/>
      </c:barChart>
      <c:catAx>
        <c:axId val="132534656"/>
        <c:scaling>
          <c:orientation val="minMax"/>
        </c:scaling>
        <c:delete val="0"/>
        <c:axPos val="b"/>
        <c:numFmt formatCode="General" sourceLinked="0"/>
        <c:majorTickMark val="out"/>
        <c:minorTickMark val="none"/>
        <c:tickLblPos val="nextTo"/>
        <c:spPr>
          <a:ln>
            <a:solidFill>
              <a:schemeClr val="tx1"/>
            </a:solidFill>
          </a:ln>
        </c:spPr>
        <c:txPr>
          <a:bodyPr rot="0" vert="horz"/>
          <a:lstStyle/>
          <a:p>
            <a:pPr>
              <a:defRPr sz="1000" b="1" baseline="0"/>
            </a:pPr>
            <a:endParaRPr lang="en-US"/>
          </a:p>
        </c:txPr>
        <c:crossAx val="132536192"/>
        <c:crosses val="autoZero"/>
        <c:auto val="1"/>
        <c:lblAlgn val="ctr"/>
        <c:lblOffset val="100"/>
        <c:noMultiLvlLbl val="0"/>
      </c:catAx>
      <c:valAx>
        <c:axId val="132536192"/>
        <c:scaling>
          <c:orientation val="minMax"/>
        </c:scaling>
        <c:delete val="0"/>
        <c:axPos val="l"/>
        <c:majorGridlines>
          <c:spPr>
            <a:ln>
              <a:solidFill>
                <a:schemeClr val="bg1">
                  <a:lumMod val="50000"/>
                </a:schemeClr>
              </a:solidFill>
              <a:prstDash val="sysDash"/>
            </a:ln>
          </c:spPr>
        </c:majorGridlines>
        <c:title>
          <c:tx>
            <c:rich>
              <a:bodyPr rot="-5400000" vert="horz"/>
              <a:lstStyle/>
              <a:p>
                <a:pPr>
                  <a:defRPr sz="1200"/>
                </a:pPr>
                <a:r>
                  <a:rPr lang="en-GB" sz="1200"/>
                  <a:t>% of England and Wales coastline</a:t>
                </a:r>
              </a:p>
            </c:rich>
          </c:tx>
          <c:overlay val="0"/>
        </c:title>
        <c:numFmt formatCode="General" sourceLinked="1"/>
        <c:majorTickMark val="out"/>
        <c:minorTickMark val="none"/>
        <c:tickLblPos val="nextTo"/>
        <c:spPr>
          <a:ln>
            <a:noFill/>
          </a:ln>
        </c:spPr>
        <c:crossAx val="132534656"/>
        <c:crosses val="autoZero"/>
        <c:crossBetween val="between"/>
      </c:valAx>
      <c:spPr>
        <a:ln w="12700">
          <a:solidFill>
            <a:sysClr val="windowText" lastClr="000000"/>
          </a:solidFill>
        </a:ln>
      </c:spPr>
    </c:plotArea>
    <c:legend>
      <c:legendPos val="r"/>
      <c:overlay val="0"/>
      <c:spPr>
        <a:ln>
          <a:solidFill>
            <a:sysClr val="windowText" lastClr="000000"/>
          </a:solidFill>
        </a:ln>
      </c:spPr>
    </c:legend>
    <c:plotVisOnly val="1"/>
    <c:dispBlanksAs val="gap"/>
    <c:showDLblsOverMax val="0"/>
  </c:chart>
  <c:spPr>
    <a:ln>
      <a:noFill/>
    </a:ln>
  </c:spPr>
  <c:txPr>
    <a:bodyPr/>
    <a:lstStyle/>
    <a:p>
      <a:pPr>
        <a:defRPr>
          <a:latin typeface="Myriad Pro" pitchFamily="34" charset="0"/>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497C0AB-6C68-484A-B5ED-4272E51C636C}" type="datetimeFigureOut">
              <a:rPr lang="en-US" smtClean="0"/>
              <a:pPr/>
              <a:t>9/13/2019</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081CD16-ACC8-B340-9278-45D82EFE5D89}" type="slidenum">
              <a:rPr lang="en-US" smtClean="0"/>
              <a:pPr/>
              <a:t>‹#›</a:t>
            </a:fld>
            <a:endParaRPr lang="en-US"/>
          </a:p>
        </p:txBody>
      </p:sp>
    </p:spTree>
    <p:extLst>
      <p:ext uri="{BB962C8B-B14F-4D97-AF65-F5344CB8AC3E}">
        <p14:creationId xmlns:p14="http://schemas.microsoft.com/office/powerpoint/2010/main" val="2124192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2304A95-8FFC-4352-998C-DC0EC60B9AB9}" type="datetimeFigureOut">
              <a:rPr lang="en-US" smtClean="0"/>
              <a:pPr/>
              <a:t>9/13/2019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8B4E857-7F7F-4398-B056-DD8E75FF0280}" type="slidenum">
              <a:rPr lang="en-GB" smtClean="0"/>
              <a:pPr/>
              <a:t>‹#›</a:t>
            </a:fld>
            <a:endParaRPr lang="en-GB"/>
          </a:p>
        </p:txBody>
      </p:sp>
    </p:spTree>
    <p:extLst>
      <p:ext uri="{BB962C8B-B14F-4D97-AF65-F5344CB8AC3E}">
        <p14:creationId xmlns:p14="http://schemas.microsoft.com/office/powerpoint/2010/main" val="36628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year</a:t>
            </a:r>
          </a:p>
        </p:txBody>
      </p:sp>
      <p:sp>
        <p:nvSpPr>
          <p:cNvPr id="4" name="Slide Number Placeholder 3"/>
          <p:cNvSpPr>
            <a:spLocks noGrp="1"/>
          </p:cNvSpPr>
          <p:nvPr>
            <p:ph type="sldNum" sz="quarter" idx="5"/>
          </p:nvPr>
        </p:nvSpPr>
        <p:spPr/>
        <p:txBody>
          <a:bodyPr/>
          <a:lstStyle/>
          <a:p>
            <a:fld id="{B8B4E857-7F7F-4398-B056-DD8E75FF0280}" type="slidenum">
              <a:rPr lang="en-GB" smtClean="0"/>
              <a:pPr/>
              <a:t>4</a:t>
            </a:fld>
            <a:endParaRPr lang="en-GB"/>
          </a:p>
        </p:txBody>
      </p:sp>
    </p:spTree>
    <p:extLst>
      <p:ext uri="{BB962C8B-B14F-4D97-AF65-F5344CB8AC3E}">
        <p14:creationId xmlns:p14="http://schemas.microsoft.com/office/powerpoint/2010/main" val="312775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442896ED-1DFF-45B9-AF12-E52110365C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1DCF6FDA-9635-4DA9-93B5-AD3C85BC3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Direct economic damages from flooding and erosion are over £260 million per year. Transport, energy and waste infrastructure and cultural assets are also exposed to coastal flooding and erosion. Approximately 7,500 km of road, 520 km of railway line, 205,000 ha of good, very good or excellent agricultural land, and 3,400 ha of potentially toxic historic landfill sites are currently at 0.1% or greater risk of coastal flooding in any given year. Power plants, ports, gas terminals and other significant assets are also at risk. The benefits of protecting these different assets are not prioritised in the government's coastal defence spending at present, which focusses on properties. </a:t>
            </a:r>
          </a:p>
        </p:txBody>
      </p:sp>
      <p:sp>
        <p:nvSpPr>
          <p:cNvPr id="131076" name="Slide Number Placeholder 3">
            <a:extLst>
              <a:ext uri="{FF2B5EF4-FFF2-40B4-BE49-F238E27FC236}">
                <a16:creationId xmlns:a16="http://schemas.microsoft.com/office/drawing/2014/main" id="{B68CF7F3-37D5-43B2-AD9B-35C34A5559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5C59D88-406D-43BE-BC9D-A38BEF8877CA}" type="slidenum">
              <a:rPr lang="en-GB" altLang="en-US"/>
              <a:pPr/>
              <a:t>9</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9992CE25-22DA-4D18-BB6C-B98BDF6AD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47E2FFD-7D3F-43DD-8DB2-1F0C706CEB4C}"/>
              </a:ext>
            </a:extLst>
          </p:cNvPr>
          <p:cNvSpPr>
            <a:spLocks noGrp="1"/>
          </p:cNvSpPr>
          <p:nvPr>
            <p:ph type="body" idx="1"/>
          </p:nvPr>
        </p:nvSpPr>
        <p:spPr/>
        <p:txBody>
          <a:bodyPr/>
          <a:lstStyle/>
          <a:p>
            <a:pPr marL="342900" indent="-342900">
              <a:spcAft>
                <a:spcPts val="600"/>
              </a:spcAft>
              <a:buFont typeface="Symbol" panose="05050102010706020507" pitchFamily="18" charset="2"/>
              <a:buChar char=""/>
              <a:defRPr/>
            </a:pPr>
            <a:r>
              <a:rPr lang="en-GB" dirty="0">
                <a:latin typeface="Myriad Pro" panose="020B0503030403020204" pitchFamily="34" charset="0"/>
                <a:ea typeface="Times New Roman" panose="02020603050405020304" pitchFamily="18" charset="0"/>
                <a:cs typeface="Times New Roman" panose="02020603050405020304" pitchFamily="18" charset="0"/>
              </a:rPr>
              <a:t>There are currently around 5,500 properties at risk in England but insurance or compensation is not available to mitigate that risk.</a:t>
            </a:r>
          </a:p>
          <a:p>
            <a:pPr marL="342900" indent="-342900">
              <a:spcAft>
                <a:spcPts val="600"/>
              </a:spcAft>
              <a:buFont typeface="Symbol" panose="05050102010706020507" pitchFamily="18" charset="2"/>
              <a:buChar char=""/>
              <a:defRPr/>
            </a:pPr>
            <a:r>
              <a:rPr lang="en-GB" dirty="0">
                <a:latin typeface="Myriad Pro" panose="020B0503030403020204" pitchFamily="34" charset="0"/>
                <a:ea typeface="Times New Roman" panose="02020603050405020304" pitchFamily="18" charset="0"/>
                <a:cs typeface="Times New Roman" panose="02020603050405020304" pitchFamily="18" charset="0"/>
              </a:rPr>
              <a:t>The Environment Agency estimates that 700 properties (including 250 residential) may be lost to coastal erosion by 2030.</a:t>
            </a:r>
          </a:p>
          <a:p>
            <a:pPr>
              <a:defRPr/>
            </a:pPr>
            <a:endParaRPr lang="en-GB" dirty="0"/>
          </a:p>
        </p:txBody>
      </p:sp>
      <p:sp>
        <p:nvSpPr>
          <p:cNvPr id="132100" name="Slide Number Placeholder 3">
            <a:extLst>
              <a:ext uri="{FF2B5EF4-FFF2-40B4-BE49-F238E27FC236}">
                <a16:creationId xmlns:a16="http://schemas.microsoft.com/office/drawing/2014/main" id="{5E3D9D48-D121-43A7-AD1D-D898FAC839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2CE2821-A9E1-4ABE-9682-2F192942D4F8}" type="slidenum">
              <a:rPr lang="en-GB" altLang="en-US"/>
              <a:pPr/>
              <a:t>10</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301BA643-FEEA-4F6D-85BE-AD0BF3B328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B6B57C3C-DAD3-4B57-8595-28A4E7635A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GB" altLang="en-US" dirty="0"/>
              <a:t>Coastal habitats, such as saltmarsh, mudflats, shingle beaches, sand dunes and sea cliffs, provide natural protection against waves and storm surges but they are declining: excluding mudflats, these habitats have declined in extent by 20%, from around 62,000 hectares in 1945 to 49,000 hectares in 2010.</a:t>
            </a:r>
          </a:p>
          <a:p>
            <a:pPr marL="171450" indent="-171450">
              <a:buFontTx/>
              <a:buChar char="•"/>
            </a:pPr>
            <a:r>
              <a:rPr lang="en-GB" altLang="en-US" dirty="0"/>
              <a:t>[Text on the benefits of these environments]</a:t>
            </a:r>
          </a:p>
          <a:p>
            <a:pPr marL="171450" indent="-171450">
              <a:buFontTx/>
              <a:buChar char="•"/>
            </a:pPr>
            <a:r>
              <a:rPr lang="en-GB" altLang="en-US" dirty="0"/>
              <a:t>Coastal steepening… figure from Jim's presentation?</a:t>
            </a:r>
          </a:p>
          <a:p>
            <a:pPr marL="171450" indent="-171450">
              <a:buFontTx/>
              <a:buChar char="•"/>
            </a:pPr>
            <a:r>
              <a:rPr lang="en-GB" altLang="en-US" dirty="0"/>
              <a:t>In the future, up to three-quarters of intertidal coastal habitats may not be able to adapt naturally to sea level rise where they are blocked from migrating inland by hard sea defences, a process known as ‘coastal squeeze’. [ASC 2013]</a:t>
            </a:r>
          </a:p>
          <a:p>
            <a:pPr marL="171450" indent="-171450">
              <a:buFontTx/>
              <a:buChar char="•"/>
            </a:pPr>
            <a:endParaRPr lang="en-GB" altLang="en-US" dirty="0"/>
          </a:p>
        </p:txBody>
      </p:sp>
      <p:sp>
        <p:nvSpPr>
          <p:cNvPr id="133124" name="Slide Number Placeholder 3">
            <a:extLst>
              <a:ext uri="{FF2B5EF4-FFF2-40B4-BE49-F238E27FC236}">
                <a16:creationId xmlns:a16="http://schemas.microsoft.com/office/drawing/2014/main" id="{D60DF7AE-F9E4-497C-812E-36ED5CE4E8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61A291A-7965-417A-ADE5-90CC1C4BB3CB}" type="slidenum">
              <a:rPr lang="en-GB" altLang="en-US"/>
              <a:pPr/>
              <a:t>11</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A108116F-982F-4244-BB3A-6644C69B70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6B134B7A-B5AF-4CE2-B1ED-E12952BB07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41316" name="Slide Number Placeholder 3">
            <a:extLst>
              <a:ext uri="{FF2B5EF4-FFF2-40B4-BE49-F238E27FC236}">
                <a16:creationId xmlns:a16="http://schemas.microsoft.com/office/drawing/2014/main" id="{EDA49522-7FDB-4A44-B3A7-99B2BE4493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883320-BB76-46F1-B90F-6E66FF11FA81}" type="slidenum">
              <a:rPr lang="en-GB" altLang="en-US"/>
              <a:pPr/>
              <a:t>12</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54BFE8B0-3A73-4845-811C-4056150F46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4EE02F48-BFB0-4A84-8250-DA0EF96096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For example, is the relationship between local planners and Coastal Groups strong enough…</a:t>
            </a:r>
          </a:p>
        </p:txBody>
      </p:sp>
      <p:sp>
        <p:nvSpPr>
          <p:cNvPr id="137220" name="Slide Number Placeholder 3">
            <a:extLst>
              <a:ext uri="{FF2B5EF4-FFF2-40B4-BE49-F238E27FC236}">
                <a16:creationId xmlns:a16="http://schemas.microsoft.com/office/drawing/2014/main" id="{E610149F-A2F8-4108-8D4A-4C3A6896E5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34E42CB-0A28-4F4D-BE4A-8DF409F64CBB}" type="slidenum">
              <a:rPr lang="en-GB" altLang="en-US"/>
              <a:pPr/>
              <a:t>16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49F261F9-F779-4E89-A7EC-802474F0D9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EFEFB3E9-49A1-4540-9BEF-92B4B6DD53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en-GB" altLang="en-US"/>
              <a:t>RECOMMENDATION 1: The scale and implications of future coastal change should be acknowledged by those with responsibility for the coast and communicated to people who live on the coast. At the moment the future risks of coastal flooding and erosion are not fully understood. Improved risk mapping (led by the Environment Agency) and more complete analysis of the full costs and benefits of coastal management options will provide the evidence needed to make realistic plans. This information needs to be communicated (unambiguously but with an appropriate recognition of uncertainties) to communities and policy-makers.</a:t>
            </a:r>
          </a:p>
          <a:p>
            <a:r>
              <a:rPr lang="en-GB" altLang="en-US"/>
              <a:t>RECOMMENDATION 2: Local government and the Environment Agency need to be enabled by national government to deliver a long-term and appropriately resourced approach to engaging affected communities and stakeholders. Decisions that have a significant impact on communities need to be taken in collaboration with those communities and need to be planned and assessed well in advance of their implementation. These plans need to be dynamic enough to respond to specific events or 'crises'. Difficult decisions (e.g. relocation of existing properties, limiting the approval of new properties) should be considered, discussed and planned with the community and other relevant stakeholders who have specific responsibilities. Adaptation policies can take decades to implement and that process needs be managed with all relevant stakeholders engaged throughout. There are few real world examples of successful, long-term engagement strategies such as those proposed here and significant new resources will have to be provided to the relevant organisations (e.g. Environment Agency, local authorities, Regional Flood and Coastal Committees) to plan and implement them.</a:t>
            </a:r>
          </a:p>
          <a:p>
            <a:r>
              <a:rPr lang="en-GB" altLang="en-US"/>
              <a:t>RECOMMENDATION 3: Defra and MHCLG policy on the management of coastal flooding and erosion risk should specify long-term, evidence-based, quantified outcomes that have the buy-in of the affected communities and stakeholders. The government's 2nd National Adaptation Programme, 1st Flood and Coastal Erosion Risk Management Strategy and the 25 Year Environment Plan have not proposed actions that can be assessed in terms of their impact on overall exposure or risk. These government statements could provide the institutional framework to achieve this aim, but they will have to be strengthened and augmented with new policies and metrics. Defra and MHCLG should enable and require adaptation planning by local government, and should monitor progress. The Agriculture and Environment Bills offer the opportunity to start the reform of legislation to achieve this.</a:t>
            </a:r>
          </a:p>
          <a:p>
            <a:r>
              <a:rPr lang="en-GB" altLang="en-US"/>
              <a:t>RECOMMENDATION 4: Government should make available long-term funding/investment to deliver a wider set of adaptation actions. Decisions about funding should be based on a broader and more inclusive economic case than is current practice. Current funding streams provide value for money, largely by delivering hard defences where there is the best economic case supplemented with local 'partnership funding' contributions. Places where continued investment in hard defences is uneconomic tend to lose out. However, these places also need funding to assist them to adapt to inevitable changes, so whilst hard defences may not be fundable they still need support for a broader package of adaptation actions, including community engagement, asset relocation and compensation to move households where appropriate. This should be addressed either by altering existing funding formulae or developing a new funding mechanism, which could, for instance, take inspiration from innovative green finance models or community development corporations. The economic case to support long-term funding should be determined not just by the protection of physical assets but should also incorporate environmental implications and social justice considerations.</a:t>
            </a:r>
          </a:p>
          <a:p>
            <a:r>
              <a:rPr lang="en-GB" altLang="en-US"/>
              <a:t>RECOMMENDATION 5: Plans to manage and adapt specific shorelines over the coming century should be realistic and sustainable in economic, social and environmental terms. A coastline policy is required that clearly identifies areas that need to be defended in the long term, areas that should remain or be returned to a 'natural' environmental state and communities that are currently unsustainable and require more strategic adaptation, such as relocations. Local government need to be able to make realistic adaptation plans that have regulatory teeth. Local Plans and Shoreline Management Plans should be aligned more closely in the time frames and areas that they both consider. Coastal Groups should continue to act to ensure that Local Plans are joined up. New powers may be required, for example by local authorities, to facilitate relocation or by planning authorities to ensure that a longer term planning outlook is taken.</a:t>
            </a:r>
          </a:p>
        </p:txBody>
      </p:sp>
      <p:sp>
        <p:nvSpPr>
          <p:cNvPr id="142340" name="Slide Number Placeholder 3">
            <a:extLst>
              <a:ext uri="{FF2B5EF4-FFF2-40B4-BE49-F238E27FC236}">
                <a16:creationId xmlns:a16="http://schemas.microsoft.com/office/drawing/2014/main" id="{CDCC73E5-B34C-4750-B150-1C4E1AF849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DDE7E5F-4EAF-4DBE-8E11-CE70B8A25307}" type="slidenum">
              <a:rPr lang="en-GB" altLang="en-US"/>
              <a:pPr/>
              <a:t>18</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DC952537-7151-485D-9313-6931A2CA90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DA751593-843F-4377-9510-7F6F0C2201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9268" name="Slide Number Placeholder 3">
            <a:extLst>
              <a:ext uri="{FF2B5EF4-FFF2-40B4-BE49-F238E27FC236}">
                <a16:creationId xmlns:a16="http://schemas.microsoft.com/office/drawing/2014/main" id="{8ACB2A55-CB8F-418E-BF16-2D24D4C8BC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CA7421D-DE85-4540-B646-EF204F1F99E4}" type="slidenum">
              <a:rPr lang="en-GB" altLang="en-US"/>
              <a:pPr/>
              <a:t>20</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header – PURPLE">
    <p:spTree>
      <p:nvGrpSpPr>
        <p:cNvPr id="1" name=""/>
        <p:cNvGrpSpPr/>
        <p:nvPr/>
      </p:nvGrpSpPr>
      <p:grpSpPr>
        <a:xfrm>
          <a:off x="0" y="0"/>
          <a:ext cx="0" cy="0"/>
          <a:chOff x="0" y="0"/>
          <a:chExt cx="0" cy="0"/>
        </a:xfrm>
      </p:grpSpPr>
      <p:sp>
        <p:nvSpPr>
          <p:cNvPr id="3" name="Rectangle 2"/>
          <p:cNvSpPr/>
          <p:nvPr userDrawn="1"/>
        </p:nvSpPr>
        <p:spPr>
          <a:xfrm>
            <a:off x="152400" y="152400"/>
            <a:ext cx="8839200" cy="6569075"/>
          </a:xfrm>
          <a:prstGeom prst="rect">
            <a:avLst/>
          </a:prstGeom>
          <a:solidFill>
            <a:srgbClr val="7D3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029200" y="5518944"/>
            <a:ext cx="3460941" cy="881856"/>
          </a:xfrm>
          <a:prstGeom prst="rect">
            <a:avLst/>
          </a:prstGeom>
        </p:spPr>
      </p:pic>
      <p:cxnSp>
        <p:nvCxnSpPr>
          <p:cNvPr id="10" name="Straight Connector 9"/>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Main header</a:t>
            </a:r>
          </a:p>
        </p:txBody>
      </p:sp>
      <p:sp>
        <p:nvSpPr>
          <p:cNvPr id="12"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her logos – red">
    <p:spTree>
      <p:nvGrpSpPr>
        <p:cNvPr id="1" name=""/>
        <p:cNvGrpSpPr/>
        <p:nvPr/>
      </p:nvGrpSpPr>
      <p:grpSpPr>
        <a:xfrm>
          <a:off x="0" y="0"/>
          <a:ext cx="0" cy="0"/>
          <a:chOff x="0" y="0"/>
          <a:chExt cx="0" cy="0"/>
        </a:xfrm>
      </p:grpSpPr>
      <p:sp>
        <p:nvSpPr>
          <p:cNvPr id="3" name="Rectangle 2"/>
          <p:cNvSpPr/>
          <p:nvPr userDrawn="1"/>
        </p:nvSpPr>
        <p:spPr>
          <a:xfrm>
            <a:off x="152400" y="152400"/>
            <a:ext cx="8839200" cy="5333999"/>
          </a:xfrm>
          <a:prstGeom prst="rect">
            <a:avLst/>
          </a:prstGeom>
          <a:solidFill>
            <a:srgbClr val="BC04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pic>
        <p:nvPicPr>
          <p:cNvPr id="10" name="Picture 9"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With space for logos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her logos – green">
    <p:spTree>
      <p:nvGrpSpPr>
        <p:cNvPr id="1" name=""/>
        <p:cNvGrpSpPr/>
        <p:nvPr/>
      </p:nvGrpSpPr>
      <p:grpSpPr>
        <a:xfrm>
          <a:off x="0" y="0"/>
          <a:ext cx="0" cy="0"/>
          <a:chOff x="0" y="0"/>
          <a:chExt cx="0" cy="0"/>
        </a:xfrm>
      </p:grpSpPr>
      <p:sp>
        <p:nvSpPr>
          <p:cNvPr id="3" name="Rectangle 2"/>
          <p:cNvSpPr/>
          <p:nvPr userDrawn="1"/>
        </p:nvSpPr>
        <p:spPr>
          <a:xfrm>
            <a:off x="152400" y="152400"/>
            <a:ext cx="8839200" cy="5333999"/>
          </a:xfrm>
          <a:prstGeom prst="rect">
            <a:avLst/>
          </a:prstGeom>
          <a:solidFill>
            <a:srgbClr val="7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 Placeholder 3"/>
          <p:cNvSpPr>
            <a:spLocks noGrp="1"/>
          </p:cNvSpPr>
          <p:nvPr>
            <p:ph type="body" sz="half" idx="2" hasCustomPrompt="1"/>
          </p:nvPr>
        </p:nvSpPr>
        <p:spPr>
          <a:xfrm>
            <a:off x="685800"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pic>
        <p:nvPicPr>
          <p:cNvPr id="10" name="Picture 9"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With space for logos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her logos – orange">
    <p:spTree>
      <p:nvGrpSpPr>
        <p:cNvPr id="1" name=""/>
        <p:cNvGrpSpPr/>
        <p:nvPr/>
      </p:nvGrpSpPr>
      <p:grpSpPr>
        <a:xfrm>
          <a:off x="0" y="0"/>
          <a:ext cx="0" cy="0"/>
          <a:chOff x="0" y="0"/>
          <a:chExt cx="0" cy="0"/>
        </a:xfrm>
      </p:grpSpPr>
      <p:sp>
        <p:nvSpPr>
          <p:cNvPr id="3" name="Rectangle 2"/>
          <p:cNvSpPr/>
          <p:nvPr userDrawn="1"/>
        </p:nvSpPr>
        <p:spPr>
          <a:xfrm>
            <a:off x="152400" y="152400"/>
            <a:ext cx="8839200" cy="5333999"/>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pic>
        <p:nvPicPr>
          <p:cNvPr id="10" name="Picture 9"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With space for logos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PURPLE">
    <p:spTree>
      <p:nvGrpSpPr>
        <p:cNvPr id="1" name=""/>
        <p:cNvGrpSpPr/>
        <p:nvPr/>
      </p:nvGrpSpPr>
      <p:grpSpPr>
        <a:xfrm>
          <a:off x="0" y="0"/>
          <a:ext cx="0" cy="0"/>
          <a:chOff x="0" y="0"/>
          <a:chExt cx="0" cy="0"/>
        </a:xfrm>
      </p:grpSpPr>
      <p:sp>
        <p:nvSpPr>
          <p:cNvPr id="3" name="Rectangle 2"/>
          <p:cNvSpPr/>
          <p:nvPr/>
        </p:nvSpPr>
        <p:spPr>
          <a:xfrm>
            <a:off x="152400" y="152400"/>
            <a:ext cx="8839200" cy="6569075"/>
          </a:xfrm>
          <a:prstGeom prst="rect">
            <a:avLst/>
          </a:prstGeom>
          <a:solidFill>
            <a:srgbClr val="7D3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9" name="Picture 8"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486400" y="5635440"/>
            <a:ext cx="3003741" cy="765360"/>
          </a:xfrm>
          <a:prstGeom prst="rect">
            <a:avLst/>
          </a:prstGeom>
        </p:spPr>
      </p:pic>
      <p:sp>
        <p:nvSpPr>
          <p:cNvPr id="6" name="Text Placeholder 3"/>
          <p:cNvSpPr>
            <a:spLocks noGrp="1"/>
          </p:cNvSpPr>
          <p:nvPr>
            <p:ph type="body" sz="half" idx="10" hasCustomPrompt="1"/>
          </p:nvPr>
        </p:nvSpPr>
        <p:spPr>
          <a:xfrm>
            <a:off x="664807" y="3929066"/>
            <a:ext cx="7836283" cy="1071570"/>
          </a:xfrm>
          <a:prstGeom prst="rect">
            <a:avLst/>
          </a:prstGeom>
        </p:spPr>
        <p:txBody>
          <a:bodyPr>
            <a:noAutofit/>
          </a:bodyPr>
          <a:lstStyle>
            <a:lvl1pPr marL="0" indent="0">
              <a:buNone/>
              <a:defRPr sz="20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Further information box</a:t>
            </a:r>
          </a:p>
        </p:txBody>
      </p:sp>
      <p:sp>
        <p:nvSpPr>
          <p:cNvPr id="7" name="Title 9"/>
          <p:cNvSpPr>
            <a:spLocks noGrp="1"/>
          </p:cNvSpPr>
          <p:nvPr>
            <p:ph type="title" hasCustomPrompt="1"/>
          </p:nvPr>
        </p:nvSpPr>
        <p:spPr>
          <a:xfrm>
            <a:off x="609600" y="2286000"/>
            <a:ext cx="7924800" cy="1143000"/>
          </a:xfrm>
          <a:prstGeom prst="rect">
            <a:avLst/>
          </a:prstGeom>
        </p:spPr>
        <p:txBody>
          <a:bodyPr vert="horz"/>
          <a:lstStyle>
            <a:lvl1pPr>
              <a:defRPr sz="3000" b="1">
                <a:solidFill>
                  <a:schemeClr val="bg1"/>
                </a:solidFill>
              </a:defRPr>
            </a:lvl1pPr>
          </a:lstStyle>
          <a:p>
            <a:pPr lvl="0"/>
            <a:r>
              <a:rPr lang="en-US" dirty="0"/>
              <a:t>Section header – purple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3" name="Rectangle 2"/>
          <p:cNvSpPr/>
          <p:nvPr/>
        </p:nvSpPr>
        <p:spPr>
          <a:xfrm>
            <a:off x="152400" y="152400"/>
            <a:ext cx="8839200" cy="6569075"/>
          </a:xfrm>
          <a:prstGeom prst="rect">
            <a:avLst/>
          </a:prstGeom>
          <a:solidFill>
            <a:srgbClr val="002060"/>
          </a:solidFill>
          <a:ln>
            <a:solidFill>
              <a:srgbClr val="AF9C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9" name="Picture 8"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486400" y="5635440"/>
            <a:ext cx="3003741" cy="765360"/>
          </a:xfrm>
          <a:prstGeom prst="rect">
            <a:avLst/>
          </a:prstGeom>
        </p:spPr>
      </p:pic>
      <p:sp>
        <p:nvSpPr>
          <p:cNvPr id="6" name="Text Placeholder 3"/>
          <p:cNvSpPr>
            <a:spLocks noGrp="1"/>
          </p:cNvSpPr>
          <p:nvPr>
            <p:ph type="body" sz="half" idx="10" hasCustomPrompt="1"/>
          </p:nvPr>
        </p:nvSpPr>
        <p:spPr>
          <a:xfrm>
            <a:off x="664807" y="3929066"/>
            <a:ext cx="7836283" cy="1071570"/>
          </a:xfrm>
          <a:prstGeom prst="rect">
            <a:avLst/>
          </a:prstGeom>
        </p:spPr>
        <p:txBody>
          <a:bodyPr>
            <a:noAutofit/>
          </a:bodyPr>
          <a:lstStyle>
            <a:lvl1pPr marL="0" indent="0">
              <a:buNone/>
              <a:defRPr sz="20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Further information box</a:t>
            </a:r>
          </a:p>
        </p:txBody>
      </p:sp>
      <p:sp>
        <p:nvSpPr>
          <p:cNvPr id="7" name="Title 9"/>
          <p:cNvSpPr>
            <a:spLocks noGrp="1"/>
          </p:cNvSpPr>
          <p:nvPr>
            <p:ph type="title" hasCustomPrompt="1"/>
          </p:nvPr>
        </p:nvSpPr>
        <p:spPr>
          <a:xfrm>
            <a:off x="609600" y="2286000"/>
            <a:ext cx="7924800" cy="1143000"/>
          </a:xfrm>
          <a:prstGeom prst="rect">
            <a:avLst/>
          </a:prstGeom>
        </p:spPr>
        <p:txBody>
          <a:bodyPr vert="horz"/>
          <a:lstStyle>
            <a:lvl1pPr>
              <a:defRPr sz="3000" b="1">
                <a:solidFill>
                  <a:schemeClr val="bg1"/>
                </a:solidFill>
              </a:defRPr>
            </a:lvl1pPr>
          </a:lstStyle>
          <a:p>
            <a:pPr lvl="0"/>
            <a:r>
              <a:rPr lang="en-US" dirty="0"/>
              <a:t>Section header – blue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CARMINE RED">
    <p:spTree>
      <p:nvGrpSpPr>
        <p:cNvPr id="1" name=""/>
        <p:cNvGrpSpPr/>
        <p:nvPr/>
      </p:nvGrpSpPr>
      <p:grpSpPr>
        <a:xfrm>
          <a:off x="0" y="0"/>
          <a:ext cx="0" cy="0"/>
          <a:chOff x="0" y="0"/>
          <a:chExt cx="0" cy="0"/>
        </a:xfrm>
      </p:grpSpPr>
      <p:sp>
        <p:nvSpPr>
          <p:cNvPr id="3" name="Rectangle 2"/>
          <p:cNvSpPr/>
          <p:nvPr/>
        </p:nvSpPr>
        <p:spPr>
          <a:xfrm>
            <a:off x="152400" y="152400"/>
            <a:ext cx="8839200" cy="6569075"/>
          </a:xfrm>
          <a:prstGeom prst="rect">
            <a:avLst/>
          </a:prstGeom>
          <a:solidFill>
            <a:srgbClr val="7E04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9" name="Picture 8"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486400" y="5635440"/>
            <a:ext cx="3003741" cy="765360"/>
          </a:xfrm>
          <a:prstGeom prst="rect">
            <a:avLst/>
          </a:prstGeom>
        </p:spPr>
      </p:pic>
      <p:sp>
        <p:nvSpPr>
          <p:cNvPr id="6" name="Text Placeholder 3"/>
          <p:cNvSpPr>
            <a:spLocks noGrp="1"/>
          </p:cNvSpPr>
          <p:nvPr>
            <p:ph type="body" sz="half" idx="10" hasCustomPrompt="1"/>
          </p:nvPr>
        </p:nvSpPr>
        <p:spPr>
          <a:xfrm>
            <a:off x="664807" y="3929066"/>
            <a:ext cx="7836283" cy="1071570"/>
          </a:xfrm>
          <a:prstGeom prst="rect">
            <a:avLst/>
          </a:prstGeom>
        </p:spPr>
        <p:txBody>
          <a:bodyPr>
            <a:noAutofit/>
          </a:bodyPr>
          <a:lstStyle>
            <a:lvl1pPr marL="0" indent="0">
              <a:buNone/>
              <a:defRPr sz="20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Further information box</a:t>
            </a:r>
          </a:p>
        </p:txBody>
      </p:sp>
      <p:sp>
        <p:nvSpPr>
          <p:cNvPr id="7" name="Title 9"/>
          <p:cNvSpPr>
            <a:spLocks noGrp="1"/>
          </p:cNvSpPr>
          <p:nvPr>
            <p:ph type="title" hasCustomPrompt="1"/>
          </p:nvPr>
        </p:nvSpPr>
        <p:spPr>
          <a:xfrm>
            <a:off x="609600" y="2286000"/>
            <a:ext cx="7924800" cy="1143000"/>
          </a:xfrm>
          <a:prstGeom prst="rect">
            <a:avLst/>
          </a:prstGeom>
        </p:spPr>
        <p:txBody>
          <a:bodyPr vert="horz"/>
          <a:lstStyle>
            <a:lvl1pPr>
              <a:defRPr sz="3000" b="1" baseline="0">
                <a:solidFill>
                  <a:schemeClr val="bg1"/>
                </a:solidFill>
              </a:defRPr>
            </a:lvl1pPr>
          </a:lstStyle>
          <a:p>
            <a:pPr lvl="0"/>
            <a:r>
              <a:rPr lang="en-US" dirty="0"/>
              <a:t>Section header – carmine red</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RED">
    <p:spTree>
      <p:nvGrpSpPr>
        <p:cNvPr id="1" name=""/>
        <p:cNvGrpSpPr/>
        <p:nvPr/>
      </p:nvGrpSpPr>
      <p:grpSpPr>
        <a:xfrm>
          <a:off x="0" y="0"/>
          <a:ext cx="0" cy="0"/>
          <a:chOff x="0" y="0"/>
          <a:chExt cx="0" cy="0"/>
        </a:xfrm>
      </p:grpSpPr>
      <p:sp>
        <p:nvSpPr>
          <p:cNvPr id="3" name="Rectangle 2"/>
          <p:cNvSpPr/>
          <p:nvPr/>
        </p:nvSpPr>
        <p:spPr>
          <a:xfrm>
            <a:off x="152400" y="152400"/>
            <a:ext cx="8839200" cy="6569075"/>
          </a:xfrm>
          <a:prstGeom prst="rect">
            <a:avLst/>
          </a:prstGeom>
          <a:solidFill>
            <a:srgbClr val="BC04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9" name="Picture 8"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486400" y="5635440"/>
            <a:ext cx="3003741" cy="765360"/>
          </a:xfrm>
          <a:prstGeom prst="rect">
            <a:avLst/>
          </a:prstGeom>
        </p:spPr>
      </p:pic>
      <p:sp>
        <p:nvSpPr>
          <p:cNvPr id="6" name="Text Placeholder 3"/>
          <p:cNvSpPr>
            <a:spLocks noGrp="1"/>
          </p:cNvSpPr>
          <p:nvPr>
            <p:ph type="body" sz="half" idx="10" hasCustomPrompt="1"/>
          </p:nvPr>
        </p:nvSpPr>
        <p:spPr>
          <a:xfrm>
            <a:off x="664807" y="3929066"/>
            <a:ext cx="7836283" cy="1071570"/>
          </a:xfrm>
          <a:prstGeom prst="rect">
            <a:avLst/>
          </a:prstGeom>
        </p:spPr>
        <p:txBody>
          <a:bodyPr>
            <a:noAutofit/>
          </a:bodyPr>
          <a:lstStyle>
            <a:lvl1pPr marL="0" indent="0">
              <a:buNone/>
              <a:defRPr sz="20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Further information box</a:t>
            </a:r>
          </a:p>
        </p:txBody>
      </p:sp>
      <p:sp>
        <p:nvSpPr>
          <p:cNvPr id="7" name="Title 9"/>
          <p:cNvSpPr>
            <a:spLocks noGrp="1"/>
          </p:cNvSpPr>
          <p:nvPr>
            <p:ph type="title" hasCustomPrompt="1"/>
          </p:nvPr>
        </p:nvSpPr>
        <p:spPr>
          <a:xfrm>
            <a:off x="609600" y="2286000"/>
            <a:ext cx="7924800" cy="1143000"/>
          </a:xfrm>
          <a:prstGeom prst="rect">
            <a:avLst/>
          </a:prstGeom>
        </p:spPr>
        <p:txBody>
          <a:bodyPr vert="horz"/>
          <a:lstStyle>
            <a:lvl1pPr>
              <a:defRPr sz="3000" b="1">
                <a:solidFill>
                  <a:schemeClr val="bg1"/>
                </a:solidFill>
              </a:defRPr>
            </a:lvl1pPr>
          </a:lstStyle>
          <a:p>
            <a:pPr lvl="0"/>
            <a:r>
              <a:rPr lang="en-US" dirty="0"/>
              <a:t>Section header – red</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3" name="Rectangle 2"/>
          <p:cNvSpPr/>
          <p:nvPr/>
        </p:nvSpPr>
        <p:spPr>
          <a:xfrm>
            <a:off x="152400" y="152400"/>
            <a:ext cx="8839200" cy="6569075"/>
          </a:xfrm>
          <a:prstGeom prst="rect">
            <a:avLst/>
          </a:prstGeom>
          <a:solidFill>
            <a:srgbClr val="7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9" name="Picture 8"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486400" y="5635440"/>
            <a:ext cx="3003741" cy="765360"/>
          </a:xfrm>
          <a:prstGeom prst="rect">
            <a:avLst/>
          </a:prstGeom>
        </p:spPr>
      </p:pic>
      <p:sp>
        <p:nvSpPr>
          <p:cNvPr id="6" name="Text Placeholder 3"/>
          <p:cNvSpPr>
            <a:spLocks noGrp="1"/>
          </p:cNvSpPr>
          <p:nvPr>
            <p:ph type="body" sz="half" idx="10" hasCustomPrompt="1"/>
          </p:nvPr>
        </p:nvSpPr>
        <p:spPr>
          <a:xfrm>
            <a:off x="664807" y="3929066"/>
            <a:ext cx="7836283" cy="1071570"/>
          </a:xfrm>
          <a:prstGeom prst="rect">
            <a:avLst/>
          </a:prstGeom>
        </p:spPr>
        <p:txBody>
          <a:bodyPr>
            <a:noAutofit/>
          </a:bodyPr>
          <a:lstStyle>
            <a:lvl1pPr marL="0" indent="0">
              <a:buNone/>
              <a:defRPr sz="20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Further information box</a:t>
            </a:r>
          </a:p>
        </p:txBody>
      </p:sp>
      <p:sp>
        <p:nvSpPr>
          <p:cNvPr id="7" name="Title 9"/>
          <p:cNvSpPr>
            <a:spLocks noGrp="1"/>
          </p:cNvSpPr>
          <p:nvPr>
            <p:ph type="title" hasCustomPrompt="1"/>
          </p:nvPr>
        </p:nvSpPr>
        <p:spPr>
          <a:xfrm>
            <a:off x="609600" y="2286000"/>
            <a:ext cx="7924800" cy="1143000"/>
          </a:xfrm>
          <a:prstGeom prst="rect">
            <a:avLst/>
          </a:prstGeom>
        </p:spPr>
        <p:txBody>
          <a:bodyPr vert="horz"/>
          <a:lstStyle>
            <a:lvl1pPr>
              <a:defRPr sz="3000" b="1">
                <a:solidFill>
                  <a:schemeClr val="bg1"/>
                </a:solidFill>
              </a:defRPr>
            </a:lvl1pPr>
          </a:lstStyle>
          <a:p>
            <a:pPr lvl="0"/>
            <a:r>
              <a:rPr lang="en-US" dirty="0"/>
              <a:t>Section header – green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ORANGE">
    <p:spTree>
      <p:nvGrpSpPr>
        <p:cNvPr id="1" name=""/>
        <p:cNvGrpSpPr/>
        <p:nvPr/>
      </p:nvGrpSpPr>
      <p:grpSpPr>
        <a:xfrm>
          <a:off x="0" y="0"/>
          <a:ext cx="0" cy="0"/>
          <a:chOff x="0" y="0"/>
          <a:chExt cx="0" cy="0"/>
        </a:xfrm>
      </p:grpSpPr>
      <p:sp>
        <p:nvSpPr>
          <p:cNvPr id="3" name="Rectangle 2"/>
          <p:cNvSpPr/>
          <p:nvPr/>
        </p:nvSpPr>
        <p:spPr>
          <a:xfrm>
            <a:off x="152400" y="152400"/>
            <a:ext cx="8839200" cy="6569075"/>
          </a:xfrm>
          <a:prstGeom prst="rect">
            <a:avLst/>
          </a:prstGeom>
          <a:solidFill>
            <a:srgbClr val="FF9900"/>
          </a:solidFill>
          <a:ln>
            <a:solidFill>
              <a:srgbClr val="AF9C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9" name="Picture 8"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486400" y="5635440"/>
            <a:ext cx="3003741" cy="765360"/>
          </a:xfrm>
          <a:prstGeom prst="rect">
            <a:avLst/>
          </a:prstGeom>
        </p:spPr>
      </p:pic>
      <p:sp>
        <p:nvSpPr>
          <p:cNvPr id="6" name="Text Placeholder 3"/>
          <p:cNvSpPr>
            <a:spLocks noGrp="1"/>
          </p:cNvSpPr>
          <p:nvPr>
            <p:ph type="body" sz="half" idx="10" hasCustomPrompt="1"/>
          </p:nvPr>
        </p:nvSpPr>
        <p:spPr>
          <a:xfrm>
            <a:off x="664807" y="3929066"/>
            <a:ext cx="7836283" cy="1071570"/>
          </a:xfrm>
          <a:prstGeom prst="rect">
            <a:avLst/>
          </a:prstGeom>
        </p:spPr>
        <p:txBody>
          <a:bodyPr>
            <a:noAutofit/>
          </a:bodyPr>
          <a:lstStyle>
            <a:lvl1pPr marL="0" indent="0">
              <a:buNone/>
              <a:defRPr sz="20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Further information box</a:t>
            </a:r>
          </a:p>
        </p:txBody>
      </p:sp>
      <p:sp>
        <p:nvSpPr>
          <p:cNvPr id="7" name="Title 9"/>
          <p:cNvSpPr>
            <a:spLocks noGrp="1"/>
          </p:cNvSpPr>
          <p:nvPr>
            <p:ph type="title" hasCustomPrompt="1"/>
          </p:nvPr>
        </p:nvSpPr>
        <p:spPr>
          <a:xfrm>
            <a:off x="609600" y="2286000"/>
            <a:ext cx="7924800" cy="1143000"/>
          </a:xfrm>
          <a:prstGeom prst="rect">
            <a:avLst/>
          </a:prstGeom>
        </p:spPr>
        <p:txBody>
          <a:bodyPr vert="horz"/>
          <a:lstStyle>
            <a:lvl1pPr>
              <a:defRPr sz="3000" b="1">
                <a:solidFill>
                  <a:schemeClr val="bg1"/>
                </a:solidFill>
              </a:defRPr>
            </a:lvl1pPr>
          </a:lstStyle>
          <a:p>
            <a:pPr lvl="0"/>
            <a:r>
              <a:rPr lang="en-US" dirty="0"/>
              <a:t>Section header – orange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bullet point - PURPLE">
    <p:spTree>
      <p:nvGrpSpPr>
        <p:cNvPr id="1" name=""/>
        <p:cNvGrpSpPr/>
        <p:nvPr/>
      </p:nvGrpSpPr>
      <p:grpSpPr>
        <a:xfrm>
          <a:off x="0" y="0"/>
          <a:ext cx="0" cy="0"/>
          <a:chOff x="0" y="0"/>
          <a:chExt cx="0" cy="0"/>
        </a:xfrm>
      </p:grpSpPr>
      <p:sp>
        <p:nvSpPr>
          <p:cNvPr id="8" name="Rectangle 7"/>
          <p:cNvSpPr/>
          <p:nvPr userDrawn="1"/>
        </p:nvSpPr>
        <p:spPr>
          <a:xfrm>
            <a:off x="6705600" y="152400"/>
            <a:ext cx="2286000" cy="6553200"/>
          </a:xfrm>
          <a:prstGeom prst="rect">
            <a:avLst/>
          </a:prstGeom>
          <a:solidFill>
            <a:srgbClr val="7D319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9" name="Picture 8"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42267" y="6019800"/>
            <a:ext cx="2173133" cy="553720"/>
          </a:xfrm>
          <a:prstGeom prst="rect">
            <a:avLst/>
          </a:prstGeom>
        </p:spPr>
      </p:pic>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bullet point – purple</a:t>
            </a:r>
          </a:p>
        </p:txBody>
      </p:sp>
      <p:sp>
        <p:nvSpPr>
          <p:cNvPr id="13"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230400" indent="-228600">
              <a:lnSpc>
                <a:spcPts val="2200"/>
              </a:lnSpc>
              <a:spcBef>
                <a:spcPts val="0"/>
              </a:spcBef>
              <a:spcAft>
                <a:spcPts val="900"/>
              </a:spcAft>
              <a:buClr>
                <a:srgbClr val="002060"/>
              </a:buClr>
              <a:buSzPct val="130000"/>
              <a:buFont typeface="Arial" pitchFamily="34" charset="0"/>
              <a:buChar char="•"/>
              <a:tabLst>
                <a:tab pos="914400" algn="l"/>
              </a:tabLst>
              <a:defRPr sz="1800" baseline="0">
                <a:solidFill>
                  <a:srgbClr val="002060"/>
                </a:solidFill>
              </a:defRPr>
            </a:lvl1pPr>
            <a:lvl2pPr marL="396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Insert text here - shorter lines of text for optimum legibility and readability but text can run on to second line if needed. Text can also run to third line if really needed. Three Bullet points maximum</a:t>
            </a:r>
          </a:p>
          <a:p>
            <a:pPr lvl="1"/>
            <a:r>
              <a:rPr lang="en-US" dirty="0"/>
              <a:t>Sub bullet if needed</a:t>
            </a:r>
          </a:p>
          <a:p>
            <a:pPr lvl="0"/>
            <a:endParaRPr lang="en-US" dirty="0"/>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header – BLUE">
    <p:spTree>
      <p:nvGrpSpPr>
        <p:cNvPr id="1" name=""/>
        <p:cNvGrpSpPr/>
        <p:nvPr/>
      </p:nvGrpSpPr>
      <p:grpSpPr>
        <a:xfrm>
          <a:off x="0" y="0"/>
          <a:ext cx="0" cy="0"/>
          <a:chOff x="0" y="0"/>
          <a:chExt cx="0" cy="0"/>
        </a:xfrm>
      </p:grpSpPr>
      <p:sp>
        <p:nvSpPr>
          <p:cNvPr id="3" name="Rectangle 2"/>
          <p:cNvSpPr/>
          <p:nvPr userDrawn="1"/>
        </p:nvSpPr>
        <p:spPr>
          <a:xfrm>
            <a:off x="152400" y="152400"/>
            <a:ext cx="8839200" cy="6569075"/>
          </a:xfrm>
          <a:prstGeom prst="rect">
            <a:avLst/>
          </a:prstGeom>
          <a:solidFill>
            <a:srgbClr val="0A21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029200" y="5518944"/>
            <a:ext cx="3460941" cy="881856"/>
          </a:xfrm>
          <a:prstGeom prst="rect">
            <a:avLst/>
          </a:prstGeom>
        </p:spPr>
      </p:pic>
      <p:cxnSp>
        <p:nvCxnSpPr>
          <p:cNvPr id="10" name="Straight Connector 9"/>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Main header</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bullet point - BLUE">
    <p:spTree>
      <p:nvGrpSpPr>
        <p:cNvPr id="1" name=""/>
        <p:cNvGrpSpPr/>
        <p:nvPr/>
      </p:nvGrpSpPr>
      <p:grpSpPr>
        <a:xfrm>
          <a:off x="0" y="0"/>
          <a:ext cx="0" cy="0"/>
          <a:chOff x="0" y="0"/>
          <a:chExt cx="0" cy="0"/>
        </a:xfrm>
      </p:grpSpPr>
      <p:sp>
        <p:nvSpPr>
          <p:cNvPr id="8" name="Rectangle 7"/>
          <p:cNvSpPr/>
          <p:nvPr userDrawn="1"/>
        </p:nvSpPr>
        <p:spPr>
          <a:xfrm>
            <a:off x="6705600" y="152400"/>
            <a:ext cx="2286000" cy="6553200"/>
          </a:xfrm>
          <a:prstGeom prst="rect">
            <a:avLst/>
          </a:prstGeom>
          <a:solidFill>
            <a:srgbClr val="0A216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9" name="Picture 8"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bullet point – blue</a:t>
            </a:r>
          </a:p>
        </p:txBody>
      </p:sp>
      <p:sp>
        <p:nvSpPr>
          <p:cNvPr id="11"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230400" indent="-228600">
              <a:lnSpc>
                <a:spcPts val="2200"/>
              </a:lnSpc>
              <a:spcBef>
                <a:spcPts val="0"/>
              </a:spcBef>
              <a:spcAft>
                <a:spcPts val="900"/>
              </a:spcAft>
              <a:buClr>
                <a:srgbClr val="002060"/>
              </a:buClr>
              <a:buSzPct val="130000"/>
              <a:buFont typeface="Arial" pitchFamily="34" charset="0"/>
              <a:buChar char="•"/>
              <a:tabLst>
                <a:tab pos="914400" algn="l"/>
              </a:tabLst>
              <a:defRPr sz="1800" baseline="0">
                <a:solidFill>
                  <a:srgbClr val="002060"/>
                </a:solidFill>
              </a:defRPr>
            </a:lvl1pPr>
            <a:lvl2pPr marL="396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Insert text here - shorter lines of text for optimum legibility and readability but text can run on to second line if needed. Text can also run to third line if really needed. Three Bullet points maximum</a:t>
            </a:r>
          </a:p>
          <a:p>
            <a:pPr lvl="1"/>
            <a:r>
              <a:rPr lang="en-US" dirty="0"/>
              <a:t>Sub bullet if needed</a:t>
            </a:r>
          </a:p>
          <a:p>
            <a:pPr lvl="0"/>
            <a:endParaRPr lang="en-US" dirty="0"/>
          </a:p>
        </p:txBody>
      </p:sp>
      <p:cxnSp>
        <p:nvCxnSpPr>
          <p:cNvPr id="13" name="Straight Connector 12"/>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bullet point - CARMINE RED">
    <p:spTree>
      <p:nvGrpSpPr>
        <p:cNvPr id="1" name=""/>
        <p:cNvGrpSpPr/>
        <p:nvPr/>
      </p:nvGrpSpPr>
      <p:grpSpPr>
        <a:xfrm>
          <a:off x="0" y="0"/>
          <a:ext cx="0" cy="0"/>
          <a:chOff x="0" y="0"/>
          <a:chExt cx="0" cy="0"/>
        </a:xfrm>
      </p:grpSpPr>
      <p:sp>
        <p:nvSpPr>
          <p:cNvPr id="8" name="Rectangle 7"/>
          <p:cNvSpPr/>
          <p:nvPr userDrawn="1"/>
        </p:nvSpPr>
        <p:spPr>
          <a:xfrm>
            <a:off x="6705600" y="152400"/>
            <a:ext cx="2286000" cy="6553200"/>
          </a:xfrm>
          <a:prstGeom prst="rect">
            <a:avLst/>
          </a:prstGeom>
          <a:solidFill>
            <a:srgbClr val="7E0441"/>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9" name="Picture 8"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bullet point – </a:t>
            </a:r>
            <a:r>
              <a:rPr lang="en-US" dirty="0" err="1"/>
              <a:t>c</a:t>
            </a:r>
            <a:r>
              <a:rPr lang="en-US" dirty="0"/>
              <a:t> red</a:t>
            </a:r>
          </a:p>
        </p:txBody>
      </p:sp>
      <p:sp>
        <p:nvSpPr>
          <p:cNvPr id="11"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230400" indent="-228600">
              <a:lnSpc>
                <a:spcPts val="2200"/>
              </a:lnSpc>
              <a:spcBef>
                <a:spcPts val="0"/>
              </a:spcBef>
              <a:spcAft>
                <a:spcPts val="900"/>
              </a:spcAft>
              <a:buClr>
                <a:srgbClr val="002060"/>
              </a:buClr>
              <a:buSzPct val="130000"/>
              <a:buFont typeface="Arial" pitchFamily="34" charset="0"/>
              <a:buChar char="•"/>
              <a:tabLst>
                <a:tab pos="914400" algn="l"/>
              </a:tabLst>
              <a:defRPr sz="1800" baseline="0">
                <a:solidFill>
                  <a:srgbClr val="002060"/>
                </a:solidFill>
              </a:defRPr>
            </a:lvl1pPr>
            <a:lvl2pPr marL="396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Insert text here - shorter lines of text for optimum legibility and readability but text can run on to second line if needed. Text can also run to third line if really needed. Three Bullet points maximum</a:t>
            </a:r>
          </a:p>
          <a:p>
            <a:pPr lvl="1"/>
            <a:r>
              <a:rPr lang="en-US" dirty="0"/>
              <a:t>Sub bullet if needed</a:t>
            </a:r>
          </a:p>
          <a:p>
            <a:pPr lvl="0"/>
            <a:endParaRPr lang="en-US" dirty="0"/>
          </a:p>
        </p:txBody>
      </p:sp>
      <p:cxnSp>
        <p:nvCxnSpPr>
          <p:cNvPr id="13" name="Straight Connector 12"/>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bullet point - RED">
    <p:spTree>
      <p:nvGrpSpPr>
        <p:cNvPr id="1" name=""/>
        <p:cNvGrpSpPr/>
        <p:nvPr/>
      </p:nvGrpSpPr>
      <p:grpSpPr>
        <a:xfrm>
          <a:off x="0" y="0"/>
          <a:ext cx="0" cy="0"/>
          <a:chOff x="0" y="0"/>
          <a:chExt cx="0" cy="0"/>
        </a:xfrm>
      </p:grpSpPr>
      <p:sp>
        <p:nvSpPr>
          <p:cNvPr id="8" name="Rectangle 7"/>
          <p:cNvSpPr/>
          <p:nvPr userDrawn="1"/>
        </p:nvSpPr>
        <p:spPr>
          <a:xfrm>
            <a:off x="6705600" y="152400"/>
            <a:ext cx="2286000" cy="6553200"/>
          </a:xfrm>
          <a:prstGeom prst="rect">
            <a:avLst/>
          </a:prstGeom>
          <a:solidFill>
            <a:srgbClr val="BC040A"/>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9" name="Picture 8"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bullet point – red</a:t>
            </a:r>
          </a:p>
        </p:txBody>
      </p:sp>
      <p:sp>
        <p:nvSpPr>
          <p:cNvPr id="11"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230400" indent="-228600">
              <a:lnSpc>
                <a:spcPts val="2200"/>
              </a:lnSpc>
              <a:spcBef>
                <a:spcPts val="0"/>
              </a:spcBef>
              <a:spcAft>
                <a:spcPts val="900"/>
              </a:spcAft>
              <a:buClr>
                <a:srgbClr val="002060"/>
              </a:buClr>
              <a:buSzPct val="130000"/>
              <a:buFont typeface="Arial" pitchFamily="34" charset="0"/>
              <a:buChar char="•"/>
              <a:tabLst>
                <a:tab pos="914400" algn="l"/>
              </a:tabLst>
              <a:defRPr sz="1800" baseline="0">
                <a:solidFill>
                  <a:srgbClr val="002060"/>
                </a:solidFill>
              </a:defRPr>
            </a:lvl1pPr>
            <a:lvl2pPr marL="396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Insert text here - shorter lines of text for optimum legibility and readability but text can run on to second line if needed. Text can also run to third line if really needed. Three Bullet points maximum</a:t>
            </a:r>
          </a:p>
          <a:p>
            <a:pPr lvl="1"/>
            <a:r>
              <a:rPr lang="en-US" dirty="0"/>
              <a:t>Sub bullet if needed</a:t>
            </a:r>
          </a:p>
          <a:p>
            <a:pPr lvl="0"/>
            <a:endParaRPr lang="en-US" dirty="0"/>
          </a:p>
        </p:txBody>
      </p:sp>
      <p:cxnSp>
        <p:nvCxnSpPr>
          <p:cNvPr id="13" name="Straight Connector 12"/>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bullet point - GREEN">
    <p:spTree>
      <p:nvGrpSpPr>
        <p:cNvPr id="1" name=""/>
        <p:cNvGrpSpPr/>
        <p:nvPr/>
      </p:nvGrpSpPr>
      <p:grpSpPr>
        <a:xfrm>
          <a:off x="0" y="0"/>
          <a:ext cx="0" cy="0"/>
          <a:chOff x="0" y="0"/>
          <a:chExt cx="0" cy="0"/>
        </a:xfrm>
      </p:grpSpPr>
      <p:sp>
        <p:nvSpPr>
          <p:cNvPr id="8" name="Rectangle 7"/>
          <p:cNvSpPr/>
          <p:nvPr userDrawn="1"/>
        </p:nvSpPr>
        <p:spPr>
          <a:xfrm>
            <a:off x="6705600" y="152400"/>
            <a:ext cx="2286000" cy="6553200"/>
          </a:xfrm>
          <a:prstGeom prst="rect">
            <a:avLst/>
          </a:prstGeom>
          <a:solidFill>
            <a:srgbClr val="78A42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9" name="Picture 8"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bullet point – green</a:t>
            </a:r>
          </a:p>
        </p:txBody>
      </p:sp>
      <p:sp>
        <p:nvSpPr>
          <p:cNvPr id="11"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230400" indent="-228600">
              <a:lnSpc>
                <a:spcPts val="2200"/>
              </a:lnSpc>
              <a:spcBef>
                <a:spcPts val="0"/>
              </a:spcBef>
              <a:spcAft>
                <a:spcPts val="900"/>
              </a:spcAft>
              <a:buClr>
                <a:srgbClr val="002060"/>
              </a:buClr>
              <a:buSzPct val="130000"/>
              <a:buFont typeface="Arial" pitchFamily="34" charset="0"/>
              <a:buChar char="•"/>
              <a:tabLst>
                <a:tab pos="914400" algn="l"/>
              </a:tabLst>
              <a:defRPr sz="1800" baseline="0">
                <a:solidFill>
                  <a:srgbClr val="002060"/>
                </a:solidFill>
              </a:defRPr>
            </a:lvl1pPr>
            <a:lvl2pPr marL="396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Insert text here - shorter lines of text for optimum legibility and readability but text can run on to second line if needed. Text can also run to third line if really needed. Three Bullet points maximum</a:t>
            </a:r>
          </a:p>
          <a:p>
            <a:pPr lvl="1"/>
            <a:r>
              <a:rPr lang="en-US" dirty="0"/>
              <a:t>Sub bullet if needed</a:t>
            </a:r>
          </a:p>
          <a:p>
            <a:pPr lvl="0"/>
            <a:endParaRPr lang="en-US" dirty="0"/>
          </a:p>
        </p:txBody>
      </p:sp>
      <p:cxnSp>
        <p:nvCxnSpPr>
          <p:cNvPr id="13" name="Straight Connector 12"/>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bullet point - ORANGE">
    <p:spTree>
      <p:nvGrpSpPr>
        <p:cNvPr id="1" name=""/>
        <p:cNvGrpSpPr/>
        <p:nvPr/>
      </p:nvGrpSpPr>
      <p:grpSpPr>
        <a:xfrm>
          <a:off x="0" y="0"/>
          <a:ext cx="0" cy="0"/>
          <a:chOff x="0" y="0"/>
          <a:chExt cx="0" cy="0"/>
        </a:xfrm>
      </p:grpSpPr>
      <p:sp>
        <p:nvSpPr>
          <p:cNvPr id="8" name="Rectangle 7"/>
          <p:cNvSpPr/>
          <p:nvPr userDrawn="1"/>
        </p:nvSpPr>
        <p:spPr>
          <a:xfrm>
            <a:off x="6705600" y="152400"/>
            <a:ext cx="2286000" cy="6553200"/>
          </a:xfrm>
          <a:prstGeom prst="rect">
            <a:avLst/>
          </a:prstGeom>
          <a:solidFill>
            <a:srgbClr val="FF99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9" name="Picture 8"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bullet point – orange</a:t>
            </a:r>
          </a:p>
        </p:txBody>
      </p:sp>
      <p:sp>
        <p:nvSpPr>
          <p:cNvPr id="11"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230400" indent="-228600">
              <a:lnSpc>
                <a:spcPts val="2200"/>
              </a:lnSpc>
              <a:spcBef>
                <a:spcPts val="0"/>
              </a:spcBef>
              <a:spcAft>
                <a:spcPts val="900"/>
              </a:spcAft>
              <a:buClr>
                <a:srgbClr val="002060"/>
              </a:buClr>
              <a:buSzPct val="130000"/>
              <a:buFont typeface="Arial" pitchFamily="34" charset="0"/>
              <a:buChar char="•"/>
              <a:tabLst>
                <a:tab pos="914400" algn="l"/>
              </a:tabLst>
              <a:defRPr sz="1800" baseline="0">
                <a:solidFill>
                  <a:srgbClr val="002060"/>
                </a:solidFill>
              </a:defRPr>
            </a:lvl1pPr>
            <a:lvl2pPr marL="396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Insert text here - shorter lines of text for optimum legibility and readability but text can run on to second line if needed. Text can also run to third line if really needed. Three Bullet points maximum</a:t>
            </a:r>
          </a:p>
          <a:p>
            <a:pPr lvl="1"/>
            <a:r>
              <a:rPr lang="en-US" dirty="0"/>
              <a:t>Sub bullet if needed</a:t>
            </a:r>
          </a:p>
          <a:p>
            <a:pPr lvl="0"/>
            <a:endParaRPr lang="en-US" dirty="0"/>
          </a:p>
        </p:txBody>
      </p:sp>
      <p:cxnSp>
        <p:nvCxnSpPr>
          <p:cNvPr id="13" name="Straight Connector 12"/>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bullet point -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610394" y="1183213"/>
            <a:ext cx="7847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bullet point – white</a:t>
            </a:r>
          </a:p>
        </p:txBody>
      </p:sp>
      <p:cxnSp>
        <p:nvCxnSpPr>
          <p:cNvPr id="10" name="Straight Connector 9"/>
          <p:cNvCxnSpPr/>
          <p:nvPr userDrawn="1"/>
        </p:nvCxnSpPr>
        <p:spPr>
          <a:xfrm rot="5400000">
            <a:off x="-1141008" y="3734204"/>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610394" y="1981200"/>
            <a:ext cx="7847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3" name="Picture 12"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
        <p:nvSpPr>
          <p:cNvPr id="11" name="Text Placeholder 56"/>
          <p:cNvSpPr>
            <a:spLocks noGrp="1"/>
          </p:cNvSpPr>
          <p:nvPr>
            <p:ph type="body" sz="quarter" idx="17" hasCustomPrompt="1"/>
          </p:nvPr>
        </p:nvSpPr>
        <p:spPr>
          <a:xfrm>
            <a:off x="610394" y="2000256"/>
            <a:ext cx="7847805" cy="3486144"/>
          </a:xfrm>
          <a:prstGeom prst="rect">
            <a:avLst/>
          </a:prstGeom>
        </p:spPr>
        <p:txBody>
          <a:bodyPr vert="horz"/>
          <a:lstStyle>
            <a:lvl1pPr marL="230400" indent="-228600">
              <a:lnSpc>
                <a:spcPts val="2200"/>
              </a:lnSpc>
              <a:spcBef>
                <a:spcPts val="0"/>
              </a:spcBef>
              <a:spcAft>
                <a:spcPts val="900"/>
              </a:spcAft>
              <a:buClr>
                <a:srgbClr val="002060"/>
              </a:buClr>
              <a:buSzPct val="130000"/>
              <a:buFont typeface="Arial" pitchFamily="34" charset="0"/>
              <a:buChar char="•"/>
              <a:tabLst>
                <a:tab pos="914400" algn="l"/>
              </a:tabLst>
              <a:defRPr sz="1800" baseline="0">
                <a:solidFill>
                  <a:srgbClr val="002060"/>
                </a:solidFill>
              </a:defRPr>
            </a:lvl1pPr>
            <a:lvl2pPr marL="396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Insert text here - shorter lines of text for optimum legibility and readability but text can run on to second line if needed. Text can also run to third line if really needed. Three Bullet points maximum</a:t>
            </a:r>
          </a:p>
          <a:p>
            <a:pPr lvl="1"/>
            <a:r>
              <a:rPr lang="en-US" dirty="0"/>
              <a:t>Sub bullet if needed</a:t>
            </a:r>
          </a:p>
          <a:p>
            <a:pPr lvl="0"/>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paragraph - PURPLE">
    <p:spTree>
      <p:nvGrpSpPr>
        <p:cNvPr id="1" name=""/>
        <p:cNvGrpSpPr/>
        <p:nvPr/>
      </p:nvGrpSpPr>
      <p:grpSpPr>
        <a:xfrm>
          <a:off x="0" y="0"/>
          <a:ext cx="0" cy="0"/>
          <a:chOff x="0" y="0"/>
          <a:chExt cx="0" cy="0"/>
        </a:xfrm>
      </p:grpSpPr>
      <p:sp>
        <p:nvSpPr>
          <p:cNvPr id="3" name="Rectangle 2"/>
          <p:cNvSpPr/>
          <p:nvPr/>
        </p:nvSpPr>
        <p:spPr>
          <a:xfrm>
            <a:off x="6705600" y="152400"/>
            <a:ext cx="2286000" cy="6553200"/>
          </a:xfrm>
          <a:prstGeom prst="rect">
            <a:avLst/>
          </a:prstGeom>
          <a:solidFill>
            <a:srgbClr val="7D319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5" name="Picture 4"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paragraph – purple</a:t>
            </a:r>
          </a:p>
        </p:txBody>
      </p:sp>
      <p:sp>
        <p:nvSpPr>
          <p:cNvPr id="13"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0" indent="0">
              <a:lnSpc>
                <a:spcPts val="2200"/>
              </a:lnSpc>
              <a:spcBef>
                <a:spcPts val="0"/>
              </a:spcBef>
              <a:spcAft>
                <a:spcPts val="900"/>
              </a:spcAft>
              <a:buClr>
                <a:srgbClr val="002060"/>
              </a:buClr>
              <a:buSzPct val="130000"/>
              <a:buFontTx/>
              <a:buNone/>
              <a:tabLst>
                <a:tab pos="914400" algn="l"/>
              </a:tabLst>
              <a:defRPr sz="1800" baseline="0">
                <a:solidFill>
                  <a:srgbClr val="002060"/>
                </a:solidFill>
              </a:defRPr>
            </a:lvl1pPr>
            <a:lvl2pPr marL="360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This is the slide to use for a paragraph of text. </a:t>
            </a:r>
          </a:p>
          <a:p>
            <a:pPr lvl="0"/>
            <a:r>
              <a:rPr lang="en-US" dirty="0"/>
              <a:t>Use with care as the screen easily becomes copy-heavy and not suitable for on-screen presentations.</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paragraph - BLUE">
    <p:spTree>
      <p:nvGrpSpPr>
        <p:cNvPr id="1" name=""/>
        <p:cNvGrpSpPr/>
        <p:nvPr/>
      </p:nvGrpSpPr>
      <p:grpSpPr>
        <a:xfrm>
          <a:off x="0" y="0"/>
          <a:ext cx="0" cy="0"/>
          <a:chOff x="0" y="0"/>
          <a:chExt cx="0" cy="0"/>
        </a:xfrm>
      </p:grpSpPr>
      <p:sp>
        <p:nvSpPr>
          <p:cNvPr id="3" name="Rectangle 2"/>
          <p:cNvSpPr/>
          <p:nvPr/>
        </p:nvSpPr>
        <p:spPr>
          <a:xfrm>
            <a:off x="6705600" y="152400"/>
            <a:ext cx="2286000" cy="6553200"/>
          </a:xfrm>
          <a:prstGeom prst="rect">
            <a:avLst/>
          </a:prstGeom>
          <a:solidFill>
            <a:srgbClr val="0A216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5" name="Picture 4"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paragraph – blue</a:t>
            </a:r>
          </a:p>
        </p:txBody>
      </p:sp>
      <p:sp>
        <p:nvSpPr>
          <p:cNvPr id="13"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0" indent="0">
              <a:lnSpc>
                <a:spcPts val="2200"/>
              </a:lnSpc>
              <a:spcBef>
                <a:spcPts val="0"/>
              </a:spcBef>
              <a:spcAft>
                <a:spcPts val="900"/>
              </a:spcAft>
              <a:buClr>
                <a:srgbClr val="002060"/>
              </a:buClr>
              <a:buSzPct val="130000"/>
              <a:buFontTx/>
              <a:buNone/>
              <a:tabLst>
                <a:tab pos="914400" algn="l"/>
              </a:tabLst>
              <a:defRPr sz="1800" baseline="0">
                <a:solidFill>
                  <a:srgbClr val="002060"/>
                </a:solidFill>
              </a:defRPr>
            </a:lvl1pPr>
            <a:lvl2pPr marL="360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This is the slide to use for a paragraph of text. </a:t>
            </a:r>
          </a:p>
          <a:p>
            <a:pPr lvl="0"/>
            <a:r>
              <a:rPr lang="en-US" dirty="0"/>
              <a:t>Use with care as the screen easily becomes copy-heavy and not suitable for on-screen presentations.</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paragraph - CARMINE RED">
    <p:spTree>
      <p:nvGrpSpPr>
        <p:cNvPr id="1" name=""/>
        <p:cNvGrpSpPr/>
        <p:nvPr/>
      </p:nvGrpSpPr>
      <p:grpSpPr>
        <a:xfrm>
          <a:off x="0" y="0"/>
          <a:ext cx="0" cy="0"/>
          <a:chOff x="0" y="0"/>
          <a:chExt cx="0" cy="0"/>
        </a:xfrm>
      </p:grpSpPr>
      <p:sp>
        <p:nvSpPr>
          <p:cNvPr id="3" name="Rectangle 2"/>
          <p:cNvSpPr/>
          <p:nvPr/>
        </p:nvSpPr>
        <p:spPr>
          <a:xfrm>
            <a:off x="6705600" y="152400"/>
            <a:ext cx="2286000" cy="6553200"/>
          </a:xfrm>
          <a:prstGeom prst="rect">
            <a:avLst/>
          </a:prstGeom>
          <a:solidFill>
            <a:srgbClr val="7C064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5" name="Picture 4"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paragraph – </a:t>
            </a:r>
            <a:r>
              <a:rPr lang="en-US" dirty="0" err="1"/>
              <a:t>c</a:t>
            </a:r>
            <a:r>
              <a:rPr lang="en-US" dirty="0"/>
              <a:t> red</a:t>
            </a:r>
          </a:p>
        </p:txBody>
      </p:sp>
      <p:sp>
        <p:nvSpPr>
          <p:cNvPr id="13"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0" indent="0">
              <a:lnSpc>
                <a:spcPts val="2200"/>
              </a:lnSpc>
              <a:spcBef>
                <a:spcPts val="0"/>
              </a:spcBef>
              <a:spcAft>
                <a:spcPts val="900"/>
              </a:spcAft>
              <a:buClr>
                <a:srgbClr val="002060"/>
              </a:buClr>
              <a:buSzPct val="130000"/>
              <a:buFontTx/>
              <a:buNone/>
              <a:tabLst>
                <a:tab pos="914400" algn="l"/>
              </a:tabLst>
              <a:defRPr sz="1800" baseline="0">
                <a:solidFill>
                  <a:srgbClr val="002060"/>
                </a:solidFill>
              </a:defRPr>
            </a:lvl1pPr>
            <a:lvl2pPr marL="360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This is the slide to use for a paragraph of text. </a:t>
            </a:r>
          </a:p>
          <a:p>
            <a:pPr lvl="0"/>
            <a:r>
              <a:rPr lang="en-US" dirty="0"/>
              <a:t>Use with care as the screen easily becomes copy-heavy and not suitable for on-screen presentations.</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paragraph - RED">
    <p:spTree>
      <p:nvGrpSpPr>
        <p:cNvPr id="1" name=""/>
        <p:cNvGrpSpPr/>
        <p:nvPr/>
      </p:nvGrpSpPr>
      <p:grpSpPr>
        <a:xfrm>
          <a:off x="0" y="0"/>
          <a:ext cx="0" cy="0"/>
          <a:chOff x="0" y="0"/>
          <a:chExt cx="0" cy="0"/>
        </a:xfrm>
      </p:grpSpPr>
      <p:sp>
        <p:nvSpPr>
          <p:cNvPr id="3" name="Rectangle 2"/>
          <p:cNvSpPr/>
          <p:nvPr/>
        </p:nvSpPr>
        <p:spPr>
          <a:xfrm>
            <a:off x="6705600" y="152400"/>
            <a:ext cx="2286000" cy="6553200"/>
          </a:xfrm>
          <a:prstGeom prst="rect">
            <a:avLst/>
          </a:prstGeom>
          <a:solidFill>
            <a:srgbClr val="BC040A"/>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5" name="Picture 4"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paragraph – red</a:t>
            </a:r>
          </a:p>
        </p:txBody>
      </p:sp>
      <p:sp>
        <p:nvSpPr>
          <p:cNvPr id="13"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0" indent="0">
              <a:lnSpc>
                <a:spcPts val="2200"/>
              </a:lnSpc>
              <a:spcBef>
                <a:spcPts val="0"/>
              </a:spcBef>
              <a:spcAft>
                <a:spcPts val="900"/>
              </a:spcAft>
              <a:buClr>
                <a:srgbClr val="002060"/>
              </a:buClr>
              <a:buSzPct val="130000"/>
              <a:buFontTx/>
              <a:buNone/>
              <a:tabLst>
                <a:tab pos="914400" algn="l"/>
              </a:tabLst>
              <a:defRPr sz="1800" baseline="0">
                <a:solidFill>
                  <a:srgbClr val="002060"/>
                </a:solidFill>
              </a:defRPr>
            </a:lvl1pPr>
            <a:lvl2pPr marL="360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This is the slide to use for a paragraph of text. </a:t>
            </a:r>
          </a:p>
          <a:p>
            <a:pPr lvl="0"/>
            <a:r>
              <a:rPr lang="en-US" dirty="0"/>
              <a:t>Use with care as the screen easily becomes copy-heavy and not suitable for on-screen presentations.</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er – CARMINE RED">
    <p:spTree>
      <p:nvGrpSpPr>
        <p:cNvPr id="1" name=""/>
        <p:cNvGrpSpPr/>
        <p:nvPr/>
      </p:nvGrpSpPr>
      <p:grpSpPr>
        <a:xfrm>
          <a:off x="0" y="0"/>
          <a:ext cx="0" cy="0"/>
          <a:chOff x="0" y="0"/>
          <a:chExt cx="0" cy="0"/>
        </a:xfrm>
      </p:grpSpPr>
      <p:sp>
        <p:nvSpPr>
          <p:cNvPr id="3" name="Rectangle 2"/>
          <p:cNvSpPr/>
          <p:nvPr userDrawn="1"/>
        </p:nvSpPr>
        <p:spPr>
          <a:xfrm>
            <a:off x="152400" y="152400"/>
            <a:ext cx="8839200" cy="6569075"/>
          </a:xfrm>
          <a:prstGeom prst="rect">
            <a:avLst/>
          </a:prstGeom>
          <a:solidFill>
            <a:srgbClr val="7C06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029200" y="5518944"/>
            <a:ext cx="3460941" cy="881856"/>
          </a:xfrm>
          <a:prstGeom prst="rect">
            <a:avLst/>
          </a:prstGeom>
        </p:spPr>
      </p:pic>
      <p:cxnSp>
        <p:nvCxnSpPr>
          <p:cNvPr id="10" name="Straight Connector 9"/>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Main header</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paragraph - GREEN">
    <p:spTree>
      <p:nvGrpSpPr>
        <p:cNvPr id="1" name=""/>
        <p:cNvGrpSpPr/>
        <p:nvPr/>
      </p:nvGrpSpPr>
      <p:grpSpPr>
        <a:xfrm>
          <a:off x="0" y="0"/>
          <a:ext cx="0" cy="0"/>
          <a:chOff x="0" y="0"/>
          <a:chExt cx="0" cy="0"/>
        </a:xfrm>
      </p:grpSpPr>
      <p:sp>
        <p:nvSpPr>
          <p:cNvPr id="3" name="Rectangle 2"/>
          <p:cNvSpPr/>
          <p:nvPr/>
        </p:nvSpPr>
        <p:spPr>
          <a:xfrm>
            <a:off x="6705600" y="152400"/>
            <a:ext cx="2286000" cy="6553200"/>
          </a:xfrm>
          <a:prstGeom prst="rect">
            <a:avLst/>
          </a:prstGeom>
          <a:solidFill>
            <a:srgbClr val="78A42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5" name="Picture 4"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paragraph – green</a:t>
            </a:r>
          </a:p>
        </p:txBody>
      </p:sp>
      <p:sp>
        <p:nvSpPr>
          <p:cNvPr id="13"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0" indent="0">
              <a:lnSpc>
                <a:spcPts val="2200"/>
              </a:lnSpc>
              <a:spcBef>
                <a:spcPts val="0"/>
              </a:spcBef>
              <a:spcAft>
                <a:spcPts val="900"/>
              </a:spcAft>
              <a:buClr>
                <a:srgbClr val="002060"/>
              </a:buClr>
              <a:buSzPct val="130000"/>
              <a:buFontTx/>
              <a:buNone/>
              <a:tabLst>
                <a:tab pos="914400" algn="l"/>
              </a:tabLst>
              <a:defRPr sz="1800" baseline="0">
                <a:solidFill>
                  <a:srgbClr val="002060"/>
                </a:solidFill>
              </a:defRPr>
            </a:lvl1pPr>
            <a:lvl2pPr marL="360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This is the slide to use for a paragraph of text. </a:t>
            </a:r>
          </a:p>
          <a:p>
            <a:pPr lvl="0"/>
            <a:r>
              <a:rPr lang="en-US" dirty="0"/>
              <a:t>Use with care as the screen easily becomes copy-heavy and not suitable for on-screen presentations.</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paragraph - ORANGE">
    <p:spTree>
      <p:nvGrpSpPr>
        <p:cNvPr id="1" name=""/>
        <p:cNvGrpSpPr/>
        <p:nvPr/>
      </p:nvGrpSpPr>
      <p:grpSpPr>
        <a:xfrm>
          <a:off x="0" y="0"/>
          <a:ext cx="0" cy="0"/>
          <a:chOff x="0" y="0"/>
          <a:chExt cx="0" cy="0"/>
        </a:xfrm>
      </p:grpSpPr>
      <p:sp>
        <p:nvSpPr>
          <p:cNvPr id="3" name="Rectangle 2"/>
          <p:cNvSpPr/>
          <p:nvPr/>
        </p:nvSpPr>
        <p:spPr>
          <a:xfrm>
            <a:off x="6705600" y="152400"/>
            <a:ext cx="2286000" cy="6553200"/>
          </a:xfrm>
          <a:prstGeom prst="rect">
            <a:avLst/>
          </a:prstGeom>
          <a:solidFill>
            <a:srgbClr val="FF99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5" name="Picture 4"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paragraph – orange</a:t>
            </a:r>
          </a:p>
        </p:txBody>
      </p:sp>
      <p:sp>
        <p:nvSpPr>
          <p:cNvPr id="13" name="Text Placeholder 56"/>
          <p:cNvSpPr>
            <a:spLocks noGrp="1"/>
          </p:cNvSpPr>
          <p:nvPr>
            <p:ph type="body" sz="quarter" idx="17" hasCustomPrompt="1"/>
          </p:nvPr>
        </p:nvSpPr>
        <p:spPr>
          <a:xfrm>
            <a:off x="610395" y="2000256"/>
            <a:ext cx="5942806" cy="3486144"/>
          </a:xfrm>
          <a:prstGeom prst="rect">
            <a:avLst/>
          </a:prstGeom>
        </p:spPr>
        <p:txBody>
          <a:bodyPr vert="horz"/>
          <a:lstStyle>
            <a:lvl1pPr marL="0" indent="0">
              <a:lnSpc>
                <a:spcPts val="2200"/>
              </a:lnSpc>
              <a:spcBef>
                <a:spcPts val="0"/>
              </a:spcBef>
              <a:spcAft>
                <a:spcPts val="900"/>
              </a:spcAft>
              <a:buClr>
                <a:srgbClr val="002060"/>
              </a:buClr>
              <a:buSzPct val="130000"/>
              <a:buFontTx/>
              <a:buNone/>
              <a:tabLst>
                <a:tab pos="914400" algn="l"/>
              </a:tabLst>
              <a:defRPr sz="1800" baseline="0">
                <a:solidFill>
                  <a:srgbClr val="002060"/>
                </a:solidFill>
              </a:defRPr>
            </a:lvl1pPr>
            <a:lvl2pPr marL="360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This is the slide to use for a paragraph of text. </a:t>
            </a:r>
          </a:p>
          <a:p>
            <a:pPr lvl="0"/>
            <a:r>
              <a:rPr lang="en-US" dirty="0"/>
              <a:t>Use with care as the screen easily becomes copy-heavy and not suitable for on-screen presentations.</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paragraph - WHITE">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610394" y="1183213"/>
            <a:ext cx="7847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Content slide – paragraph – white</a:t>
            </a:r>
          </a:p>
        </p:txBody>
      </p:sp>
      <p:sp>
        <p:nvSpPr>
          <p:cNvPr id="11" name="Text Placeholder 56"/>
          <p:cNvSpPr>
            <a:spLocks noGrp="1"/>
          </p:cNvSpPr>
          <p:nvPr>
            <p:ph type="body" sz="quarter" idx="17" hasCustomPrompt="1"/>
          </p:nvPr>
        </p:nvSpPr>
        <p:spPr>
          <a:xfrm>
            <a:off x="610394" y="2000256"/>
            <a:ext cx="7847805" cy="3486144"/>
          </a:xfrm>
          <a:prstGeom prst="rect">
            <a:avLst/>
          </a:prstGeom>
        </p:spPr>
        <p:txBody>
          <a:bodyPr vert="horz"/>
          <a:lstStyle>
            <a:lvl1pPr marL="0" indent="0">
              <a:lnSpc>
                <a:spcPts val="2200"/>
              </a:lnSpc>
              <a:spcBef>
                <a:spcPts val="0"/>
              </a:spcBef>
              <a:spcAft>
                <a:spcPts val="900"/>
              </a:spcAft>
              <a:buClr>
                <a:srgbClr val="002060"/>
              </a:buClr>
              <a:buSzPct val="130000"/>
              <a:buFontTx/>
              <a:buNone/>
              <a:tabLst>
                <a:tab pos="914400" algn="l"/>
              </a:tabLst>
              <a:defRPr sz="1800" baseline="0">
                <a:solidFill>
                  <a:srgbClr val="002060"/>
                </a:solidFill>
              </a:defRPr>
            </a:lvl1pPr>
            <a:lvl2pPr marL="360000" indent="-180000">
              <a:lnSpc>
                <a:spcPts val="2200"/>
              </a:lnSpc>
              <a:spcBef>
                <a:spcPts val="0"/>
              </a:spcBef>
              <a:spcAft>
                <a:spcPts val="900"/>
              </a:spcAft>
              <a:buClr>
                <a:srgbClr val="0A2160"/>
              </a:buClr>
              <a:buSzPct val="80000"/>
              <a:buFont typeface="Arial"/>
              <a:buChar char="•"/>
              <a:defRPr baseline="0">
                <a:solidFill>
                  <a:srgbClr val="0A2160"/>
                </a:solidFill>
              </a:defRPr>
            </a:lvl2pPr>
          </a:lstStyle>
          <a:p>
            <a:pPr lvl="0"/>
            <a:r>
              <a:rPr lang="en-US" dirty="0"/>
              <a:t>This is the slide to use for a paragraph of text. </a:t>
            </a:r>
          </a:p>
          <a:p>
            <a:pPr lvl="0"/>
            <a:r>
              <a:rPr lang="en-US" dirty="0"/>
              <a:t>Use with care as the screen easily becomes copy-heavy and not suitable for on-screen presentations.</a:t>
            </a:r>
          </a:p>
        </p:txBody>
      </p:sp>
      <p:cxnSp>
        <p:nvCxnSpPr>
          <p:cNvPr id="12" name="Straight Connector 11"/>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10394" y="1981200"/>
            <a:ext cx="7847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slide - PURPLE">
    <p:spTree>
      <p:nvGrpSpPr>
        <p:cNvPr id="1" name=""/>
        <p:cNvGrpSpPr/>
        <p:nvPr/>
      </p:nvGrpSpPr>
      <p:grpSpPr>
        <a:xfrm>
          <a:off x="0" y="0"/>
          <a:ext cx="0" cy="0"/>
          <a:chOff x="0" y="0"/>
          <a:chExt cx="0" cy="0"/>
        </a:xfrm>
      </p:grpSpPr>
      <p:sp>
        <p:nvSpPr>
          <p:cNvPr id="3" name="Rectangle 2"/>
          <p:cNvSpPr/>
          <p:nvPr userDrawn="1"/>
        </p:nvSpPr>
        <p:spPr>
          <a:xfrm>
            <a:off x="6705600" y="152400"/>
            <a:ext cx="2286000" cy="6553200"/>
          </a:xfrm>
          <a:prstGeom prst="rect">
            <a:avLst/>
          </a:prstGeom>
          <a:solidFill>
            <a:srgbClr val="7D319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Picture Placeholder 6"/>
          <p:cNvSpPr>
            <a:spLocks noGrp="1"/>
          </p:cNvSpPr>
          <p:nvPr>
            <p:ph type="pic" sz="quarter" idx="10"/>
          </p:nvPr>
        </p:nvSpPr>
        <p:spPr>
          <a:xfrm>
            <a:off x="152400" y="152400"/>
            <a:ext cx="6400800" cy="6553200"/>
          </a:xfrm>
          <a:prstGeom prst="rect">
            <a:avLst/>
          </a:prstGeom>
          <a:ln>
            <a:noFill/>
          </a:ln>
        </p:spPr>
        <p:txBody>
          <a:bodyPr vert="horz"/>
          <a:lstStyle/>
          <a:p>
            <a:r>
              <a:rPr lang="en-US"/>
              <a:t>Click icon to add picture</a:t>
            </a:r>
            <a:endParaRPr lang="en-US" dirty="0"/>
          </a:p>
        </p:txBody>
      </p:sp>
      <p:pic>
        <p:nvPicPr>
          <p:cNvPr id="5" name="Picture 4"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8" name="Text Placeholder 10"/>
          <p:cNvSpPr>
            <a:spLocks noGrp="1"/>
          </p:cNvSpPr>
          <p:nvPr>
            <p:ph type="body" sz="quarter" idx="11" hasCustomPrompt="1"/>
          </p:nvPr>
        </p:nvSpPr>
        <p:spPr>
          <a:xfrm>
            <a:off x="6858000" y="304800"/>
            <a:ext cx="1981200" cy="44196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9" name="Straight Connector 8"/>
          <p:cNvCxnSpPr/>
          <p:nvPr userDrawn="1"/>
        </p:nvCxnSpPr>
        <p:spPr>
          <a:xfrm>
            <a:off x="6858000" y="3048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slide - BLUE">
    <p:spTree>
      <p:nvGrpSpPr>
        <p:cNvPr id="1" name=""/>
        <p:cNvGrpSpPr/>
        <p:nvPr/>
      </p:nvGrpSpPr>
      <p:grpSpPr>
        <a:xfrm>
          <a:off x="0" y="0"/>
          <a:ext cx="0" cy="0"/>
          <a:chOff x="0" y="0"/>
          <a:chExt cx="0" cy="0"/>
        </a:xfrm>
      </p:grpSpPr>
      <p:sp>
        <p:nvSpPr>
          <p:cNvPr id="3" name="Rectangle 2"/>
          <p:cNvSpPr/>
          <p:nvPr userDrawn="1"/>
        </p:nvSpPr>
        <p:spPr>
          <a:xfrm>
            <a:off x="6705600" y="152400"/>
            <a:ext cx="2286000" cy="6553200"/>
          </a:xfrm>
          <a:prstGeom prst="rect">
            <a:avLst/>
          </a:prstGeom>
          <a:solidFill>
            <a:srgbClr val="0A216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Picture Placeholder 6"/>
          <p:cNvSpPr>
            <a:spLocks noGrp="1"/>
          </p:cNvSpPr>
          <p:nvPr>
            <p:ph type="pic" sz="quarter" idx="10"/>
          </p:nvPr>
        </p:nvSpPr>
        <p:spPr>
          <a:xfrm>
            <a:off x="152400" y="152400"/>
            <a:ext cx="6400800" cy="6553200"/>
          </a:xfrm>
          <a:prstGeom prst="rect">
            <a:avLst/>
          </a:prstGeom>
          <a:ln>
            <a:noFill/>
          </a:ln>
        </p:spPr>
        <p:txBody>
          <a:bodyPr vert="horz"/>
          <a:lstStyle/>
          <a:p>
            <a:r>
              <a:rPr lang="en-US"/>
              <a:t>Click icon to add picture</a:t>
            </a:r>
            <a:endParaRPr lang="en-US" dirty="0"/>
          </a:p>
        </p:txBody>
      </p:sp>
      <p:pic>
        <p:nvPicPr>
          <p:cNvPr id="5" name="Picture 4"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8" name="Text Placeholder 10"/>
          <p:cNvSpPr>
            <a:spLocks noGrp="1"/>
          </p:cNvSpPr>
          <p:nvPr>
            <p:ph type="body" sz="quarter" idx="11" hasCustomPrompt="1"/>
          </p:nvPr>
        </p:nvSpPr>
        <p:spPr>
          <a:xfrm>
            <a:off x="6858000" y="304800"/>
            <a:ext cx="1981200" cy="41910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9" name="Straight Connector 8"/>
          <p:cNvCxnSpPr/>
          <p:nvPr userDrawn="1"/>
        </p:nvCxnSpPr>
        <p:spPr>
          <a:xfrm>
            <a:off x="6858000" y="3048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slide - CARMINE RED">
    <p:spTree>
      <p:nvGrpSpPr>
        <p:cNvPr id="1" name=""/>
        <p:cNvGrpSpPr/>
        <p:nvPr/>
      </p:nvGrpSpPr>
      <p:grpSpPr>
        <a:xfrm>
          <a:off x="0" y="0"/>
          <a:ext cx="0" cy="0"/>
          <a:chOff x="0" y="0"/>
          <a:chExt cx="0" cy="0"/>
        </a:xfrm>
      </p:grpSpPr>
      <p:sp>
        <p:nvSpPr>
          <p:cNvPr id="3" name="Rectangle 2"/>
          <p:cNvSpPr/>
          <p:nvPr userDrawn="1"/>
        </p:nvSpPr>
        <p:spPr>
          <a:xfrm>
            <a:off x="6705600" y="152400"/>
            <a:ext cx="2286000" cy="6553200"/>
          </a:xfrm>
          <a:prstGeom prst="rect">
            <a:avLst/>
          </a:prstGeom>
          <a:solidFill>
            <a:srgbClr val="7C0642"/>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Picture Placeholder 6"/>
          <p:cNvSpPr>
            <a:spLocks noGrp="1"/>
          </p:cNvSpPr>
          <p:nvPr>
            <p:ph type="pic" sz="quarter" idx="10"/>
          </p:nvPr>
        </p:nvSpPr>
        <p:spPr>
          <a:xfrm>
            <a:off x="152400" y="152400"/>
            <a:ext cx="6400800" cy="6553200"/>
          </a:xfrm>
          <a:prstGeom prst="rect">
            <a:avLst/>
          </a:prstGeom>
          <a:ln>
            <a:noFill/>
          </a:ln>
        </p:spPr>
        <p:txBody>
          <a:bodyPr vert="horz"/>
          <a:lstStyle/>
          <a:p>
            <a:r>
              <a:rPr lang="en-US"/>
              <a:t>Click icon to add picture</a:t>
            </a:r>
            <a:endParaRPr lang="en-US" dirty="0"/>
          </a:p>
        </p:txBody>
      </p:sp>
      <p:pic>
        <p:nvPicPr>
          <p:cNvPr id="5" name="Picture 4"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8" name="Text Placeholder 10"/>
          <p:cNvSpPr>
            <a:spLocks noGrp="1"/>
          </p:cNvSpPr>
          <p:nvPr>
            <p:ph type="body" sz="quarter" idx="11" hasCustomPrompt="1"/>
          </p:nvPr>
        </p:nvSpPr>
        <p:spPr>
          <a:xfrm>
            <a:off x="6858000" y="304800"/>
            <a:ext cx="1981200" cy="41148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9" name="Straight Connector 8"/>
          <p:cNvCxnSpPr/>
          <p:nvPr userDrawn="1"/>
        </p:nvCxnSpPr>
        <p:spPr>
          <a:xfrm>
            <a:off x="6858000" y="3048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slide - RED">
    <p:spTree>
      <p:nvGrpSpPr>
        <p:cNvPr id="1" name=""/>
        <p:cNvGrpSpPr/>
        <p:nvPr/>
      </p:nvGrpSpPr>
      <p:grpSpPr>
        <a:xfrm>
          <a:off x="0" y="0"/>
          <a:ext cx="0" cy="0"/>
          <a:chOff x="0" y="0"/>
          <a:chExt cx="0" cy="0"/>
        </a:xfrm>
      </p:grpSpPr>
      <p:sp>
        <p:nvSpPr>
          <p:cNvPr id="8" name="Rectangle 7"/>
          <p:cNvSpPr/>
          <p:nvPr userDrawn="1"/>
        </p:nvSpPr>
        <p:spPr>
          <a:xfrm>
            <a:off x="6715140" y="152400"/>
            <a:ext cx="2286000" cy="6553200"/>
          </a:xfrm>
          <a:prstGeom prst="rect">
            <a:avLst/>
          </a:prstGeom>
          <a:solidFill>
            <a:srgbClr val="BC040A"/>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Picture Placeholder 6"/>
          <p:cNvSpPr>
            <a:spLocks noGrp="1"/>
          </p:cNvSpPr>
          <p:nvPr>
            <p:ph type="pic" sz="quarter" idx="10"/>
          </p:nvPr>
        </p:nvSpPr>
        <p:spPr>
          <a:xfrm>
            <a:off x="152400" y="152400"/>
            <a:ext cx="6400800" cy="6553200"/>
          </a:xfrm>
          <a:prstGeom prst="rect">
            <a:avLst/>
          </a:prstGeom>
          <a:ln>
            <a:noFill/>
          </a:ln>
        </p:spPr>
        <p:txBody>
          <a:bodyPr vert="horz"/>
          <a:lstStyle/>
          <a:p>
            <a:r>
              <a:rPr lang="en-US"/>
              <a:t>Click icon to add picture</a:t>
            </a:r>
            <a:endParaRPr lang="en-US" dirty="0"/>
          </a:p>
        </p:txBody>
      </p:sp>
      <p:pic>
        <p:nvPicPr>
          <p:cNvPr id="5" name="Picture 4"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9" name="Text Placeholder 10"/>
          <p:cNvSpPr>
            <a:spLocks noGrp="1"/>
          </p:cNvSpPr>
          <p:nvPr>
            <p:ph type="body" sz="quarter" idx="11" hasCustomPrompt="1"/>
          </p:nvPr>
        </p:nvSpPr>
        <p:spPr>
          <a:xfrm>
            <a:off x="6858000" y="304800"/>
            <a:ext cx="1981200" cy="44196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0" name="Straight Connector 9"/>
          <p:cNvCxnSpPr/>
          <p:nvPr userDrawn="1"/>
        </p:nvCxnSpPr>
        <p:spPr>
          <a:xfrm>
            <a:off x="6858000" y="3048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slide - Green">
    <p:spTree>
      <p:nvGrpSpPr>
        <p:cNvPr id="1" name=""/>
        <p:cNvGrpSpPr/>
        <p:nvPr/>
      </p:nvGrpSpPr>
      <p:grpSpPr>
        <a:xfrm>
          <a:off x="0" y="0"/>
          <a:ext cx="0" cy="0"/>
          <a:chOff x="0" y="0"/>
          <a:chExt cx="0" cy="0"/>
        </a:xfrm>
      </p:grpSpPr>
      <p:sp>
        <p:nvSpPr>
          <p:cNvPr id="5" name="Rectangle 4"/>
          <p:cNvSpPr/>
          <p:nvPr/>
        </p:nvSpPr>
        <p:spPr>
          <a:xfrm>
            <a:off x="6705600" y="152400"/>
            <a:ext cx="2286000" cy="6553200"/>
          </a:xfrm>
          <a:prstGeom prst="rect">
            <a:avLst/>
          </a:prstGeom>
          <a:solidFill>
            <a:srgbClr val="78A425"/>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Picture Placeholder 6"/>
          <p:cNvSpPr>
            <a:spLocks noGrp="1"/>
          </p:cNvSpPr>
          <p:nvPr>
            <p:ph type="pic" sz="quarter" idx="10"/>
          </p:nvPr>
        </p:nvSpPr>
        <p:spPr>
          <a:xfrm>
            <a:off x="152400" y="152400"/>
            <a:ext cx="6400800" cy="6553200"/>
          </a:xfrm>
          <a:prstGeom prst="rect">
            <a:avLst/>
          </a:prstGeom>
          <a:ln>
            <a:noFill/>
          </a:ln>
        </p:spPr>
        <p:txBody>
          <a:bodyPr vert="horz"/>
          <a:lstStyle/>
          <a:p>
            <a:r>
              <a:rPr lang="en-US"/>
              <a:t>Click icon to add picture</a:t>
            </a:r>
            <a:endParaRPr lang="en-US" dirty="0"/>
          </a:p>
        </p:txBody>
      </p:sp>
      <p:pic>
        <p:nvPicPr>
          <p:cNvPr id="7" name="Picture 6" descr="UoB logo_1.jpg"/>
          <p:cNvPicPr>
            <a:picLocks noChangeAspect="1"/>
          </p:cNvPicPr>
          <p:nvPr/>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Text Placeholder 10"/>
          <p:cNvSpPr>
            <a:spLocks noGrp="1"/>
          </p:cNvSpPr>
          <p:nvPr>
            <p:ph type="body" sz="quarter" idx="11" hasCustomPrompt="1"/>
          </p:nvPr>
        </p:nvSpPr>
        <p:spPr>
          <a:xfrm>
            <a:off x="6858000" y="304800"/>
            <a:ext cx="1981200" cy="44196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2" name="Straight Connector 11"/>
          <p:cNvCxnSpPr/>
          <p:nvPr/>
        </p:nvCxnSpPr>
        <p:spPr>
          <a:xfrm>
            <a:off x="6858000" y="3048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slide - ORANGE">
    <p:spTree>
      <p:nvGrpSpPr>
        <p:cNvPr id="1" name=""/>
        <p:cNvGrpSpPr/>
        <p:nvPr/>
      </p:nvGrpSpPr>
      <p:grpSpPr>
        <a:xfrm>
          <a:off x="0" y="0"/>
          <a:ext cx="0" cy="0"/>
          <a:chOff x="0" y="0"/>
          <a:chExt cx="0" cy="0"/>
        </a:xfrm>
      </p:grpSpPr>
      <p:sp>
        <p:nvSpPr>
          <p:cNvPr id="3" name="Rectangle 2"/>
          <p:cNvSpPr/>
          <p:nvPr userDrawn="1"/>
        </p:nvSpPr>
        <p:spPr>
          <a:xfrm>
            <a:off x="6705600" y="152400"/>
            <a:ext cx="2286000" cy="6553200"/>
          </a:xfrm>
          <a:prstGeom prst="rect">
            <a:avLst/>
          </a:prstGeom>
          <a:solidFill>
            <a:srgbClr val="FF99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Picture Placeholder 6"/>
          <p:cNvSpPr>
            <a:spLocks noGrp="1"/>
          </p:cNvSpPr>
          <p:nvPr>
            <p:ph type="pic" sz="quarter" idx="10"/>
          </p:nvPr>
        </p:nvSpPr>
        <p:spPr>
          <a:xfrm>
            <a:off x="152400" y="152400"/>
            <a:ext cx="6400800" cy="6553200"/>
          </a:xfrm>
          <a:prstGeom prst="rect">
            <a:avLst/>
          </a:prstGeom>
          <a:ln>
            <a:noFill/>
          </a:ln>
        </p:spPr>
        <p:txBody>
          <a:bodyPr vert="horz"/>
          <a:lstStyle/>
          <a:p>
            <a:r>
              <a:rPr lang="en-US"/>
              <a:t>Click icon to add picture</a:t>
            </a:r>
            <a:endParaRPr lang="en-US" dirty="0"/>
          </a:p>
        </p:txBody>
      </p:sp>
      <p:pic>
        <p:nvPicPr>
          <p:cNvPr id="5" name="Picture 4"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8" name="Text Placeholder 10"/>
          <p:cNvSpPr>
            <a:spLocks noGrp="1"/>
          </p:cNvSpPr>
          <p:nvPr>
            <p:ph type="body" sz="quarter" idx="11" hasCustomPrompt="1"/>
          </p:nvPr>
        </p:nvSpPr>
        <p:spPr>
          <a:xfrm>
            <a:off x="6858000" y="304800"/>
            <a:ext cx="1981200" cy="39624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9" name="Straight Connector 8"/>
          <p:cNvCxnSpPr/>
          <p:nvPr userDrawn="1"/>
        </p:nvCxnSpPr>
        <p:spPr>
          <a:xfrm>
            <a:off x="6858000" y="3048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52400" y="152400"/>
            <a:ext cx="6400800" cy="6553200"/>
          </a:xfrm>
          <a:prstGeom prst="rect">
            <a:avLst/>
          </a:prstGeom>
        </p:spPr>
        <p:txBody>
          <a:bodyPr vert="horz"/>
          <a:lstStyle/>
          <a:p>
            <a:r>
              <a:rPr lang="en-US"/>
              <a:t>Click icon to add picture</a:t>
            </a:r>
            <a:endParaRPr lang="en-US" dirty="0"/>
          </a:p>
        </p:txBody>
      </p:sp>
      <p:sp>
        <p:nvSpPr>
          <p:cNvPr id="9" name="Picture Placeholder 8"/>
          <p:cNvSpPr>
            <a:spLocks noGrp="1"/>
          </p:cNvSpPr>
          <p:nvPr>
            <p:ph type="pic" sz="quarter" idx="11"/>
          </p:nvPr>
        </p:nvSpPr>
        <p:spPr>
          <a:xfrm>
            <a:off x="6705600" y="152400"/>
            <a:ext cx="2286000" cy="2133600"/>
          </a:xfrm>
          <a:prstGeom prst="rect">
            <a:avLst/>
          </a:prstGeom>
        </p:spPr>
        <p:txBody>
          <a:bodyPr vert="horz"/>
          <a:lstStyle/>
          <a:p>
            <a:r>
              <a:rPr lang="en-US"/>
              <a:t>Click icon to add picture</a:t>
            </a:r>
          </a:p>
        </p:txBody>
      </p:sp>
      <p:sp>
        <p:nvSpPr>
          <p:cNvPr id="10" name="Picture Placeholder 8"/>
          <p:cNvSpPr>
            <a:spLocks noGrp="1"/>
          </p:cNvSpPr>
          <p:nvPr>
            <p:ph type="pic" sz="quarter" idx="12"/>
          </p:nvPr>
        </p:nvSpPr>
        <p:spPr>
          <a:xfrm>
            <a:off x="6705600" y="2438400"/>
            <a:ext cx="2286000" cy="2133600"/>
          </a:xfrm>
          <a:prstGeom prst="rect">
            <a:avLst/>
          </a:prstGeom>
        </p:spPr>
        <p:txBody>
          <a:bodyPr vert="horz"/>
          <a:lstStyle/>
          <a:p>
            <a:r>
              <a:rPr lang="en-US"/>
              <a:t>Click icon to add picture</a:t>
            </a:r>
          </a:p>
        </p:txBody>
      </p:sp>
      <p:cxnSp>
        <p:nvCxnSpPr>
          <p:cNvPr id="12" name="Straight Connector 11"/>
          <p:cNvCxnSpPr/>
          <p:nvPr/>
        </p:nvCxnSpPr>
        <p:spPr>
          <a:xfrm>
            <a:off x="6705600" y="4725988"/>
            <a:ext cx="2286000"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 Placeholder 10"/>
          <p:cNvSpPr>
            <a:spLocks noGrp="1"/>
          </p:cNvSpPr>
          <p:nvPr>
            <p:ph type="body" sz="quarter" idx="13" hasCustomPrompt="1"/>
          </p:nvPr>
        </p:nvSpPr>
        <p:spPr>
          <a:xfrm>
            <a:off x="6705600" y="4876800"/>
            <a:ext cx="2286000" cy="838200"/>
          </a:xfrm>
          <a:prstGeom prst="rect">
            <a:avLst/>
          </a:prstGeom>
        </p:spPr>
        <p:txBody>
          <a:bodyPr vert="horz" wrap="square">
            <a:noAutofit/>
          </a:bodyPr>
          <a:lstStyle>
            <a:lvl1pPr marL="0" indent="0" algn="l">
              <a:lnSpc>
                <a:spcPts val="1700"/>
              </a:lnSpc>
              <a:spcBef>
                <a:spcPts val="0"/>
              </a:spcBef>
              <a:buFontTx/>
              <a:buNone/>
              <a:defRPr sz="1400" b="1" baseline="0">
                <a:solidFill>
                  <a:srgbClr val="0A2160"/>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pic>
        <p:nvPicPr>
          <p:cNvPr id="11" name="Picture 10" descr="UoB blue logo.eps"/>
          <p:cNvPicPr>
            <a:picLocks noChangeAspect="1"/>
          </p:cNvPicPr>
          <p:nvPr userDrawn="1"/>
        </p:nvPicPr>
        <p:blipFill>
          <a:blip r:embed="rId2" cstate="print"/>
          <a:stretch>
            <a:fillRect/>
          </a:stretch>
        </p:blipFill>
        <p:spPr>
          <a:xfrm>
            <a:off x="6705600" y="6172200"/>
            <a:ext cx="2202700" cy="52023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er - RED">
    <p:spTree>
      <p:nvGrpSpPr>
        <p:cNvPr id="1" name=""/>
        <p:cNvGrpSpPr/>
        <p:nvPr/>
      </p:nvGrpSpPr>
      <p:grpSpPr>
        <a:xfrm>
          <a:off x="0" y="0"/>
          <a:ext cx="0" cy="0"/>
          <a:chOff x="0" y="0"/>
          <a:chExt cx="0" cy="0"/>
        </a:xfrm>
      </p:grpSpPr>
      <p:sp>
        <p:nvSpPr>
          <p:cNvPr id="3" name="Rectangle 2"/>
          <p:cNvSpPr/>
          <p:nvPr userDrawn="1"/>
        </p:nvSpPr>
        <p:spPr>
          <a:xfrm>
            <a:off x="152400" y="152400"/>
            <a:ext cx="8839200" cy="6569075"/>
          </a:xfrm>
          <a:prstGeom prst="rect">
            <a:avLst/>
          </a:prstGeom>
          <a:solidFill>
            <a:srgbClr val="BC04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029200" y="5518944"/>
            <a:ext cx="3460941" cy="881856"/>
          </a:xfrm>
          <a:prstGeom prst="rect">
            <a:avLst/>
          </a:prstGeom>
        </p:spPr>
      </p:pic>
      <p:cxnSp>
        <p:nvCxnSpPr>
          <p:cNvPr id="10" name="Straight Connector 9"/>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sp>
        <p:nvSpPr>
          <p:cNvPr id="9"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Main header</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bject slide - PURPLE">
    <p:spTree>
      <p:nvGrpSpPr>
        <p:cNvPr id="1" name=""/>
        <p:cNvGrpSpPr/>
        <p:nvPr/>
      </p:nvGrpSpPr>
      <p:grpSpPr>
        <a:xfrm>
          <a:off x="0" y="0"/>
          <a:ext cx="0" cy="0"/>
          <a:chOff x="0" y="0"/>
          <a:chExt cx="0" cy="0"/>
        </a:xfrm>
      </p:grpSpPr>
      <p:sp>
        <p:nvSpPr>
          <p:cNvPr id="3" name="Rectangle 2"/>
          <p:cNvSpPr/>
          <p:nvPr userDrawn="1"/>
        </p:nvSpPr>
        <p:spPr>
          <a:xfrm>
            <a:off x="6705600" y="152400"/>
            <a:ext cx="2286000" cy="6553200"/>
          </a:xfrm>
          <a:prstGeom prst="rect">
            <a:avLst/>
          </a:prstGeom>
          <a:solidFill>
            <a:srgbClr val="7D319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Content Placeholder 9"/>
          <p:cNvSpPr>
            <a:spLocks noGrp="1"/>
          </p:cNvSpPr>
          <p:nvPr>
            <p:ph sz="quarter" idx="10"/>
          </p:nvPr>
        </p:nvSpPr>
        <p:spPr>
          <a:xfrm>
            <a:off x="609600" y="1981200"/>
            <a:ext cx="5891226" cy="3505200"/>
          </a:xfrm>
          <a:prstGeom prst="rect">
            <a:avLst/>
          </a:prstGeom>
        </p:spPr>
        <p:txBody>
          <a:bodyPr/>
          <a:lstStyle>
            <a:lvl1pPr>
              <a:buNone/>
              <a:defRPr>
                <a:solidFill>
                  <a:srgbClr val="002060"/>
                </a:solidFill>
              </a:defRPr>
            </a:lvl1pPr>
            <a:lvl2pPr>
              <a:buNone/>
              <a:defRPr>
                <a:solidFill>
                  <a:srgbClr val="002060"/>
                </a:solidFill>
              </a:defRPr>
            </a:lvl2pPr>
            <a:lvl3pPr>
              <a:buNone/>
              <a:defRPr>
                <a:solidFill>
                  <a:srgbClr val="002060"/>
                </a:solidFill>
              </a:defRPr>
            </a:lvl3pPr>
            <a:lvl4pPr>
              <a:buNone/>
              <a:defRPr>
                <a:solidFill>
                  <a:srgbClr val="002060"/>
                </a:solidFill>
              </a:defRPr>
            </a:lvl4pPr>
            <a:lvl5pPr>
              <a:buNone/>
              <a:defRPr>
                <a:solidFill>
                  <a:srgbClr val="002060"/>
                </a:solidFill>
              </a:defRPr>
            </a:lvl5pPr>
          </a:lstStyle>
          <a:p>
            <a:pPr lvl="0"/>
            <a:endParaRPr lang="en-US" dirty="0"/>
          </a:p>
        </p:txBody>
      </p:sp>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Object slide</a:t>
            </a:r>
          </a:p>
        </p:txBody>
      </p:sp>
      <p:cxnSp>
        <p:nvCxnSpPr>
          <p:cNvPr id="13" name="Straight Connector 12"/>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 Placeholder 10"/>
          <p:cNvSpPr>
            <a:spLocks noGrp="1"/>
          </p:cNvSpPr>
          <p:nvPr>
            <p:ph type="body" sz="quarter" idx="11" hasCustomPrompt="1"/>
          </p:nvPr>
        </p:nvSpPr>
        <p:spPr>
          <a:xfrm>
            <a:off x="6858000" y="1981200"/>
            <a:ext cx="1981200" cy="35052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6" name="Straight Connector 15"/>
          <p:cNvCxnSpPr/>
          <p:nvPr userDrawn="1"/>
        </p:nvCxnSpPr>
        <p:spPr>
          <a:xfrm>
            <a:off x="6858000" y="19812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bject slide - BLUE">
    <p:spTree>
      <p:nvGrpSpPr>
        <p:cNvPr id="1" name=""/>
        <p:cNvGrpSpPr/>
        <p:nvPr/>
      </p:nvGrpSpPr>
      <p:grpSpPr>
        <a:xfrm>
          <a:off x="0" y="0"/>
          <a:ext cx="0" cy="0"/>
          <a:chOff x="0" y="0"/>
          <a:chExt cx="0" cy="0"/>
        </a:xfrm>
      </p:grpSpPr>
      <p:sp>
        <p:nvSpPr>
          <p:cNvPr id="4" name="Rectangle 3"/>
          <p:cNvSpPr/>
          <p:nvPr userDrawn="1"/>
        </p:nvSpPr>
        <p:spPr>
          <a:xfrm>
            <a:off x="6715140" y="152400"/>
            <a:ext cx="2276460" cy="6569075"/>
          </a:xfrm>
          <a:prstGeom prst="rect">
            <a:avLst/>
          </a:prstGeom>
          <a:solidFill>
            <a:srgbClr val="0A21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Content Placeholder 9"/>
          <p:cNvSpPr>
            <a:spLocks noGrp="1"/>
          </p:cNvSpPr>
          <p:nvPr>
            <p:ph sz="quarter" idx="10"/>
          </p:nvPr>
        </p:nvSpPr>
        <p:spPr>
          <a:xfrm>
            <a:off x="609600" y="1981200"/>
            <a:ext cx="5891226" cy="3505200"/>
          </a:xfrm>
          <a:prstGeom prst="rect">
            <a:avLst/>
          </a:prstGeom>
        </p:spPr>
        <p:txBody>
          <a:bodyPr/>
          <a:lstStyle>
            <a:lvl1pPr>
              <a:buNone/>
              <a:defRPr>
                <a:solidFill>
                  <a:srgbClr val="002060"/>
                </a:solidFill>
              </a:defRPr>
            </a:lvl1pPr>
            <a:lvl2pPr>
              <a:buNone/>
              <a:defRPr>
                <a:solidFill>
                  <a:srgbClr val="002060"/>
                </a:solidFill>
              </a:defRPr>
            </a:lvl2pPr>
            <a:lvl3pPr>
              <a:buNone/>
              <a:defRPr>
                <a:solidFill>
                  <a:srgbClr val="002060"/>
                </a:solidFill>
              </a:defRPr>
            </a:lvl3pPr>
            <a:lvl4pPr>
              <a:buNone/>
              <a:defRPr>
                <a:solidFill>
                  <a:srgbClr val="002060"/>
                </a:solidFill>
              </a:defRPr>
            </a:lvl4pPr>
            <a:lvl5pPr>
              <a:buNone/>
              <a:defRPr>
                <a:solidFill>
                  <a:srgbClr val="002060"/>
                </a:solidFill>
              </a:defRPr>
            </a:lvl5pPr>
          </a:lstStyle>
          <a:p>
            <a:pPr lvl="0"/>
            <a:endParaRPr lang="en-US" dirty="0"/>
          </a:p>
        </p:txBody>
      </p:sp>
      <p:sp>
        <p:nvSpPr>
          <p:cNvPr id="13"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Object slide</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Text Placeholder 10"/>
          <p:cNvSpPr>
            <a:spLocks noGrp="1"/>
          </p:cNvSpPr>
          <p:nvPr>
            <p:ph type="body" sz="quarter" idx="11" hasCustomPrompt="1"/>
          </p:nvPr>
        </p:nvSpPr>
        <p:spPr>
          <a:xfrm>
            <a:off x="6858000" y="1981200"/>
            <a:ext cx="1981200" cy="35052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7" name="Straight Connector 16"/>
          <p:cNvCxnSpPr/>
          <p:nvPr userDrawn="1"/>
        </p:nvCxnSpPr>
        <p:spPr>
          <a:xfrm>
            <a:off x="6858000" y="19812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bject slide - CARMINE RED">
    <p:spTree>
      <p:nvGrpSpPr>
        <p:cNvPr id="1" name=""/>
        <p:cNvGrpSpPr/>
        <p:nvPr/>
      </p:nvGrpSpPr>
      <p:grpSpPr>
        <a:xfrm>
          <a:off x="0" y="0"/>
          <a:ext cx="0" cy="0"/>
          <a:chOff x="0" y="0"/>
          <a:chExt cx="0" cy="0"/>
        </a:xfrm>
      </p:grpSpPr>
      <p:sp>
        <p:nvSpPr>
          <p:cNvPr id="9" name="Rectangle 8"/>
          <p:cNvSpPr/>
          <p:nvPr userDrawn="1"/>
        </p:nvSpPr>
        <p:spPr>
          <a:xfrm>
            <a:off x="6715140" y="152400"/>
            <a:ext cx="2276460" cy="6569075"/>
          </a:xfrm>
          <a:prstGeom prst="rect">
            <a:avLst/>
          </a:prstGeom>
          <a:solidFill>
            <a:srgbClr val="7E04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Content Placeholder 9"/>
          <p:cNvSpPr>
            <a:spLocks noGrp="1"/>
          </p:cNvSpPr>
          <p:nvPr>
            <p:ph sz="quarter" idx="10"/>
          </p:nvPr>
        </p:nvSpPr>
        <p:spPr>
          <a:xfrm>
            <a:off x="609600" y="1981200"/>
            <a:ext cx="5891226" cy="3505200"/>
          </a:xfrm>
          <a:prstGeom prst="rect">
            <a:avLst/>
          </a:prstGeom>
        </p:spPr>
        <p:txBody>
          <a:bodyPr/>
          <a:lstStyle>
            <a:lvl1pPr>
              <a:buNone/>
              <a:defRPr>
                <a:solidFill>
                  <a:srgbClr val="002060"/>
                </a:solidFill>
              </a:defRPr>
            </a:lvl1pPr>
            <a:lvl2pPr>
              <a:buNone/>
              <a:defRPr>
                <a:solidFill>
                  <a:srgbClr val="002060"/>
                </a:solidFill>
              </a:defRPr>
            </a:lvl2pPr>
            <a:lvl3pPr>
              <a:buNone/>
              <a:defRPr>
                <a:solidFill>
                  <a:srgbClr val="002060"/>
                </a:solidFill>
              </a:defRPr>
            </a:lvl3pPr>
            <a:lvl4pPr>
              <a:buNone/>
              <a:defRPr>
                <a:solidFill>
                  <a:srgbClr val="002060"/>
                </a:solidFill>
              </a:defRPr>
            </a:lvl4pPr>
            <a:lvl5pPr>
              <a:buNone/>
              <a:defRPr>
                <a:solidFill>
                  <a:srgbClr val="002060"/>
                </a:solidFill>
              </a:defRPr>
            </a:lvl5pPr>
          </a:lstStyle>
          <a:p>
            <a:pPr lvl="0"/>
            <a:endParaRPr lang="en-US" dirty="0"/>
          </a:p>
        </p:txBody>
      </p:sp>
      <p:sp>
        <p:nvSpPr>
          <p:cNvPr id="13"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Object slide</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Text Placeholder 10"/>
          <p:cNvSpPr>
            <a:spLocks noGrp="1"/>
          </p:cNvSpPr>
          <p:nvPr>
            <p:ph type="body" sz="quarter" idx="11" hasCustomPrompt="1"/>
          </p:nvPr>
        </p:nvSpPr>
        <p:spPr>
          <a:xfrm>
            <a:off x="6858000" y="1981200"/>
            <a:ext cx="1981200" cy="35052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7" name="Straight Connector 16"/>
          <p:cNvCxnSpPr/>
          <p:nvPr userDrawn="1"/>
        </p:nvCxnSpPr>
        <p:spPr>
          <a:xfrm>
            <a:off x="6858000" y="19812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bject slide - RED">
    <p:spTree>
      <p:nvGrpSpPr>
        <p:cNvPr id="1" name=""/>
        <p:cNvGrpSpPr/>
        <p:nvPr/>
      </p:nvGrpSpPr>
      <p:grpSpPr>
        <a:xfrm>
          <a:off x="0" y="0"/>
          <a:ext cx="0" cy="0"/>
          <a:chOff x="0" y="0"/>
          <a:chExt cx="0" cy="0"/>
        </a:xfrm>
      </p:grpSpPr>
      <p:sp>
        <p:nvSpPr>
          <p:cNvPr id="3" name="Rectangle 2"/>
          <p:cNvSpPr/>
          <p:nvPr userDrawn="1"/>
        </p:nvSpPr>
        <p:spPr>
          <a:xfrm>
            <a:off x="6705600" y="152400"/>
            <a:ext cx="2286000" cy="6553200"/>
          </a:xfrm>
          <a:prstGeom prst="rect">
            <a:avLst/>
          </a:prstGeom>
          <a:solidFill>
            <a:srgbClr val="C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0" name="Content Placeholder 9"/>
          <p:cNvSpPr>
            <a:spLocks noGrp="1"/>
          </p:cNvSpPr>
          <p:nvPr>
            <p:ph sz="quarter" idx="10"/>
          </p:nvPr>
        </p:nvSpPr>
        <p:spPr>
          <a:xfrm>
            <a:off x="609600" y="1981200"/>
            <a:ext cx="5891226" cy="3505200"/>
          </a:xfrm>
          <a:prstGeom prst="rect">
            <a:avLst/>
          </a:prstGeom>
        </p:spPr>
        <p:txBody>
          <a:bodyPr/>
          <a:lstStyle>
            <a:lvl1pPr>
              <a:buNone/>
              <a:defRPr>
                <a:solidFill>
                  <a:srgbClr val="002060"/>
                </a:solidFill>
              </a:defRPr>
            </a:lvl1pPr>
            <a:lvl2pPr>
              <a:buNone/>
              <a:defRPr>
                <a:solidFill>
                  <a:srgbClr val="002060"/>
                </a:solidFill>
              </a:defRPr>
            </a:lvl2pPr>
            <a:lvl3pPr>
              <a:buNone/>
              <a:defRPr>
                <a:solidFill>
                  <a:srgbClr val="002060"/>
                </a:solidFill>
              </a:defRPr>
            </a:lvl3pPr>
            <a:lvl4pPr>
              <a:buNone/>
              <a:defRPr>
                <a:solidFill>
                  <a:srgbClr val="002060"/>
                </a:solidFill>
              </a:defRPr>
            </a:lvl4pPr>
            <a:lvl5pPr>
              <a:buNone/>
              <a:defRPr>
                <a:solidFill>
                  <a:srgbClr val="002060"/>
                </a:solidFill>
              </a:defRPr>
            </a:lvl5pPr>
          </a:lstStyle>
          <a:p>
            <a:pPr lvl="0"/>
            <a:endParaRPr lang="en-US" dirty="0"/>
          </a:p>
        </p:txBody>
      </p:sp>
      <p:sp>
        <p:nvSpPr>
          <p:cNvPr id="11"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Object slide</a:t>
            </a:r>
          </a:p>
        </p:txBody>
      </p:sp>
      <p:cxnSp>
        <p:nvCxnSpPr>
          <p:cNvPr id="12" name="Straight Connector 11"/>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 name="Text Placeholder 10"/>
          <p:cNvSpPr>
            <a:spLocks noGrp="1"/>
          </p:cNvSpPr>
          <p:nvPr>
            <p:ph type="body" sz="quarter" idx="11" hasCustomPrompt="1"/>
          </p:nvPr>
        </p:nvSpPr>
        <p:spPr>
          <a:xfrm>
            <a:off x="6858000" y="1981200"/>
            <a:ext cx="1981200" cy="35052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5" name="Straight Connector 14"/>
          <p:cNvCxnSpPr/>
          <p:nvPr userDrawn="1"/>
        </p:nvCxnSpPr>
        <p:spPr>
          <a:xfrm>
            <a:off x="6858000" y="19812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bject slide - GREEN">
    <p:spTree>
      <p:nvGrpSpPr>
        <p:cNvPr id="1" name=""/>
        <p:cNvGrpSpPr/>
        <p:nvPr/>
      </p:nvGrpSpPr>
      <p:grpSpPr>
        <a:xfrm>
          <a:off x="0" y="0"/>
          <a:ext cx="0" cy="0"/>
          <a:chOff x="0" y="0"/>
          <a:chExt cx="0" cy="0"/>
        </a:xfrm>
      </p:grpSpPr>
      <p:sp>
        <p:nvSpPr>
          <p:cNvPr id="4" name="Rectangle 3"/>
          <p:cNvSpPr/>
          <p:nvPr userDrawn="1"/>
        </p:nvSpPr>
        <p:spPr>
          <a:xfrm>
            <a:off x="6715140" y="152400"/>
            <a:ext cx="2276460" cy="6569075"/>
          </a:xfrm>
          <a:prstGeom prst="rect">
            <a:avLst/>
          </a:prstGeom>
          <a:solidFill>
            <a:srgbClr val="7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2" name="Content Placeholder 9"/>
          <p:cNvSpPr>
            <a:spLocks noGrp="1"/>
          </p:cNvSpPr>
          <p:nvPr>
            <p:ph sz="quarter" idx="10"/>
          </p:nvPr>
        </p:nvSpPr>
        <p:spPr>
          <a:xfrm>
            <a:off x="609600" y="1981200"/>
            <a:ext cx="5891226" cy="3505200"/>
          </a:xfrm>
          <a:prstGeom prst="rect">
            <a:avLst/>
          </a:prstGeom>
        </p:spPr>
        <p:txBody>
          <a:bodyPr/>
          <a:lstStyle>
            <a:lvl1pPr>
              <a:buNone/>
              <a:defRPr>
                <a:solidFill>
                  <a:srgbClr val="002060"/>
                </a:solidFill>
              </a:defRPr>
            </a:lvl1pPr>
            <a:lvl2pPr>
              <a:buNone/>
              <a:defRPr>
                <a:solidFill>
                  <a:srgbClr val="002060"/>
                </a:solidFill>
              </a:defRPr>
            </a:lvl2pPr>
            <a:lvl3pPr>
              <a:buNone/>
              <a:defRPr>
                <a:solidFill>
                  <a:srgbClr val="002060"/>
                </a:solidFill>
              </a:defRPr>
            </a:lvl3pPr>
            <a:lvl4pPr>
              <a:buNone/>
              <a:defRPr>
                <a:solidFill>
                  <a:srgbClr val="002060"/>
                </a:solidFill>
              </a:defRPr>
            </a:lvl4pPr>
            <a:lvl5pPr>
              <a:buNone/>
              <a:defRPr>
                <a:solidFill>
                  <a:srgbClr val="002060"/>
                </a:solidFill>
              </a:defRPr>
            </a:lvl5pPr>
          </a:lstStyle>
          <a:p>
            <a:pPr lvl="0"/>
            <a:endParaRPr lang="en-US" dirty="0"/>
          </a:p>
        </p:txBody>
      </p:sp>
      <p:sp>
        <p:nvSpPr>
          <p:cNvPr id="13"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Object slide</a:t>
            </a:r>
          </a:p>
        </p:txBody>
      </p:sp>
      <p:cxnSp>
        <p:nvCxnSpPr>
          <p:cNvPr id="14" name="Straight Connector 13"/>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Text Placeholder 10"/>
          <p:cNvSpPr>
            <a:spLocks noGrp="1"/>
          </p:cNvSpPr>
          <p:nvPr>
            <p:ph type="body" sz="quarter" idx="11" hasCustomPrompt="1"/>
          </p:nvPr>
        </p:nvSpPr>
        <p:spPr>
          <a:xfrm>
            <a:off x="6858000" y="1981200"/>
            <a:ext cx="1981200" cy="35052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7" name="Straight Connector 16"/>
          <p:cNvCxnSpPr/>
          <p:nvPr userDrawn="1"/>
        </p:nvCxnSpPr>
        <p:spPr>
          <a:xfrm>
            <a:off x="6858000" y="19812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slide - Orange">
    <p:spTree>
      <p:nvGrpSpPr>
        <p:cNvPr id="1" name=""/>
        <p:cNvGrpSpPr/>
        <p:nvPr/>
      </p:nvGrpSpPr>
      <p:grpSpPr>
        <a:xfrm>
          <a:off x="0" y="0"/>
          <a:ext cx="0" cy="0"/>
          <a:chOff x="0" y="0"/>
          <a:chExt cx="0" cy="0"/>
        </a:xfrm>
      </p:grpSpPr>
      <p:sp>
        <p:nvSpPr>
          <p:cNvPr id="3" name="Rectangle 2"/>
          <p:cNvSpPr/>
          <p:nvPr userDrawn="1"/>
        </p:nvSpPr>
        <p:spPr>
          <a:xfrm>
            <a:off x="6705600" y="152400"/>
            <a:ext cx="2286000" cy="6553200"/>
          </a:xfrm>
          <a:prstGeom prst="rect">
            <a:avLst/>
          </a:prstGeom>
          <a:solidFill>
            <a:srgbClr val="FB991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6781800" y="6019800"/>
            <a:ext cx="2133600" cy="543647"/>
          </a:xfrm>
          <a:prstGeom prst="rect">
            <a:avLst/>
          </a:prstGeom>
        </p:spPr>
      </p:pic>
      <p:sp>
        <p:nvSpPr>
          <p:cNvPr id="11" name="Content Placeholder 9"/>
          <p:cNvSpPr>
            <a:spLocks noGrp="1"/>
          </p:cNvSpPr>
          <p:nvPr>
            <p:ph sz="quarter" idx="10"/>
          </p:nvPr>
        </p:nvSpPr>
        <p:spPr>
          <a:xfrm>
            <a:off x="609600" y="1981200"/>
            <a:ext cx="5891226" cy="3505200"/>
          </a:xfrm>
          <a:prstGeom prst="rect">
            <a:avLst/>
          </a:prstGeom>
        </p:spPr>
        <p:txBody>
          <a:bodyPr/>
          <a:lstStyle>
            <a:lvl1pPr>
              <a:buNone/>
              <a:defRPr>
                <a:solidFill>
                  <a:srgbClr val="002060"/>
                </a:solidFill>
              </a:defRPr>
            </a:lvl1pPr>
            <a:lvl2pPr>
              <a:buNone/>
              <a:defRPr>
                <a:solidFill>
                  <a:srgbClr val="002060"/>
                </a:solidFill>
              </a:defRPr>
            </a:lvl2pPr>
            <a:lvl3pPr>
              <a:buNone/>
              <a:defRPr>
                <a:solidFill>
                  <a:srgbClr val="002060"/>
                </a:solidFill>
              </a:defRPr>
            </a:lvl3pPr>
            <a:lvl4pPr>
              <a:buNone/>
              <a:defRPr>
                <a:solidFill>
                  <a:srgbClr val="002060"/>
                </a:solidFill>
              </a:defRPr>
            </a:lvl4pPr>
            <a:lvl5pPr>
              <a:buNone/>
              <a:defRPr>
                <a:solidFill>
                  <a:srgbClr val="002060"/>
                </a:solidFill>
              </a:defRPr>
            </a:lvl5pPr>
          </a:lstStyle>
          <a:p>
            <a:pPr lvl="0"/>
            <a:endParaRPr lang="en-US" dirty="0"/>
          </a:p>
        </p:txBody>
      </p:sp>
      <p:sp>
        <p:nvSpPr>
          <p:cNvPr id="12" name="Title Placeholder 1"/>
          <p:cNvSpPr>
            <a:spLocks noGrp="1"/>
          </p:cNvSpPr>
          <p:nvPr>
            <p:ph type="title" hasCustomPrompt="1"/>
          </p:nvPr>
        </p:nvSpPr>
        <p:spPr>
          <a:xfrm>
            <a:off x="610394" y="1183213"/>
            <a:ext cx="5942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Object slide</a:t>
            </a:r>
          </a:p>
        </p:txBody>
      </p:sp>
      <p:cxnSp>
        <p:nvCxnSpPr>
          <p:cNvPr id="13" name="Straight Connector 12"/>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0394" y="1981200"/>
            <a:ext cx="5942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 Placeholder 10"/>
          <p:cNvSpPr>
            <a:spLocks noGrp="1"/>
          </p:cNvSpPr>
          <p:nvPr>
            <p:ph type="body" sz="quarter" idx="11" hasCustomPrompt="1"/>
          </p:nvPr>
        </p:nvSpPr>
        <p:spPr>
          <a:xfrm>
            <a:off x="6858000" y="1981200"/>
            <a:ext cx="1981200" cy="3505200"/>
          </a:xfrm>
          <a:prstGeom prst="rect">
            <a:avLst/>
          </a:prstGeom>
        </p:spPr>
        <p:txBody>
          <a:bodyPr vert="horz" wrap="square">
            <a:noAutofit/>
          </a:bodyPr>
          <a:lstStyle>
            <a:lvl1pPr marL="0" indent="0" algn="l">
              <a:lnSpc>
                <a:spcPts val="1700"/>
              </a:lnSpc>
              <a:spcBef>
                <a:spcPts val="0"/>
              </a:spcBef>
              <a:buFontTx/>
              <a:buNone/>
              <a:defRPr sz="1400" b="1" baseline="0">
                <a:solidFill>
                  <a:schemeClr val="bg1"/>
                </a:solidFill>
                <a:latin typeface="Arial"/>
                <a:cs typeface="Arial"/>
              </a:defRPr>
            </a:lvl1pPr>
            <a:lvl2pPr>
              <a:buFontTx/>
              <a:buNone/>
              <a:defRPr/>
            </a:lvl2pPr>
            <a:lvl3pPr>
              <a:buFontTx/>
              <a:buNone/>
              <a:defRPr/>
            </a:lvl3pPr>
            <a:lvl4pPr>
              <a:buFontTx/>
              <a:buNone/>
              <a:defRPr/>
            </a:lvl4pPr>
            <a:lvl5pPr>
              <a:buFontTx/>
              <a:buNone/>
              <a:defRPr/>
            </a:lvl5pPr>
          </a:lstStyle>
          <a:p>
            <a:pPr lvl="0"/>
            <a:r>
              <a:rPr lang="en-US" dirty="0"/>
              <a:t>Click to edit text</a:t>
            </a:r>
          </a:p>
        </p:txBody>
      </p:sp>
      <p:cxnSp>
        <p:nvCxnSpPr>
          <p:cNvPr id="16" name="Straight Connector 15"/>
          <p:cNvCxnSpPr/>
          <p:nvPr userDrawn="1"/>
        </p:nvCxnSpPr>
        <p:spPr>
          <a:xfrm>
            <a:off x="6858000" y="1981200"/>
            <a:ext cx="1981200" cy="1588"/>
          </a:xfrm>
          <a:prstGeom prst="line">
            <a:avLst/>
          </a:prstGeom>
          <a:ln w="12700" cap="flat" cmpd="sng" algn="ctr">
            <a:solidFill>
              <a:schemeClr val="bg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cxnSp>
        <p:nvCxnSpPr>
          <p:cNvPr id="13" name="Straight Connector 12"/>
          <p:cNvCxnSpPr/>
          <p:nvPr userDrawn="1"/>
        </p:nvCxnSpPr>
        <p:spPr>
          <a:xfrm>
            <a:off x="610394" y="1981200"/>
            <a:ext cx="7847806"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Content Placeholder 9"/>
          <p:cNvSpPr>
            <a:spLocks noGrp="1"/>
          </p:cNvSpPr>
          <p:nvPr>
            <p:ph sz="quarter" idx="10"/>
          </p:nvPr>
        </p:nvSpPr>
        <p:spPr>
          <a:xfrm>
            <a:off x="609600" y="1981200"/>
            <a:ext cx="7848600" cy="3505200"/>
          </a:xfrm>
          <a:prstGeom prst="rect">
            <a:avLst/>
          </a:prstGeom>
        </p:spPr>
        <p:txBody>
          <a:bodyPr/>
          <a:lstStyle>
            <a:lvl1pPr>
              <a:buNone/>
              <a:defRPr>
                <a:solidFill>
                  <a:srgbClr val="002060"/>
                </a:solidFill>
              </a:defRPr>
            </a:lvl1pPr>
            <a:lvl2pPr>
              <a:buNone/>
              <a:defRPr>
                <a:solidFill>
                  <a:srgbClr val="002060"/>
                </a:solidFill>
              </a:defRPr>
            </a:lvl2pPr>
            <a:lvl3pPr>
              <a:buNone/>
              <a:defRPr>
                <a:solidFill>
                  <a:srgbClr val="002060"/>
                </a:solidFill>
              </a:defRPr>
            </a:lvl3pPr>
            <a:lvl4pPr>
              <a:buNone/>
              <a:defRPr>
                <a:solidFill>
                  <a:srgbClr val="002060"/>
                </a:solidFill>
              </a:defRPr>
            </a:lvl4pPr>
            <a:lvl5pPr>
              <a:buNone/>
              <a:defRPr>
                <a:solidFill>
                  <a:srgbClr val="002060"/>
                </a:solidFill>
              </a:defRPr>
            </a:lvl5pPr>
          </a:lstStyle>
          <a:p>
            <a:pPr lvl="0"/>
            <a:endParaRPr lang="en-US" dirty="0"/>
          </a:p>
        </p:txBody>
      </p:sp>
      <p:sp>
        <p:nvSpPr>
          <p:cNvPr id="16" name="Title Placeholder 1"/>
          <p:cNvSpPr>
            <a:spLocks noGrp="1"/>
          </p:cNvSpPr>
          <p:nvPr>
            <p:ph type="title" hasCustomPrompt="1"/>
          </p:nvPr>
        </p:nvSpPr>
        <p:spPr>
          <a:xfrm>
            <a:off x="610394" y="1183213"/>
            <a:ext cx="7847806" cy="461665"/>
          </a:xfrm>
          <a:prstGeom prst="rect">
            <a:avLst/>
          </a:prstGeom>
        </p:spPr>
        <p:txBody>
          <a:bodyPr vert="horz" wrap="square" lIns="91440" tIns="45720" rIns="91440" bIns="45720" rtlCol="0" anchor="ctr">
            <a:spAutoFit/>
          </a:bodyPr>
          <a:lstStyle>
            <a:lvl1pPr algn="l">
              <a:defRPr sz="2400" b="1" baseline="0">
                <a:solidFill>
                  <a:srgbClr val="002060"/>
                </a:solidFill>
                <a:latin typeface="Arial"/>
                <a:cs typeface="Arial"/>
              </a:defRPr>
            </a:lvl1pPr>
          </a:lstStyle>
          <a:p>
            <a:r>
              <a:rPr lang="en-US" dirty="0"/>
              <a:t>Object slide</a:t>
            </a:r>
          </a:p>
        </p:txBody>
      </p:sp>
      <p:cxnSp>
        <p:nvCxnSpPr>
          <p:cNvPr id="17" name="Straight Connector 16"/>
          <p:cNvCxnSpPr/>
          <p:nvPr userDrawn="1"/>
        </p:nvCxnSpPr>
        <p:spPr>
          <a:xfrm rot="5400000">
            <a:off x="-1140214" y="3734998"/>
            <a:ext cx="3502804" cy="1588"/>
          </a:xfrm>
          <a:prstGeom prst="line">
            <a:avLst/>
          </a:prstGeom>
          <a:ln w="12700" cap="flat" cmpd="sng" algn="ctr">
            <a:solidFill>
              <a:srgbClr val="0A216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6BC94DF0-1E70-42CC-B916-884424EF0E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6783388"/>
            <a:ext cx="8626475"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4C5931A9-5437-412B-A4C3-B1AE954D95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1938" y="233363"/>
            <a:ext cx="20066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74729" y="171957"/>
            <a:ext cx="6569272" cy="802493"/>
          </a:xfrm>
          <a:prstGeom prst="rect">
            <a:avLst/>
          </a:prstGeom>
        </p:spPr>
        <p:txBody>
          <a:bodyPr anchor="ctr" anchorCtr="1">
            <a:noAutofit/>
          </a:bodyPr>
          <a:lstStyle>
            <a:lvl1pPr algn="r">
              <a:defRPr sz="27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13" name="Text Placeholder 12"/>
          <p:cNvSpPr>
            <a:spLocks noGrp="1"/>
          </p:cNvSpPr>
          <p:nvPr>
            <p:ph type="body" sz="quarter" idx="13"/>
          </p:nvPr>
        </p:nvSpPr>
        <p:spPr>
          <a:xfrm>
            <a:off x="979487" y="1854410"/>
            <a:ext cx="7191375" cy="4147935"/>
          </a:xfrm>
          <a:prstGeom prst="rect">
            <a:avLst/>
          </a:prstGeom>
        </p:spPr>
        <p:txBody>
          <a:bodyPr/>
          <a:lstStyle>
            <a:lvl1pPr marL="0" indent="0">
              <a:buNone/>
              <a:defRPr sz="2100">
                <a:solidFill>
                  <a:schemeClr val="accent2"/>
                </a:solidFill>
                <a:latin typeface="Ebrima" panose="02000000000000000000" pitchFamily="2" charset="0"/>
                <a:ea typeface="Ebrima" panose="02000000000000000000" pitchFamily="2" charset="0"/>
                <a:cs typeface="Ebrima" panose="02000000000000000000" pitchFamily="2" charset="0"/>
              </a:defRPr>
            </a:lvl1pPr>
            <a:lvl2pPr marL="342900" marR="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sz="1800">
                <a:solidFill>
                  <a:schemeClr val="accent2"/>
                </a:solidFill>
                <a:latin typeface="Ebrima" panose="02000000000000000000" pitchFamily="2" charset="0"/>
                <a:ea typeface="Ebrima" panose="02000000000000000000" pitchFamily="2" charset="0"/>
                <a:cs typeface="Ebrima" panose="02000000000000000000" pitchFamily="2" charset="0"/>
              </a:defRPr>
            </a:lvl2pPr>
            <a:lvl3pPr marL="857250" indent="-171450">
              <a:buClr>
                <a:srgbClr val="AEE0FF"/>
              </a:buClr>
              <a:buFont typeface="Wingdings" panose="05000000000000000000" pitchFamily="2" charset="2"/>
              <a:buChar char="§"/>
              <a:defRPr sz="1800" baseline="0">
                <a:solidFill>
                  <a:schemeClr val="accent2"/>
                </a:solidFill>
                <a:latin typeface="Ebrima" panose="02000000000000000000" pitchFamily="2" charset="0"/>
                <a:ea typeface="Ebrima" panose="02000000000000000000" pitchFamily="2" charset="0"/>
                <a:cs typeface="Ebrima" panose="02000000000000000000" pitchFamily="2" charset="0"/>
              </a:defRPr>
            </a:lvl3pPr>
            <a:lvl4pPr marL="1028700" indent="0">
              <a:buNone/>
              <a:defRPr sz="1800" b="0" baseline="0">
                <a:solidFill>
                  <a:schemeClr val="accent2"/>
                </a:solidFill>
                <a:latin typeface="Ebrima" panose="02000000000000000000" pitchFamily="2" charset="0"/>
                <a:ea typeface="Ebrima" panose="02000000000000000000" pitchFamily="2" charset="0"/>
                <a:cs typeface="Ebrima" panose="02000000000000000000" pitchFamily="2" charset="0"/>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3"/>
            <a:r>
              <a:rPr lang="en-US" dirty="0"/>
              <a:t>	Fifth level</a:t>
            </a:r>
          </a:p>
        </p:txBody>
      </p:sp>
      <p:sp>
        <p:nvSpPr>
          <p:cNvPr id="3" name="Text Placeholder 2"/>
          <p:cNvSpPr>
            <a:spLocks noGrp="1"/>
          </p:cNvSpPr>
          <p:nvPr>
            <p:ph type="body" sz="quarter" idx="15"/>
          </p:nvPr>
        </p:nvSpPr>
        <p:spPr>
          <a:xfrm>
            <a:off x="261938" y="6407533"/>
            <a:ext cx="2880273" cy="301625"/>
          </a:xfrm>
          <a:prstGeom prst="rect">
            <a:avLst/>
          </a:prstGeom>
        </p:spPr>
        <p:txBody>
          <a:bodyPr/>
          <a:lstStyle>
            <a:lvl1pPr marL="0" indent="0" algn="ctr">
              <a:buNone/>
              <a:defRPr sz="135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a:t>Edit Master text styles</a:t>
            </a:r>
          </a:p>
        </p:txBody>
      </p:sp>
      <p:sp>
        <p:nvSpPr>
          <p:cNvPr id="7" name="Slide Number Placeholder 5">
            <a:extLst>
              <a:ext uri="{FF2B5EF4-FFF2-40B4-BE49-F238E27FC236}">
                <a16:creationId xmlns:a16="http://schemas.microsoft.com/office/drawing/2014/main" id="{65EB0AED-E627-4864-9301-9AAA8A524967}"/>
              </a:ext>
            </a:extLst>
          </p:cNvPr>
          <p:cNvSpPr>
            <a:spLocks noGrp="1"/>
          </p:cNvSpPr>
          <p:nvPr>
            <p:ph type="sldNum" sz="quarter" idx="16"/>
          </p:nvPr>
        </p:nvSpPr>
        <p:spPr>
          <a:xfrm>
            <a:off x="8404225" y="6348413"/>
            <a:ext cx="484188" cy="36036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fld id="{3AC80353-8C88-483C-9E00-7EB324F65090}" type="slidenum">
              <a:rPr lang="en-GB" altLang="en-US"/>
              <a:pPr/>
              <a:t>‹#›</a:t>
            </a:fld>
            <a:endParaRPr lang="en-GB" altLang="en-US"/>
          </a:p>
        </p:txBody>
      </p:sp>
    </p:spTree>
    <p:extLst>
      <p:ext uri="{BB962C8B-B14F-4D97-AF65-F5344CB8AC3E}">
        <p14:creationId xmlns:p14="http://schemas.microsoft.com/office/powerpoint/2010/main" val="3558171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Callouts, icons &amp; arrows">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5FFE39A0-D02C-4ADB-B87C-D6CAEBE983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8" y="6783388"/>
            <a:ext cx="8626475"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4D3156D-2B7C-4AF3-94D6-3723FC6B00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1938" y="233363"/>
            <a:ext cx="20066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2574729" y="171957"/>
            <a:ext cx="6569272" cy="802493"/>
          </a:xfrm>
          <a:prstGeom prst="rect">
            <a:avLst/>
          </a:prstGeom>
        </p:spPr>
        <p:txBody>
          <a:bodyPr anchor="ctr" anchorCtr="1">
            <a:noAutofit/>
          </a:bodyPr>
          <a:lstStyle>
            <a:lvl1pPr algn="r">
              <a:defRPr sz="270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Master title style</a:t>
            </a:r>
          </a:p>
        </p:txBody>
      </p:sp>
      <p:sp>
        <p:nvSpPr>
          <p:cNvPr id="9" name="Text Placeholder 2"/>
          <p:cNvSpPr>
            <a:spLocks noGrp="1"/>
          </p:cNvSpPr>
          <p:nvPr>
            <p:ph type="body" sz="quarter" idx="15"/>
          </p:nvPr>
        </p:nvSpPr>
        <p:spPr>
          <a:xfrm>
            <a:off x="261938" y="6407533"/>
            <a:ext cx="2880273" cy="301625"/>
          </a:xfrm>
          <a:prstGeom prst="rect">
            <a:avLst/>
          </a:prstGeom>
        </p:spPr>
        <p:txBody>
          <a:bodyPr/>
          <a:lstStyle>
            <a:lvl1pPr marL="0" indent="0" algn="ctr">
              <a:buNone/>
              <a:defRPr sz="1350" baseline="0">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pPr lvl="0"/>
            <a:r>
              <a:rPr lang="en-US"/>
              <a:t>Edit Master text styles</a:t>
            </a:r>
          </a:p>
        </p:txBody>
      </p:sp>
      <p:sp>
        <p:nvSpPr>
          <p:cNvPr id="6" name="Slide Number Placeholder 5">
            <a:extLst>
              <a:ext uri="{FF2B5EF4-FFF2-40B4-BE49-F238E27FC236}">
                <a16:creationId xmlns:a16="http://schemas.microsoft.com/office/drawing/2014/main" id="{A2270E5A-59E0-4755-BA55-38B6B18BDDED}"/>
              </a:ext>
            </a:extLst>
          </p:cNvPr>
          <p:cNvSpPr>
            <a:spLocks noGrp="1"/>
          </p:cNvSpPr>
          <p:nvPr>
            <p:ph type="sldNum" sz="quarter" idx="16"/>
          </p:nvPr>
        </p:nvSpPr>
        <p:spPr>
          <a:xfrm>
            <a:off x="8404225" y="6348413"/>
            <a:ext cx="484188" cy="360362"/>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7E8082"/>
                </a:solidFill>
                <a:latin typeface="Ebrima" panose="02000000000000000000" pitchFamily="2" charset="0"/>
                <a:ea typeface="Ebrima" panose="02000000000000000000" pitchFamily="2" charset="0"/>
                <a:cs typeface="Ebrima" panose="02000000000000000000" pitchFamily="2" charset="0"/>
              </a:defRPr>
            </a:lvl1pPr>
          </a:lstStyle>
          <a:p>
            <a:fld id="{1A5970D7-055C-4277-8D7B-10F0305552E1}" type="slidenum">
              <a:rPr lang="en-GB" altLang="en-US"/>
              <a:pPr/>
              <a:t>‹#›</a:t>
            </a:fld>
            <a:endParaRPr lang="en-GB" altLang="en-US"/>
          </a:p>
        </p:txBody>
      </p:sp>
    </p:spTree>
    <p:extLst>
      <p:ext uri="{BB962C8B-B14F-4D97-AF65-F5344CB8AC3E}">
        <p14:creationId xmlns:p14="http://schemas.microsoft.com/office/powerpoint/2010/main" val="1226708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73479E0-A2FA-483A-8917-6D5D4556D427}" type="datetime1">
              <a:rPr lang="en-GB" smtClean="0"/>
              <a:pPr/>
              <a:t>13/09/2019</a:t>
            </a:fld>
            <a:endParaRPr lang="en-GB"/>
          </a:p>
        </p:txBody>
      </p:sp>
      <p:sp>
        <p:nvSpPr>
          <p:cNvPr id="5" name="Slide Number Placeholder 4"/>
          <p:cNvSpPr>
            <a:spLocks noGrp="1"/>
          </p:cNvSpPr>
          <p:nvPr>
            <p:ph type="sldNum" sz="quarter" idx="12"/>
          </p:nvPr>
        </p:nvSpPr>
        <p:spPr/>
        <p:txBody>
          <a:bodyPr/>
          <a:lstStyle/>
          <a:p>
            <a:fld id="{D971752B-945A-4CDF-AFAB-6D92B9939DAA}" type="slidenum">
              <a:rPr lang="en-GB" smtClean="0"/>
              <a:pPr/>
              <a:t>‹#›</a:t>
            </a:fld>
            <a:endParaRPr lang="en-GB"/>
          </a:p>
        </p:txBody>
      </p:sp>
    </p:spTree>
    <p:extLst>
      <p:ext uri="{BB962C8B-B14F-4D97-AF65-F5344CB8AC3E}">
        <p14:creationId xmlns:p14="http://schemas.microsoft.com/office/powerpoint/2010/main" val="3471919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header – GREEN">
    <p:spTree>
      <p:nvGrpSpPr>
        <p:cNvPr id="1" name=""/>
        <p:cNvGrpSpPr/>
        <p:nvPr/>
      </p:nvGrpSpPr>
      <p:grpSpPr>
        <a:xfrm>
          <a:off x="0" y="0"/>
          <a:ext cx="0" cy="0"/>
          <a:chOff x="0" y="0"/>
          <a:chExt cx="0" cy="0"/>
        </a:xfrm>
      </p:grpSpPr>
      <p:sp>
        <p:nvSpPr>
          <p:cNvPr id="3" name="Rectangle 2"/>
          <p:cNvSpPr/>
          <p:nvPr userDrawn="1"/>
        </p:nvSpPr>
        <p:spPr>
          <a:xfrm>
            <a:off x="152400" y="152400"/>
            <a:ext cx="8839200" cy="6569075"/>
          </a:xfrm>
          <a:prstGeom prst="rect">
            <a:avLst/>
          </a:prstGeom>
          <a:solidFill>
            <a:srgbClr val="7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029200" y="5518944"/>
            <a:ext cx="3460941" cy="881856"/>
          </a:xfrm>
          <a:prstGeom prst="rect">
            <a:avLst/>
          </a:prstGeom>
        </p:spPr>
      </p:pic>
      <p:cxnSp>
        <p:nvCxnSpPr>
          <p:cNvPr id="10" name="Straight Connector 9"/>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sp>
        <p:nvSpPr>
          <p:cNvPr id="9"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Main header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header – ORANGE">
    <p:spTree>
      <p:nvGrpSpPr>
        <p:cNvPr id="1" name=""/>
        <p:cNvGrpSpPr/>
        <p:nvPr/>
      </p:nvGrpSpPr>
      <p:grpSpPr>
        <a:xfrm>
          <a:off x="0" y="0"/>
          <a:ext cx="0" cy="0"/>
          <a:chOff x="0" y="0"/>
          <a:chExt cx="0" cy="0"/>
        </a:xfrm>
      </p:grpSpPr>
      <p:sp>
        <p:nvSpPr>
          <p:cNvPr id="3" name="Rectangle 2"/>
          <p:cNvSpPr/>
          <p:nvPr userDrawn="1"/>
        </p:nvSpPr>
        <p:spPr>
          <a:xfrm>
            <a:off x="152400" y="152400"/>
            <a:ext cx="8839200" cy="6569075"/>
          </a:xfrm>
          <a:prstGeom prst="rect">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UoB logo_1.jpg"/>
          <p:cNvPicPr>
            <a:picLocks noChangeAspect="1"/>
          </p:cNvPicPr>
          <p:nvPr userDrawn="1"/>
        </p:nvPicPr>
        <p:blipFill>
          <a:blip r:embed="rId2" cstate="print">
            <a:clrChange>
              <a:clrFrom>
                <a:srgbClr val="FFFFFF"/>
              </a:clrFrom>
              <a:clrTo>
                <a:srgbClr val="FFFFFF">
                  <a:alpha val="0"/>
                </a:srgbClr>
              </a:clrTo>
            </a:clrChange>
            <a:duotone>
              <a:schemeClr val="bg1"/>
              <a:srgbClr val="FFF1C1"/>
            </a:duotone>
          </a:blip>
          <a:stretch>
            <a:fillRect/>
          </a:stretch>
        </p:blipFill>
        <p:spPr>
          <a:xfrm>
            <a:off x="5029200" y="5518944"/>
            <a:ext cx="3460941" cy="881856"/>
          </a:xfrm>
          <a:prstGeom prst="rect">
            <a:avLst/>
          </a:prstGeom>
        </p:spPr>
      </p:pic>
      <p:cxnSp>
        <p:nvCxnSpPr>
          <p:cNvPr id="10" name="Straight Connector 9"/>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Main header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her logos – purple">
    <p:spTree>
      <p:nvGrpSpPr>
        <p:cNvPr id="1" name=""/>
        <p:cNvGrpSpPr/>
        <p:nvPr/>
      </p:nvGrpSpPr>
      <p:grpSpPr>
        <a:xfrm>
          <a:off x="0" y="0"/>
          <a:ext cx="0" cy="0"/>
          <a:chOff x="0" y="0"/>
          <a:chExt cx="0" cy="0"/>
        </a:xfrm>
      </p:grpSpPr>
      <p:sp>
        <p:nvSpPr>
          <p:cNvPr id="3" name="Rectangle 2"/>
          <p:cNvSpPr/>
          <p:nvPr userDrawn="1"/>
        </p:nvSpPr>
        <p:spPr>
          <a:xfrm>
            <a:off x="152400" y="152400"/>
            <a:ext cx="8839200" cy="5333999"/>
          </a:xfrm>
          <a:prstGeom prst="rect">
            <a:avLst/>
          </a:prstGeom>
          <a:solidFill>
            <a:srgbClr val="7D31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pic>
        <p:nvPicPr>
          <p:cNvPr id="10" name="Picture 9"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With space for logos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her logos – blue">
    <p:spTree>
      <p:nvGrpSpPr>
        <p:cNvPr id="1" name=""/>
        <p:cNvGrpSpPr/>
        <p:nvPr/>
      </p:nvGrpSpPr>
      <p:grpSpPr>
        <a:xfrm>
          <a:off x="0" y="0"/>
          <a:ext cx="0" cy="0"/>
          <a:chOff x="0" y="0"/>
          <a:chExt cx="0" cy="0"/>
        </a:xfrm>
      </p:grpSpPr>
      <p:sp>
        <p:nvSpPr>
          <p:cNvPr id="3" name="Rectangle 2"/>
          <p:cNvSpPr/>
          <p:nvPr userDrawn="1"/>
        </p:nvSpPr>
        <p:spPr>
          <a:xfrm>
            <a:off x="152400" y="152400"/>
            <a:ext cx="8839200" cy="5333999"/>
          </a:xfrm>
          <a:prstGeom prst="rect">
            <a:avLst/>
          </a:prstGeom>
          <a:solidFill>
            <a:srgbClr val="0A21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pic>
        <p:nvPicPr>
          <p:cNvPr id="10" name="Picture 9"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With space for logos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her logos – carmine red">
    <p:spTree>
      <p:nvGrpSpPr>
        <p:cNvPr id="1" name=""/>
        <p:cNvGrpSpPr/>
        <p:nvPr/>
      </p:nvGrpSpPr>
      <p:grpSpPr>
        <a:xfrm>
          <a:off x="0" y="0"/>
          <a:ext cx="0" cy="0"/>
          <a:chOff x="0" y="0"/>
          <a:chExt cx="0" cy="0"/>
        </a:xfrm>
      </p:grpSpPr>
      <p:sp>
        <p:nvSpPr>
          <p:cNvPr id="3" name="Rectangle 2"/>
          <p:cNvSpPr/>
          <p:nvPr userDrawn="1"/>
        </p:nvSpPr>
        <p:spPr>
          <a:xfrm>
            <a:off x="152400" y="152400"/>
            <a:ext cx="8839200" cy="5333999"/>
          </a:xfrm>
          <a:prstGeom prst="rect">
            <a:avLst/>
          </a:prstGeom>
          <a:solidFill>
            <a:srgbClr val="7C06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762000" y="2286000"/>
            <a:ext cx="7728141" cy="1604"/>
          </a:xfrm>
          <a:prstGeom prst="line">
            <a:avLst/>
          </a:prstGeom>
          <a:ln w="12700" cap="flat" cmpd="sng" algn="ctr">
            <a:solidFill>
              <a:schemeClr val="bg2"/>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 Placeholder 3"/>
          <p:cNvSpPr>
            <a:spLocks noGrp="1"/>
          </p:cNvSpPr>
          <p:nvPr>
            <p:ph type="body" sz="half" idx="2" hasCustomPrompt="1"/>
          </p:nvPr>
        </p:nvSpPr>
        <p:spPr>
          <a:xfrm>
            <a:off x="669829" y="2286000"/>
            <a:ext cx="7804341" cy="1143000"/>
          </a:xfrm>
          <a:prstGeom prst="rect">
            <a:avLst/>
          </a:prstGeom>
        </p:spPr>
        <p:txBody>
          <a:bodyPr>
            <a:noAutofit/>
          </a:bodyPr>
          <a:lstStyle>
            <a:lvl1pPr marL="0" indent="0">
              <a:lnSpc>
                <a:spcPts val="2400"/>
              </a:lnSpc>
              <a:spcBef>
                <a:spcPts val="0"/>
              </a:spcBef>
              <a:buNone/>
              <a:defRPr sz="2000" b="0"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Sub head or date</a:t>
            </a:r>
          </a:p>
        </p:txBody>
      </p:sp>
      <p:sp>
        <p:nvSpPr>
          <p:cNvPr id="13" name="Text Placeholder 3"/>
          <p:cNvSpPr>
            <a:spLocks noGrp="1"/>
          </p:cNvSpPr>
          <p:nvPr>
            <p:ph type="body" sz="half" idx="10" hasCustomPrompt="1"/>
          </p:nvPr>
        </p:nvSpPr>
        <p:spPr>
          <a:xfrm>
            <a:off x="669829" y="3962400"/>
            <a:ext cx="7804341" cy="1143000"/>
          </a:xfrm>
          <a:prstGeom prst="rect">
            <a:avLst/>
          </a:prstGeom>
        </p:spPr>
        <p:txBody>
          <a:bodyPr>
            <a:noAutofit/>
          </a:bodyPr>
          <a:lstStyle>
            <a:lvl1pPr marL="0" indent="0">
              <a:lnSpc>
                <a:spcPts val="2200"/>
              </a:lnSpc>
              <a:spcBef>
                <a:spcPts val="0"/>
              </a:spcBef>
              <a:buNone/>
              <a:defRPr sz="1800" b="1" baseline="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name</a:t>
            </a:r>
          </a:p>
          <a:p>
            <a:pPr lvl="0"/>
            <a:r>
              <a:rPr lang="en-US" dirty="0"/>
              <a:t>Speaker date</a:t>
            </a:r>
          </a:p>
        </p:txBody>
      </p:sp>
      <p:pic>
        <p:nvPicPr>
          <p:cNvPr id="10" name="Picture 9" descr="UoB blue logo.eps"/>
          <p:cNvPicPr>
            <a:picLocks noChangeAspect="1"/>
          </p:cNvPicPr>
          <p:nvPr userDrawn="1"/>
        </p:nvPicPr>
        <p:blipFill>
          <a:blip r:embed="rId2" cstate="print"/>
          <a:stretch>
            <a:fillRect/>
          </a:stretch>
        </p:blipFill>
        <p:spPr>
          <a:xfrm>
            <a:off x="5562600" y="5791573"/>
            <a:ext cx="2902127" cy="685427"/>
          </a:xfrm>
          <a:prstGeom prst="rect">
            <a:avLst/>
          </a:prstGeom>
        </p:spPr>
      </p:pic>
      <p:sp>
        <p:nvSpPr>
          <p:cNvPr id="8" name="Title Placeholder 1"/>
          <p:cNvSpPr>
            <a:spLocks noGrp="1"/>
          </p:cNvSpPr>
          <p:nvPr>
            <p:ph type="title" hasCustomPrompt="1"/>
          </p:nvPr>
        </p:nvSpPr>
        <p:spPr>
          <a:xfrm>
            <a:off x="685800" y="1440359"/>
            <a:ext cx="7880541" cy="769441"/>
          </a:xfrm>
          <a:prstGeom prst="rect">
            <a:avLst/>
          </a:prstGeom>
        </p:spPr>
        <p:txBody>
          <a:bodyPr vert="horz" lIns="91440" tIns="45720" rIns="91440" bIns="45720" rtlCol="0" anchor="b">
            <a:spAutoFit/>
          </a:bodyPr>
          <a:lstStyle>
            <a:lvl1pPr algn="l">
              <a:defRPr sz="4400" b="1" baseline="0">
                <a:solidFill>
                  <a:schemeClr val="bg1"/>
                </a:solidFill>
                <a:latin typeface="Arial"/>
                <a:cs typeface="Arial"/>
              </a:defRPr>
            </a:lvl1pPr>
          </a:lstStyle>
          <a:p>
            <a:r>
              <a:rPr lang="en-US" dirty="0"/>
              <a:t>With space for logos</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3" r:id="rId2"/>
    <p:sldLayoutId id="2147483686" r:id="rId3"/>
    <p:sldLayoutId id="2147483684" r:id="rId4"/>
    <p:sldLayoutId id="2147483685" r:id="rId5"/>
    <p:sldLayoutId id="2147483687" r:id="rId6"/>
    <p:sldLayoutId id="2147483689" r:id="rId7"/>
    <p:sldLayoutId id="2147483690" r:id="rId8"/>
    <p:sldLayoutId id="2147483691" r:id="rId9"/>
    <p:sldLayoutId id="2147483692" r:id="rId10"/>
    <p:sldLayoutId id="2147483693" r:id="rId11"/>
    <p:sldLayoutId id="2147483694" r:id="rId12"/>
    <p:sldLayoutId id="2147483652" r:id="rId13"/>
    <p:sldLayoutId id="2147483650" r:id="rId14"/>
    <p:sldLayoutId id="2147483653" r:id="rId15"/>
    <p:sldLayoutId id="2147483654" r:id="rId16"/>
    <p:sldLayoutId id="2147483655" r:id="rId17"/>
    <p:sldLayoutId id="2147483651" r:id="rId18"/>
    <p:sldLayoutId id="2147483660" r:id="rId19"/>
    <p:sldLayoutId id="2147483662" r:id="rId20"/>
    <p:sldLayoutId id="2147483658" r:id="rId21"/>
    <p:sldLayoutId id="2147483661" r:id="rId22"/>
    <p:sldLayoutId id="2147483657" r:id="rId23"/>
    <p:sldLayoutId id="2147483659" r:id="rId24"/>
    <p:sldLayoutId id="2147483656" r:id="rId25"/>
    <p:sldLayoutId id="2147483666" r:id="rId26"/>
    <p:sldLayoutId id="2147483669" r:id="rId27"/>
    <p:sldLayoutId id="2147483668" r:id="rId28"/>
    <p:sldLayoutId id="2147483665" r:id="rId29"/>
    <p:sldLayoutId id="2147483664" r:id="rId30"/>
    <p:sldLayoutId id="2147483667" r:id="rId31"/>
    <p:sldLayoutId id="2147483663" r:id="rId32"/>
    <p:sldLayoutId id="2147483673" r:id="rId33"/>
    <p:sldLayoutId id="2147483676" r:id="rId34"/>
    <p:sldLayoutId id="2147483675" r:id="rId35"/>
    <p:sldLayoutId id="2147483672" r:id="rId36"/>
    <p:sldLayoutId id="2147483671" r:id="rId37"/>
    <p:sldLayoutId id="2147483674" r:id="rId38"/>
    <p:sldLayoutId id="2147483670" r:id="rId39"/>
    <p:sldLayoutId id="2147483678" r:id="rId40"/>
    <p:sldLayoutId id="2147483681" r:id="rId41"/>
    <p:sldLayoutId id="2147483680" r:id="rId42"/>
    <p:sldLayoutId id="2147483677" r:id="rId43"/>
    <p:sldLayoutId id="2147483682" r:id="rId44"/>
    <p:sldLayoutId id="2147483679" r:id="rId45"/>
    <p:sldLayoutId id="2147483688" r:id="rId46"/>
    <p:sldLayoutId id="2147483695" r:id="rId47"/>
    <p:sldLayoutId id="2147483696" r:id="rId48"/>
    <p:sldLayoutId id="2147483697" r:id="rId49"/>
  </p:sldLayoutIdLst>
  <p:hf hdr="0" ft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hyperlink" Target="mailto:a.coleman2@brighton.ac.uk" TargetMode="External"/><Relationship Id="rId2" Type="http://schemas.openxmlformats.org/officeDocument/2006/relationships/image" Target="../media/image36.emf"/><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theccc.org.uk/publication/economics-of-coastal-change-management-in-england-jacobs/" TargetMode="External"/><Relationship Id="rId7" Type="http://schemas.openxmlformats.org/officeDocument/2006/relationships/hyperlink" Target="https://www.gov.uk/guidance/national-planning-policy-framework" TargetMode="External"/><Relationship Id="rId2" Type="http://schemas.openxmlformats.org/officeDocument/2006/relationships/hyperlink" Target="https://www.theccc.org.uk/publication/managing-the-coast-in-a-changing-climate/" TargetMode="External"/><Relationship Id="rId1" Type="http://schemas.openxmlformats.org/officeDocument/2006/relationships/slideLayout" Target="../slideLayouts/slideLayout19.xml"/><Relationship Id="rId6" Type="http://schemas.openxmlformats.org/officeDocument/2006/relationships/hyperlink" Target="https://www.gov.uk/guidance/flood-risk-and-coastal-change" TargetMode="External"/><Relationship Id="rId5" Type="http://schemas.openxmlformats.org/officeDocument/2006/relationships/hyperlink" Target="https://www.gov.uk/government/publications/flood-and-coastal-risk-management-in-england-long-term-investment/long-term-investment-scenarios-ltis-2019" TargetMode="External"/><Relationship Id="rId4" Type="http://schemas.openxmlformats.org/officeDocument/2006/relationships/hyperlink" Target="https://consult.environment-agency.gov.uk/fcrm/national-strategy-public/user_uploads/fcrm-strategy-draft-final-1-may-v0.13-as-accessible-as-possible.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oastalsig.files.wordpress.com/2013/02/078f-shifting-shores-ch2m-report.pdf" TargetMode="External"/><Relationship Id="rId7" Type="http://schemas.openxmlformats.org/officeDocument/2006/relationships/hyperlink" Target="https://webarchive.nationalarchives.gov.uk/20110602051547/http:/www.environment-agency.gov.uk/research/planning/104939.aspx" TargetMode="External"/><Relationship Id="rId2" Type="http://schemas.openxmlformats.org/officeDocument/2006/relationships/hyperlink" Target="http://orca.cf.ac.uk/99733/" TargetMode="External"/><Relationship Id="rId1" Type="http://schemas.openxmlformats.org/officeDocument/2006/relationships/slideLayout" Target="../slideLayouts/slideLayout19.xml"/><Relationship Id="rId6" Type="http://schemas.openxmlformats.org/officeDocument/2006/relationships/hyperlink" Target="https://www.nationaltrust.org.uk/features/living-with-change-our-shifting-shores" TargetMode="External"/><Relationship Id="rId5" Type="http://schemas.openxmlformats.org/officeDocument/2006/relationships/hyperlink" Target="https://lgacoastalsig.com/resources/coastal-guidance-and-manuals/" TargetMode="External"/><Relationship Id="rId4" Type="http://schemas.openxmlformats.org/officeDocument/2006/relationships/hyperlink" Target="https://www.parliament.uk/business/committees/committees-a-z/commons-select/environment-food-and-rural-affairs-committee/inquiries/parliament-2017/coastal-flooding-and-adaptation-to-climate-change-17-19/"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north-norfolk.gov.uk/info/planning-policy/current-local-plan/coastal-erosion-development-control-guidance/" TargetMode="External"/><Relationship Id="rId2" Type="http://schemas.openxmlformats.org/officeDocument/2006/relationships/hyperlink" Target="https://coastalsig.files.wordpress.com/2013/02/ccapg-august-2015.pdf" TargetMode="External"/><Relationship Id="rId1" Type="http://schemas.openxmlformats.org/officeDocument/2006/relationships/slideLayout" Target="../slideLayouts/slideLayout19.xml"/><Relationship Id="rId5" Type="http://schemas.openxmlformats.org/officeDocument/2006/relationships/hyperlink" Target="https://www.tcpa.org.uk/planning-for-climate-change" TargetMode="External"/><Relationship Id="rId4" Type="http://schemas.openxmlformats.org/officeDocument/2006/relationships/hyperlink" Target="https://www.nature.scot/guidance-planning-ahead-coastal-chang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ED6DB0-6D20-4CA7-A445-BEFB6D9583D4}"/>
              </a:ext>
            </a:extLst>
          </p:cNvPr>
          <p:cNvSpPr>
            <a:spLocks noGrp="1"/>
          </p:cNvSpPr>
          <p:nvPr>
            <p:ph type="body" sz="half" idx="2"/>
          </p:nvPr>
        </p:nvSpPr>
        <p:spPr/>
        <p:txBody>
          <a:bodyPr/>
          <a:lstStyle/>
          <a:p>
            <a:r>
              <a:rPr lang="en-GB" b="1" dirty="0"/>
              <a:t>The adequacy of Shoreline</a:t>
            </a:r>
          </a:p>
          <a:p>
            <a:r>
              <a:rPr lang="en-GB" b="1" dirty="0"/>
              <a:t>Management Plans and </a:t>
            </a:r>
          </a:p>
          <a:p>
            <a:r>
              <a:rPr lang="en-GB" b="1" dirty="0"/>
              <a:t>spatial planning in England</a:t>
            </a:r>
            <a:endParaRPr lang="en-GB" dirty="0"/>
          </a:p>
        </p:txBody>
      </p:sp>
      <p:sp>
        <p:nvSpPr>
          <p:cNvPr id="3" name="Text Placeholder 2">
            <a:extLst>
              <a:ext uri="{FF2B5EF4-FFF2-40B4-BE49-F238E27FC236}">
                <a16:creationId xmlns:a16="http://schemas.microsoft.com/office/drawing/2014/main" id="{4FB2BF5B-2E11-48CD-8658-1C05C93F9F89}"/>
              </a:ext>
            </a:extLst>
          </p:cNvPr>
          <p:cNvSpPr>
            <a:spLocks noGrp="1"/>
          </p:cNvSpPr>
          <p:nvPr>
            <p:ph type="body" sz="half" idx="10"/>
          </p:nvPr>
        </p:nvSpPr>
        <p:spPr/>
        <p:txBody>
          <a:bodyPr/>
          <a:lstStyle/>
          <a:p>
            <a:r>
              <a:rPr lang="en-GB" dirty="0"/>
              <a:t>Andrew Coleman MRTPI FRGS</a:t>
            </a:r>
          </a:p>
          <a:p>
            <a:r>
              <a:rPr lang="en-GB" dirty="0"/>
              <a:t>Senior Lecturer</a:t>
            </a:r>
          </a:p>
          <a:p>
            <a:r>
              <a:rPr lang="en-GB" dirty="0"/>
              <a:t>MSc Town Planning</a:t>
            </a:r>
          </a:p>
          <a:p>
            <a:endParaRPr lang="en-GB" dirty="0"/>
          </a:p>
          <a:p>
            <a:r>
              <a:rPr lang="en-GB" dirty="0"/>
              <a:t>Michael Tucker</a:t>
            </a:r>
          </a:p>
          <a:p>
            <a:r>
              <a:rPr lang="en-GB" dirty="0"/>
              <a:t>Planner</a:t>
            </a:r>
          </a:p>
          <a:p>
            <a:r>
              <a:rPr lang="en-GB" dirty="0"/>
              <a:t>Brighton and Hove City Council</a:t>
            </a:r>
          </a:p>
        </p:txBody>
      </p:sp>
      <p:sp>
        <p:nvSpPr>
          <p:cNvPr id="4" name="Title 3">
            <a:extLst>
              <a:ext uri="{FF2B5EF4-FFF2-40B4-BE49-F238E27FC236}">
                <a16:creationId xmlns:a16="http://schemas.microsoft.com/office/drawing/2014/main" id="{9733C392-8235-4F44-B435-B93BA2392B88}"/>
              </a:ext>
            </a:extLst>
          </p:cNvPr>
          <p:cNvSpPr>
            <a:spLocks noGrp="1"/>
          </p:cNvSpPr>
          <p:nvPr>
            <p:ph type="title"/>
          </p:nvPr>
        </p:nvSpPr>
        <p:spPr/>
        <p:txBody>
          <a:bodyPr/>
          <a:lstStyle/>
          <a:p>
            <a:r>
              <a:rPr lang="en-GB" dirty="0"/>
              <a:t>Long term resilience on the coast</a:t>
            </a:r>
          </a:p>
        </p:txBody>
      </p:sp>
      <p:pic>
        <p:nvPicPr>
          <p:cNvPr id="1026" name="Picture 2" descr="C:\Users\ajc99\Pictures\Saved Pictures\Coastal Warni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276872"/>
            <a:ext cx="4546008" cy="302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732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0ECD39B4-AD29-45F2-B35D-9DF76972DB96}"/>
              </a:ext>
            </a:extLst>
          </p:cNvPr>
          <p:cNvSpPr>
            <a:spLocks noGrp="1"/>
          </p:cNvSpPr>
          <p:nvPr>
            <p:ph type="title"/>
          </p:nvPr>
        </p:nvSpPr>
        <p:spPr bwMode="auto">
          <a:xfrm>
            <a:off x="2339975" y="393700"/>
            <a:ext cx="6804025" cy="803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l">
              <a:spcBef>
                <a:spcPts val="1425"/>
              </a:spcBef>
              <a:spcAft>
                <a:spcPts val="575"/>
              </a:spcAft>
            </a:pPr>
            <a:r>
              <a:rPr lang="en-GB" altLang="en-US" sz="2800" b="1" dirty="0">
                <a:latin typeface="+mn-lt"/>
              </a:rPr>
              <a:t>Coastal erosion affects fewer properties than flooding but the impact is usually irreversible and often the loss is complete</a:t>
            </a:r>
          </a:p>
        </p:txBody>
      </p:sp>
      <p:sp>
        <p:nvSpPr>
          <p:cNvPr id="86019" name="Slide Number Placeholder 4">
            <a:extLst>
              <a:ext uri="{FF2B5EF4-FFF2-40B4-BE49-F238E27FC236}">
                <a16:creationId xmlns:a16="http://schemas.microsoft.com/office/drawing/2014/main" id="{E4018266-B1B1-4C71-AAB0-ACC64AF23AE6}"/>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FF47E73-1FD3-4C08-97C9-D272B37D9685}" type="slidenum">
              <a:rPr lang="en-GB" altLang="en-US">
                <a:solidFill>
                  <a:srgbClr val="7E8082"/>
                </a:solidFill>
                <a:latin typeface="Ebrima" panose="02000000000000000000" pitchFamily="2" charset="0"/>
              </a:rPr>
              <a:pPr/>
              <a:t>10</a:t>
            </a:fld>
            <a:endParaRPr lang="en-GB" altLang="en-US">
              <a:solidFill>
                <a:srgbClr val="7E8082"/>
              </a:solidFill>
              <a:latin typeface="Ebrima" panose="02000000000000000000" pitchFamily="2" charset="0"/>
            </a:endParaRPr>
          </a:p>
        </p:txBody>
      </p:sp>
      <p:pic>
        <p:nvPicPr>
          <p:cNvPr id="86020" name="Picture 1">
            <a:extLst>
              <a:ext uri="{FF2B5EF4-FFF2-40B4-BE49-F238E27FC236}">
                <a16:creationId xmlns:a16="http://schemas.microsoft.com/office/drawing/2014/main" id="{05DAF90E-B912-48E0-A593-3BD13C5A2F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769876"/>
            <a:ext cx="5903937" cy="493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31DE7144-4786-49DA-86AF-C9B78B982164}"/>
              </a:ext>
            </a:extLst>
          </p:cNvPr>
          <p:cNvSpPr>
            <a:spLocks noGrp="1"/>
          </p:cNvSpPr>
          <p:nvPr>
            <p:ph type="title"/>
          </p:nvPr>
        </p:nvSpPr>
        <p:spPr bwMode="auto">
          <a:xfrm>
            <a:off x="4803775" y="1009650"/>
            <a:ext cx="4368298" cy="28513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l">
              <a:spcBef>
                <a:spcPts val="1425"/>
              </a:spcBef>
              <a:spcAft>
                <a:spcPts val="575"/>
              </a:spcAft>
            </a:pPr>
            <a:r>
              <a:rPr lang="en-GB" altLang="en-US" sz="2800" b="1" dirty="0">
                <a:latin typeface="Myriad Pro" pitchFamily="34" charset="0"/>
              </a:rPr>
              <a:t>Coastal habitats are deteriorating, which impacts biodiversity and tourism and reduces natural flood defences</a:t>
            </a:r>
          </a:p>
        </p:txBody>
      </p:sp>
      <p:sp>
        <p:nvSpPr>
          <p:cNvPr id="87043" name="Slide Number Placeholder 4">
            <a:extLst>
              <a:ext uri="{FF2B5EF4-FFF2-40B4-BE49-F238E27FC236}">
                <a16:creationId xmlns:a16="http://schemas.microsoft.com/office/drawing/2014/main" id="{E9096C06-3B19-48F5-A8EE-CC1AA9273345}"/>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F0C2575-564D-46A1-B590-70B47D3D5C58}" type="slidenum">
              <a:rPr lang="en-GB" altLang="en-US">
                <a:solidFill>
                  <a:srgbClr val="7E8082"/>
                </a:solidFill>
                <a:latin typeface="Ebrima" panose="02000000000000000000" pitchFamily="2" charset="0"/>
              </a:rPr>
              <a:pPr/>
              <a:t>11</a:t>
            </a:fld>
            <a:endParaRPr lang="en-GB" altLang="en-US" dirty="0">
              <a:solidFill>
                <a:srgbClr val="7E8082"/>
              </a:solidFill>
              <a:latin typeface="Ebrima" panose="02000000000000000000" pitchFamily="2" charset="0"/>
            </a:endParaRPr>
          </a:p>
        </p:txBody>
      </p:sp>
      <p:pic>
        <p:nvPicPr>
          <p:cNvPr id="87044" name="Picture 4">
            <a:extLst>
              <a:ext uri="{FF2B5EF4-FFF2-40B4-BE49-F238E27FC236}">
                <a16:creationId xmlns:a16="http://schemas.microsoft.com/office/drawing/2014/main" id="{09AB949C-763F-444D-AA7B-0A6080107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812925"/>
            <a:ext cx="46339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a:extLst>
              <a:ext uri="{FF2B5EF4-FFF2-40B4-BE49-F238E27FC236}">
                <a16:creationId xmlns:a16="http://schemas.microsoft.com/office/drawing/2014/main" id="{537A3BB8-14F7-441F-8BCA-BA367995ABB5}"/>
              </a:ext>
            </a:extLst>
          </p:cNvPr>
          <p:cNvGraphicFramePr>
            <a:graphicFrameLocks/>
          </p:cNvGraphicFramePr>
          <p:nvPr/>
        </p:nvGraphicFramePr>
        <p:xfrm>
          <a:off x="3919861" y="3919260"/>
          <a:ext cx="4968552" cy="24291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0867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4">
            <a:extLst>
              <a:ext uri="{FF2B5EF4-FFF2-40B4-BE49-F238E27FC236}">
                <a16:creationId xmlns:a16="http://schemas.microsoft.com/office/drawing/2014/main" id="{3C30FC70-5862-4A69-839F-33912EC6C03D}"/>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0765377-3BD8-43FB-8467-DBBB3B764FF2}" type="slidenum">
              <a:rPr lang="en-GB" altLang="en-US">
                <a:solidFill>
                  <a:srgbClr val="7E8082"/>
                </a:solidFill>
                <a:latin typeface="Ebrima" panose="02000000000000000000" pitchFamily="2" charset="0"/>
              </a:rPr>
              <a:pPr/>
              <a:t>12</a:t>
            </a:fld>
            <a:endParaRPr lang="en-GB" altLang="en-US">
              <a:solidFill>
                <a:srgbClr val="7E8082"/>
              </a:solidFill>
              <a:latin typeface="Ebrima" panose="02000000000000000000" pitchFamily="2" charset="0"/>
            </a:endParaRPr>
          </a:p>
        </p:txBody>
      </p:sp>
      <p:sp>
        <p:nvSpPr>
          <p:cNvPr id="98307" name="Rectangle 1">
            <a:extLst>
              <a:ext uri="{FF2B5EF4-FFF2-40B4-BE49-F238E27FC236}">
                <a16:creationId xmlns:a16="http://schemas.microsoft.com/office/drawing/2014/main" id="{71A37221-ACA6-4076-89DB-41B964489679}"/>
              </a:ext>
            </a:extLst>
          </p:cNvPr>
          <p:cNvSpPr>
            <a:spLocks noChangeArrowheads="1"/>
          </p:cNvSpPr>
          <p:nvPr/>
        </p:nvSpPr>
        <p:spPr bwMode="auto">
          <a:xfrm>
            <a:off x="1187450"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br>
              <a:rPr lang="en-GB" altLang="en-US"/>
            </a:br>
            <a:endParaRPr lang="en-GB" altLang="en-US"/>
          </a:p>
        </p:txBody>
      </p:sp>
      <p:sp>
        <p:nvSpPr>
          <p:cNvPr id="98308" name="Title 1">
            <a:extLst>
              <a:ext uri="{FF2B5EF4-FFF2-40B4-BE49-F238E27FC236}">
                <a16:creationId xmlns:a16="http://schemas.microsoft.com/office/drawing/2014/main" id="{5FDAEA28-01E6-469D-B839-C1F246F23B34}"/>
              </a:ext>
            </a:extLst>
          </p:cNvPr>
          <p:cNvSpPr txBox="1">
            <a:spLocks/>
          </p:cNvSpPr>
          <p:nvPr/>
        </p:nvSpPr>
        <p:spPr bwMode="auto">
          <a:xfrm>
            <a:off x="2332038" y="692150"/>
            <a:ext cx="68040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425"/>
              </a:spcBef>
              <a:spcAft>
                <a:spcPts val="575"/>
              </a:spcAft>
            </a:pPr>
            <a:r>
              <a:rPr lang="en-GB" altLang="en-US" sz="2400" b="1" dirty="0">
                <a:solidFill>
                  <a:srgbClr val="7E8082"/>
                </a:solidFill>
                <a:latin typeface="+mj-lt"/>
                <a:ea typeface="Ebrima" panose="02000000000000000000" pitchFamily="2" charset="0"/>
                <a:cs typeface="Ebrima" panose="02000000000000000000" pitchFamily="2" charset="0"/>
              </a:rPr>
              <a:t>Economic challenges</a:t>
            </a:r>
          </a:p>
          <a:p>
            <a:pPr defTabSz="914400">
              <a:lnSpc>
                <a:spcPct val="90000"/>
              </a:lnSpc>
              <a:spcBef>
                <a:spcPts val="1425"/>
              </a:spcBef>
              <a:spcAft>
                <a:spcPts val="575"/>
              </a:spcAft>
            </a:pPr>
            <a:r>
              <a:rPr lang="en-GB" altLang="en-US" sz="2200" b="1" dirty="0">
                <a:solidFill>
                  <a:srgbClr val="7E8082"/>
                </a:solidFill>
                <a:latin typeface="Myriad Pro" pitchFamily="34" charset="0"/>
                <a:ea typeface="Ebrima" panose="02000000000000000000" pitchFamily="2" charset="0"/>
                <a:cs typeface="Ebrima" panose="02000000000000000000" pitchFamily="2" charset="0"/>
              </a:rPr>
              <a:t>Implementing the SMPs would cost £24-41 billion, depending on climate change. For 149-185 km of coastline it will not be cost beneficial to protect or adapt as currently planned.</a:t>
            </a:r>
          </a:p>
        </p:txBody>
      </p:sp>
      <p:pic>
        <p:nvPicPr>
          <p:cNvPr id="98309" name="Picture 2">
            <a:extLst>
              <a:ext uri="{FF2B5EF4-FFF2-40B4-BE49-F238E27FC236}">
                <a16:creationId xmlns:a16="http://schemas.microsoft.com/office/drawing/2014/main" id="{BCB8238B-6F40-4B02-AA22-2559D57BDD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86000"/>
            <a:ext cx="7056438"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38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89A9D-7152-40C2-A60F-4BFBD265EB1A}"/>
              </a:ext>
            </a:extLst>
          </p:cNvPr>
          <p:cNvSpPr>
            <a:spLocks noGrp="1"/>
          </p:cNvSpPr>
          <p:nvPr>
            <p:ph sz="quarter" idx="10"/>
          </p:nvPr>
        </p:nvSpPr>
        <p:spPr/>
        <p:txBody>
          <a:bodyPr anchor="t"/>
          <a:lstStyle/>
          <a:p>
            <a:pPr marL="229870" indent="-285750">
              <a:lnSpc>
                <a:spcPts val="2200"/>
              </a:lnSpc>
              <a:spcBef>
                <a:spcPts val="0"/>
              </a:spcBef>
              <a:spcAft>
                <a:spcPts val="900"/>
              </a:spcAft>
              <a:buFont typeface="Arial"/>
              <a:buChar char="•"/>
            </a:pPr>
            <a:r>
              <a:rPr lang="en-GB" sz="2400" dirty="0">
                <a:ea typeface="+mn-lt"/>
                <a:cs typeface="+mn-lt"/>
              </a:rPr>
              <a:t>Currently spending £0.55b/year to manage flooding (10% from ‘partnership’ sources)</a:t>
            </a:r>
          </a:p>
          <a:p>
            <a:pPr marL="229870" indent="-285750">
              <a:lnSpc>
                <a:spcPts val="2200"/>
              </a:lnSpc>
              <a:spcBef>
                <a:spcPts val="0"/>
              </a:spcBef>
              <a:spcAft>
                <a:spcPts val="900"/>
              </a:spcAft>
              <a:buFont typeface="Arial"/>
              <a:buChar char="•"/>
            </a:pPr>
            <a:r>
              <a:rPr lang="en-GB" sz="2400" dirty="0">
                <a:ea typeface="+mn-lt"/>
                <a:cs typeface="+mn-lt"/>
              </a:rPr>
              <a:t>To adapt to climate change, this will need to double to about £1b / year</a:t>
            </a:r>
          </a:p>
          <a:p>
            <a:pPr marL="229870" indent="-285750">
              <a:lnSpc>
                <a:spcPts val="2200"/>
              </a:lnSpc>
              <a:spcBef>
                <a:spcPts val="0"/>
              </a:spcBef>
              <a:spcAft>
                <a:spcPts val="900"/>
              </a:spcAft>
              <a:buFont typeface="Arial"/>
              <a:buChar char="•"/>
            </a:pPr>
            <a:r>
              <a:rPr lang="en-GB" sz="2400" dirty="0">
                <a:cs typeface="Arial"/>
              </a:rPr>
              <a:t>Partnership funding will have to increase (including via planning) and new sources of green finance will be developed</a:t>
            </a:r>
          </a:p>
          <a:p>
            <a:pPr marL="229870" indent="-285750">
              <a:lnSpc>
                <a:spcPts val="2200"/>
              </a:lnSpc>
              <a:spcBef>
                <a:spcPts val="0"/>
              </a:spcBef>
              <a:spcAft>
                <a:spcPts val="900"/>
              </a:spcAft>
              <a:buFont typeface="Arial"/>
              <a:buChar char="•"/>
            </a:pPr>
            <a:endParaRPr lang="en-GB" dirty="0">
              <a:cs typeface="Arial"/>
            </a:endParaRPr>
          </a:p>
        </p:txBody>
      </p:sp>
      <p:sp>
        <p:nvSpPr>
          <p:cNvPr id="3" name="Title 2">
            <a:extLst>
              <a:ext uri="{FF2B5EF4-FFF2-40B4-BE49-F238E27FC236}">
                <a16:creationId xmlns:a16="http://schemas.microsoft.com/office/drawing/2014/main" id="{0DE8E617-44FB-4DAD-A14C-071C5EDF4821}"/>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8C3603C-277C-4096-A675-BF1BB23985A4}"/>
              </a:ext>
            </a:extLst>
          </p:cNvPr>
          <p:cNvSpPr>
            <a:spLocks noGrp="1"/>
          </p:cNvSpPr>
          <p:nvPr>
            <p:ph type="body" sz="quarter" idx="11"/>
          </p:nvPr>
        </p:nvSpPr>
        <p:spPr/>
        <p:txBody>
          <a:bodyPr/>
          <a:lstStyle/>
          <a:p>
            <a:endParaRPr lang="en-US"/>
          </a:p>
        </p:txBody>
      </p:sp>
      <p:pic>
        <p:nvPicPr>
          <p:cNvPr id="5" name="Picture 5">
            <a:extLst>
              <a:ext uri="{FF2B5EF4-FFF2-40B4-BE49-F238E27FC236}">
                <a16:creationId xmlns:a16="http://schemas.microsoft.com/office/drawing/2014/main" id="{1C2DD3F5-2079-4FDC-9FA4-20C86381A946}"/>
              </a:ext>
            </a:extLst>
          </p:cNvPr>
          <p:cNvPicPr>
            <a:picLocks noChangeAspect="1"/>
          </p:cNvPicPr>
          <p:nvPr/>
        </p:nvPicPr>
        <p:blipFill>
          <a:blip r:embed="rId2"/>
          <a:stretch>
            <a:fillRect/>
          </a:stretch>
        </p:blipFill>
        <p:spPr>
          <a:xfrm>
            <a:off x="612620" y="1075678"/>
            <a:ext cx="2343150" cy="676275"/>
          </a:xfrm>
          <a:prstGeom prst="rect">
            <a:avLst/>
          </a:prstGeom>
        </p:spPr>
      </p:pic>
    </p:spTree>
    <p:extLst>
      <p:ext uri="{BB962C8B-B14F-4D97-AF65-F5344CB8AC3E}">
        <p14:creationId xmlns:p14="http://schemas.microsoft.com/office/powerpoint/2010/main" val="408173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D278CA-023F-4DB0-9953-653ECE2B2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683" y="1379639"/>
            <a:ext cx="7812360" cy="5154130"/>
          </a:xfrm>
          <a:prstGeom prst="rect">
            <a:avLst/>
          </a:prstGeom>
        </p:spPr>
      </p:pic>
      <p:sp>
        <p:nvSpPr>
          <p:cNvPr id="2" name="Title 1">
            <a:extLst>
              <a:ext uri="{FF2B5EF4-FFF2-40B4-BE49-F238E27FC236}">
                <a16:creationId xmlns:a16="http://schemas.microsoft.com/office/drawing/2014/main" id="{7AE8DFBE-4E34-45AE-B930-B24547BE294C}"/>
              </a:ext>
            </a:extLst>
          </p:cNvPr>
          <p:cNvSpPr>
            <a:spLocks noGrp="1"/>
          </p:cNvSpPr>
          <p:nvPr>
            <p:ph type="title"/>
          </p:nvPr>
        </p:nvSpPr>
        <p:spPr/>
        <p:txBody>
          <a:bodyPr/>
          <a:lstStyle/>
          <a:p>
            <a:r>
              <a:rPr lang="en-GB" sz="2400" b="1" dirty="0">
                <a:latin typeface="+mn-lt"/>
                <a:ea typeface="Ebrima"/>
                <a:cs typeface="Ebrima"/>
              </a:rPr>
              <a:t>Social Challenges – flood disadvantage</a:t>
            </a:r>
            <a:endParaRPr lang="en-GB" sz="2400" b="1" dirty="0">
              <a:latin typeface="+mn-lt"/>
            </a:endParaRPr>
          </a:p>
        </p:txBody>
      </p:sp>
      <p:sp>
        <p:nvSpPr>
          <p:cNvPr id="3" name="Text Placeholder 2">
            <a:extLst>
              <a:ext uri="{FF2B5EF4-FFF2-40B4-BE49-F238E27FC236}">
                <a16:creationId xmlns:a16="http://schemas.microsoft.com/office/drawing/2014/main" id="{CCEEA084-0004-4AD3-89A2-61A093A715B6}"/>
              </a:ext>
            </a:extLst>
          </p:cNvPr>
          <p:cNvSpPr>
            <a:spLocks noGrp="1"/>
          </p:cNvSpPr>
          <p:nvPr>
            <p:ph type="body" sz="quarter" idx="13"/>
          </p:nvPr>
        </p:nvSpPr>
        <p:spPr>
          <a:xfrm>
            <a:off x="979487" y="1854410"/>
            <a:ext cx="7336929" cy="4147935"/>
          </a:xfrm>
        </p:spPr>
        <p:txBody>
          <a:bodyPr/>
          <a:lstStyle/>
          <a:p>
            <a:pPr marL="342900" indent="-342900">
              <a:buFont typeface="Arial" panose="020B0604020202020204" pitchFamily="34" charset="0"/>
              <a:buChar char="•"/>
            </a:pPr>
            <a:r>
              <a:rPr lang="en-GB" dirty="0">
                <a:solidFill>
                  <a:schemeClr val="bg1"/>
                </a:solidFill>
                <a:latin typeface="+mn-lt"/>
              </a:rPr>
              <a:t>Coastal communities tend to have higher than average populations of people aged over 75, higher unemployment, and poorer infrastructure compared to communities inland. </a:t>
            </a:r>
          </a:p>
          <a:p>
            <a:pPr marL="342900" indent="-342900">
              <a:buFont typeface="Arial" panose="020B0604020202020204" pitchFamily="34" charset="0"/>
              <a:buChar char="•"/>
            </a:pPr>
            <a:endParaRPr lang="en-GB" dirty="0">
              <a:solidFill>
                <a:schemeClr val="bg1"/>
              </a:solidFill>
              <a:latin typeface="+mn-lt"/>
            </a:endParaRPr>
          </a:p>
          <a:p>
            <a:pPr marL="342900" indent="-342900">
              <a:buFont typeface="Arial" panose="020B0604020202020204" pitchFamily="34" charset="0"/>
              <a:buChar char="•"/>
            </a:pPr>
            <a:endParaRPr lang="en-GB" dirty="0">
              <a:solidFill>
                <a:schemeClr val="bg1"/>
              </a:solidFill>
              <a:latin typeface="+mn-lt"/>
            </a:endParaRPr>
          </a:p>
          <a:p>
            <a:pPr marL="342900" indent="-342900">
              <a:buFont typeface="Arial" panose="020B0604020202020204" pitchFamily="34" charset="0"/>
              <a:buChar char="•"/>
            </a:pPr>
            <a:endParaRPr lang="en-GB" dirty="0">
              <a:solidFill>
                <a:schemeClr val="bg1"/>
              </a:solidFill>
              <a:latin typeface="+mn-lt"/>
            </a:endParaRPr>
          </a:p>
          <a:p>
            <a:pPr marL="342900" indent="-342900">
              <a:buFont typeface="Arial" panose="020B0604020202020204" pitchFamily="34" charset="0"/>
              <a:buChar char="•"/>
            </a:pPr>
            <a:endParaRPr lang="en-GB" dirty="0">
              <a:solidFill>
                <a:schemeClr val="bg1"/>
              </a:solidFill>
              <a:latin typeface="+mn-lt"/>
            </a:endParaRPr>
          </a:p>
          <a:p>
            <a:pPr marL="342900" indent="-342900">
              <a:buFont typeface="Arial" panose="020B0604020202020204" pitchFamily="34" charset="0"/>
              <a:buChar char="•"/>
            </a:pPr>
            <a:r>
              <a:rPr lang="en-GB" dirty="0">
                <a:solidFill>
                  <a:schemeClr val="bg1"/>
                </a:solidFill>
                <a:latin typeface="+mn-lt"/>
              </a:rPr>
              <a:t>‘Flood disadvantage' is likely to become more acute in the future</a:t>
            </a:r>
            <a:endParaRPr lang="en-GB" dirty="0"/>
          </a:p>
        </p:txBody>
      </p:sp>
      <p:sp>
        <p:nvSpPr>
          <p:cNvPr id="4" name="Text Placeholder 3">
            <a:extLst>
              <a:ext uri="{FF2B5EF4-FFF2-40B4-BE49-F238E27FC236}">
                <a16:creationId xmlns:a16="http://schemas.microsoft.com/office/drawing/2014/main" id="{C4409DE5-8CDA-4CC7-AEF0-1630C14B4AD7}"/>
              </a:ext>
            </a:extLst>
          </p:cNvPr>
          <p:cNvSpPr>
            <a:spLocks noGrp="1"/>
          </p:cNvSpPr>
          <p:nvPr>
            <p:ph type="body" sz="quarter" idx="15"/>
          </p:nvPr>
        </p:nvSpPr>
        <p:spPr/>
        <p:txBody>
          <a:bodyPr/>
          <a:lstStyle/>
          <a:p>
            <a:endParaRPr lang="en-GB"/>
          </a:p>
        </p:txBody>
      </p:sp>
      <p:sp>
        <p:nvSpPr>
          <p:cNvPr id="5" name="Slide Number Placeholder 4"/>
          <p:cNvSpPr>
            <a:spLocks noGrp="1"/>
          </p:cNvSpPr>
          <p:nvPr>
            <p:ph type="sldNum" sz="quarter" idx="16"/>
          </p:nvPr>
        </p:nvSpPr>
        <p:spPr/>
        <p:txBody>
          <a:bodyPr/>
          <a:lstStyle/>
          <a:p>
            <a:fld id="{3AC80353-8C88-483C-9E00-7EB324F65090}" type="slidenum">
              <a:rPr lang="en-GB" altLang="en-US" smtClean="0"/>
              <a:pPr/>
              <a:t>14</a:t>
            </a:fld>
            <a:endParaRPr lang="en-GB" altLang="en-US"/>
          </a:p>
        </p:txBody>
      </p:sp>
    </p:spTree>
    <p:extLst>
      <p:ext uri="{BB962C8B-B14F-4D97-AF65-F5344CB8AC3E}">
        <p14:creationId xmlns:p14="http://schemas.microsoft.com/office/powerpoint/2010/main" val="350136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person&#10;&#10;Description generated with very high confidence">
            <a:extLst>
              <a:ext uri="{FF2B5EF4-FFF2-40B4-BE49-F238E27FC236}">
                <a16:creationId xmlns:a16="http://schemas.microsoft.com/office/drawing/2014/main" id="{11877635-C9DA-42BF-96A0-9FA32B748F16}"/>
              </a:ext>
            </a:extLst>
          </p:cNvPr>
          <p:cNvPicPr>
            <a:picLocks noGrp="1" noChangeAspect="1"/>
          </p:cNvPicPr>
          <p:nvPr>
            <p:ph sz="quarter" idx="10"/>
          </p:nvPr>
        </p:nvPicPr>
        <p:blipFill>
          <a:blip r:embed="rId2"/>
          <a:stretch>
            <a:fillRect/>
          </a:stretch>
        </p:blipFill>
        <p:spPr>
          <a:xfrm>
            <a:off x="611165" y="1981200"/>
            <a:ext cx="4820765" cy="3505200"/>
          </a:xfrm>
          <a:prstGeom prst="rect">
            <a:avLst/>
          </a:prstGeom>
        </p:spPr>
      </p:pic>
      <p:sp>
        <p:nvSpPr>
          <p:cNvPr id="3" name="Title 2">
            <a:extLst>
              <a:ext uri="{FF2B5EF4-FFF2-40B4-BE49-F238E27FC236}">
                <a16:creationId xmlns:a16="http://schemas.microsoft.com/office/drawing/2014/main" id="{0E492950-1251-4FD1-B41E-B005377D8445}"/>
              </a:ext>
            </a:extLst>
          </p:cNvPr>
          <p:cNvSpPr>
            <a:spLocks noGrp="1"/>
          </p:cNvSpPr>
          <p:nvPr>
            <p:ph type="title"/>
          </p:nvPr>
        </p:nvSpPr>
        <p:spPr/>
        <p:txBody>
          <a:bodyPr/>
          <a:lstStyle/>
          <a:p>
            <a:r>
              <a:rPr lang="en-US" dirty="0">
                <a:latin typeface="+mj-lt"/>
              </a:rPr>
              <a:t>Communication Challenges</a:t>
            </a:r>
          </a:p>
        </p:txBody>
      </p:sp>
      <p:sp>
        <p:nvSpPr>
          <p:cNvPr id="4" name="Text Placeholder 3">
            <a:extLst>
              <a:ext uri="{FF2B5EF4-FFF2-40B4-BE49-F238E27FC236}">
                <a16:creationId xmlns:a16="http://schemas.microsoft.com/office/drawing/2014/main" id="{E022859D-E22A-4E86-92D5-3B87132FC759}"/>
              </a:ext>
            </a:extLst>
          </p:cNvPr>
          <p:cNvSpPr>
            <a:spLocks noGrp="1"/>
          </p:cNvSpPr>
          <p:nvPr>
            <p:ph type="body" sz="quarter" idx="11"/>
          </p:nvPr>
        </p:nvSpPr>
        <p:spPr/>
        <p:txBody>
          <a:bodyPr vert="horz" wrap="square" anchor="t">
            <a:noAutofit/>
          </a:bodyPr>
          <a:lstStyle/>
          <a:p>
            <a:r>
              <a:rPr lang="en-US" sz="1600" dirty="0"/>
              <a:t>Welsh villagers told their village will be 'decommissioned'</a:t>
            </a:r>
          </a:p>
          <a:p>
            <a:endParaRPr lang="en-US" sz="1600" dirty="0"/>
          </a:p>
          <a:p>
            <a:r>
              <a:rPr lang="en-US" sz="1600" dirty="0"/>
              <a:t>Cultural and landscape value of existing coastal landscape can be very powerful</a:t>
            </a:r>
          </a:p>
        </p:txBody>
      </p:sp>
      <p:pic>
        <p:nvPicPr>
          <p:cNvPr id="7" name="Picture 7" descr="A blue sign in front of a mountain&#10;&#10;Description generated with high confidence">
            <a:extLst>
              <a:ext uri="{FF2B5EF4-FFF2-40B4-BE49-F238E27FC236}">
                <a16:creationId xmlns:a16="http://schemas.microsoft.com/office/drawing/2014/main" id="{858F0224-113A-43C7-BEF6-A7B51A57A712}"/>
              </a:ext>
            </a:extLst>
          </p:cNvPr>
          <p:cNvPicPr>
            <a:picLocks noChangeAspect="1"/>
          </p:cNvPicPr>
          <p:nvPr/>
        </p:nvPicPr>
        <p:blipFill>
          <a:blip r:embed="rId3"/>
          <a:stretch>
            <a:fillRect/>
          </a:stretch>
        </p:blipFill>
        <p:spPr>
          <a:xfrm>
            <a:off x="3933194" y="4348680"/>
            <a:ext cx="2743200" cy="2366243"/>
          </a:xfrm>
          <a:prstGeom prst="rect">
            <a:avLst/>
          </a:prstGeom>
        </p:spPr>
      </p:pic>
    </p:spTree>
    <p:extLst>
      <p:ext uri="{BB962C8B-B14F-4D97-AF65-F5344CB8AC3E}">
        <p14:creationId xmlns:p14="http://schemas.microsoft.com/office/powerpoint/2010/main" val="30268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FCC7BFC3-333A-45F0-838E-1E5C317C9F66}"/>
              </a:ext>
            </a:extLst>
          </p:cNvPr>
          <p:cNvPicPr>
            <a:picLocks noGrp="1" noChangeAspect="1"/>
          </p:cNvPicPr>
          <p:nvPr>
            <p:ph sz="quarter" idx="10"/>
          </p:nvPr>
        </p:nvPicPr>
        <p:blipFill>
          <a:blip r:embed="rId3"/>
          <a:stretch>
            <a:fillRect/>
          </a:stretch>
        </p:blipFill>
        <p:spPr>
          <a:xfrm>
            <a:off x="2250288" y="2857500"/>
            <a:ext cx="2609850" cy="1752600"/>
          </a:xfrm>
          <a:prstGeom prst="rect">
            <a:avLst/>
          </a:prstGeom>
        </p:spPr>
      </p:pic>
      <p:sp>
        <p:nvSpPr>
          <p:cNvPr id="93186" name="Title 1">
            <a:extLst>
              <a:ext uri="{FF2B5EF4-FFF2-40B4-BE49-F238E27FC236}">
                <a16:creationId xmlns:a16="http://schemas.microsoft.com/office/drawing/2014/main" id="{67B576DE-A54A-4821-9374-D161A168A7BD}"/>
              </a:ext>
            </a:extLst>
          </p:cNvPr>
          <p:cNvSpPr>
            <a:spLocks noGrp="1"/>
          </p:cNvSpPr>
          <p:nvPr>
            <p:ph type="title"/>
          </p:nvPr>
        </p:nvSpPr>
        <p:spPr bwMode="auto">
          <a:xfrm>
            <a:off x="610394" y="1183213"/>
            <a:ext cx="5942806" cy="461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spcBef>
                <a:spcPts val="1425"/>
              </a:spcBef>
              <a:spcAft>
                <a:spcPts val="575"/>
              </a:spcAft>
            </a:pPr>
            <a:r>
              <a:rPr lang="en-GB" altLang="en-US" dirty="0"/>
              <a:t>Organisational Challenges</a:t>
            </a:r>
            <a:endParaRPr lang="en-GB" altLang="en-US" b="1" dirty="0"/>
          </a:p>
        </p:txBody>
      </p:sp>
      <p:sp>
        <p:nvSpPr>
          <p:cNvPr id="3" name="Text Placeholder 2">
            <a:extLst>
              <a:ext uri="{FF2B5EF4-FFF2-40B4-BE49-F238E27FC236}">
                <a16:creationId xmlns:a16="http://schemas.microsoft.com/office/drawing/2014/main" id="{ED53EF2E-A6FB-4C06-B3F1-E09891C573AA}"/>
              </a:ext>
            </a:extLst>
          </p:cNvPr>
          <p:cNvSpPr>
            <a:spLocks noGrp="1"/>
          </p:cNvSpPr>
          <p:nvPr>
            <p:ph type="body" sz="quarter" idx="11"/>
          </p:nvPr>
        </p:nvSpPr>
        <p:spPr/>
        <p:txBody>
          <a:bodyPr vert="horz" wrap="square" anchor="t">
            <a:noAutofit/>
          </a:bodyPr>
          <a:lstStyle/>
          <a:p>
            <a:r>
              <a:rPr lang="en-GB" sz="1600" dirty="0"/>
              <a:t>Coastal management is covered by a complex patchwork of legislation and by a variety of organisations with different responsibilities.</a:t>
            </a:r>
            <a:endParaRPr lang="en-US" sz="1600" dirty="0"/>
          </a:p>
        </p:txBody>
      </p:sp>
      <p:pic>
        <p:nvPicPr>
          <p:cNvPr id="93188" name="Picture 1">
            <a:extLst>
              <a:ext uri="{FF2B5EF4-FFF2-40B4-BE49-F238E27FC236}">
                <a16:creationId xmlns:a16="http://schemas.microsoft.com/office/drawing/2014/main" id="{204194C7-6BBC-4368-88D8-6BDBE8C704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969" y="1932043"/>
            <a:ext cx="61753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a:extLst>
              <a:ext uri="{FF2B5EF4-FFF2-40B4-BE49-F238E27FC236}">
                <a16:creationId xmlns:a16="http://schemas.microsoft.com/office/drawing/2014/main" id="{B7596A06-4F0F-4D5C-B22E-366164E70BB8}"/>
              </a:ext>
            </a:extLst>
          </p:cNvPr>
          <p:cNvPicPr>
            <a:picLocks noChangeAspect="1"/>
          </p:cNvPicPr>
          <p:nvPr/>
        </p:nvPicPr>
        <p:blipFill>
          <a:blip r:embed="rId3"/>
          <a:stretch>
            <a:fillRect/>
          </a:stretch>
        </p:blipFill>
        <p:spPr>
          <a:xfrm>
            <a:off x="5664587" y="6320219"/>
            <a:ext cx="738039" cy="4861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C7AA18E5-F6DC-40FF-B1D0-7C268C4DC4B6}"/>
              </a:ext>
            </a:extLst>
          </p:cNvPr>
          <p:cNvSpPr>
            <a:spLocks noGrp="1"/>
          </p:cNvSpPr>
          <p:nvPr>
            <p:ph type="title"/>
          </p:nvPr>
        </p:nvSpPr>
        <p:spPr bwMode="auto">
          <a:xfrm>
            <a:off x="2574925" y="322263"/>
            <a:ext cx="6569075" cy="803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GB" altLang="en-US" b="1" dirty="0" err="1">
                <a:latin typeface="Ebrima"/>
                <a:ea typeface="Ebrima"/>
                <a:cs typeface="Ebrima"/>
              </a:rPr>
              <a:t>Spatio</a:t>
            </a:r>
            <a:r>
              <a:rPr lang="en-GB" altLang="en-US" b="1" dirty="0">
                <a:latin typeface="Ebrima"/>
                <a:ea typeface="Ebrima"/>
                <a:cs typeface="Ebrima"/>
              </a:rPr>
              <a:t>-temporal mismatch between different plans and policies relating to flooding</a:t>
            </a:r>
          </a:p>
        </p:txBody>
      </p:sp>
      <p:sp>
        <p:nvSpPr>
          <p:cNvPr id="3" name="Text Placeholder 2">
            <a:extLst>
              <a:ext uri="{FF2B5EF4-FFF2-40B4-BE49-F238E27FC236}">
                <a16:creationId xmlns:a16="http://schemas.microsoft.com/office/drawing/2014/main" id="{23766ABA-85AA-4609-8DCD-5524B45C89ED}"/>
              </a:ext>
            </a:extLst>
          </p:cNvPr>
          <p:cNvSpPr>
            <a:spLocks noGrp="1"/>
          </p:cNvSpPr>
          <p:nvPr>
            <p:ph type="body" sz="quarter" idx="15"/>
          </p:nvPr>
        </p:nvSpPr>
        <p:spPr>
          <a:xfrm>
            <a:off x="261938" y="6407150"/>
            <a:ext cx="2879725" cy="301625"/>
          </a:xfrm>
        </p:spPr>
        <p:txBody>
          <a:bodyPr/>
          <a:lstStyle/>
          <a:p>
            <a:pPr>
              <a:defRPr/>
            </a:pPr>
            <a:endParaRPr lang="en-GB"/>
          </a:p>
        </p:txBody>
      </p:sp>
      <p:sp>
        <p:nvSpPr>
          <p:cNvPr id="101380" name="Slide Number Placeholder 3">
            <a:extLst>
              <a:ext uri="{FF2B5EF4-FFF2-40B4-BE49-F238E27FC236}">
                <a16:creationId xmlns:a16="http://schemas.microsoft.com/office/drawing/2014/main" id="{9FDF3C11-B11B-4830-B89C-9F69336B83E1}"/>
              </a:ext>
            </a:extLst>
          </p:cNvPr>
          <p:cNvSpPr>
            <a:spLocks noGrp="1"/>
          </p:cNvSpPr>
          <p:nvPr>
            <p:ph type="sldNum" sz="quarter" idx="16"/>
          </p:nvPr>
        </p:nvSpPr>
        <p:spPr bwMode="auto">
          <a:xfrm>
            <a:off x="8404225" y="6348413"/>
            <a:ext cx="484188" cy="360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FCE76C4-3422-43EA-9C63-EF3089710AE3}" type="slidenum">
              <a:rPr lang="en-GB" altLang="en-US">
                <a:solidFill>
                  <a:srgbClr val="7E8082"/>
                </a:solidFill>
                <a:latin typeface="Ebrima" panose="02000000000000000000" pitchFamily="2" charset="0"/>
              </a:rPr>
              <a:pPr/>
              <a:t>17</a:t>
            </a:fld>
            <a:endParaRPr lang="en-GB" altLang="en-US">
              <a:solidFill>
                <a:srgbClr val="7E8082"/>
              </a:solidFill>
              <a:latin typeface="Ebrima" panose="02000000000000000000" pitchFamily="2" charset="0"/>
            </a:endParaRPr>
          </a:p>
        </p:txBody>
      </p:sp>
      <p:pic>
        <p:nvPicPr>
          <p:cNvPr id="101381" name="Picture 4">
            <a:extLst>
              <a:ext uri="{FF2B5EF4-FFF2-40B4-BE49-F238E27FC236}">
                <a16:creationId xmlns:a16="http://schemas.microsoft.com/office/drawing/2014/main" id="{ECD25FFA-763B-420F-96FF-22BFCBE5C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73238"/>
            <a:ext cx="7694612"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7FB1C9C3-DED2-45DF-AED9-A82716D6D405}"/>
              </a:ext>
            </a:extLst>
          </p:cNvPr>
          <p:cNvSpPr/>
          <p:nvPr/>
        </p:nvSpPr>
        <p:spPr>
          <a:xfrm>
            <a:off x="467544" y="3786857"/>
            <a:ext cx="8208911" cy="43204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278AE23-4894-42E4-9A03-1BF869913736}"/>
              </a:ext>
            </a:extLst>
          </p:cNvPr>
          <p:cNvSpPr/>
          <p:nvPr/>
        </p:nvSpPr>
        <p:spPr>
          <a:xfrm>
            <a:off x="882737" y="5373216"/>
            <a:ext cx="3384376" cy="43204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Placeholder 2">
            <a:extLst>
              <a:ext uri="{FF2B5EF4-FFF2-40B4-BE49-F238E27FC236}">
                <a16:creationId xmlns:a16="http://schemas.microsoft.com/office/drawing/2014/main" id="{780B73A2-EE7D-4279-860A-C7D18F92D529}"/>
              </a:ext>
            </a:extLst>
          </p:cNvPr>
          <p:cNvSpPr>
            <a:spLocks noGrp="1"/>
          </p:cNvSpPr>
          <p:nvPr>
            <p:ph type="body" sz="quarter" idx="13"/>
          </p:nvPr>
        </p:nvSpPr>
        <p:spPr bwMode="auto">
          <a:xfrm>
            <a:off x="323850" y="1854200"/>
            <a:ext cx="8564563" cy="4148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1800" b="1" dirty="0"/>
              <a:t>RECOMMENDATION 1: </a:t>
            </a:r>
            <a:r>
              <a:rPr lang="en-GB" altLang="en-US" sz="1800" dirty="0"/>
              <a:t>The scale and implications of future coastal change should be acknowledged by those with responsibility for the coast and communicated to people who live on the coast. </a:t>
            </a:r>
          </a:p>
          <a:p>
            <a:r>
              <a:rPr lang="en-GB" altLang="en-US" sz="1800" b="1" dirty="0"/>
              <a:t>RECOMMENDATION 2: </a:t>
            </a:r>
            <a:r>
              <a:rPr lang="en-GB" altLang="en-US" sz="1800" dirty="0"/>
              <a:t>Local government and the EA need to be enabled by national government to deliver a long-term and appropriately resourced approach to engaging affected communities and stakeholders. </a:t>
            </a:r>
          </a:p>
          <a:p>
            <a:r>
              <a:rPr lang="en-GB" altLang="en-US" sz="1800" b="1" dirty="0"/>
              <a:t>RECOMMENDATION 3: </a:t>
            </a:r>
            <a:r>
              <a:rPr lang="en-GB" altLang="en-US" sz="1800" dirty="0"/>
              <a:t>Defra and MHCLG policy on the management of coastal flooding and erosion risk should specify long-term, evidence-based, quantified outcomes that have the buy-in of the affected communities and stakeholders. </a:t>
            </a:r>
          </a:p>
          <a:p>
            <a:r>
              <a:rPr lang="en-GB" altLang="en-US" sz="1800" b="1" dirty="0"/>
              <a:t>RECOMMENDATION 4: </a:t>
            </a:r>
            <a:r>
              <a:rPr lang="en-GB" altLang="en-US" sz="1800" dirty="0"/>
              <a:t>Government should make available long-term funding/investment to deliver a wider set of adaptation actions. </a:t>
            </a:r>
          </a:p>
          <a:p>
            <a:r>
              <a:rPr lang="en-GB" altLang="en-US" sz="1800" b="1" dirty="0"/>
              <a:t>RECOMMENDATION 5: </a:t>
            </a:r>
            <a:r>
              <a:rPr lang="en-GB" altLang="en-US" sz="1800" dirty="0"/>
              <a:t>Plans to manage and adapt specific shorelines over the coming century should be realistic and sustainable in economic, social and environmental terms.</a:t>
            </a:r>
          </a:p>
        </p:txBody>
      </p:sp>
      <p:sp>
        <p:nvSpPr>
          <p:cNvPr id="99331" name="Slide Number Placeholder 4">
            <a:extLst>
              <a:ext uri="{FF2B5EF4-FFF2-40B4-BE49-F238E27FC236}">
                <a16:creationId xmlns:a16="http://schemas.microsoft.com/office/drawing/2014/main" id="{DB316718-A842-4F7F-B456-A2808858E822}"/>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6771F0C-2295-4CBA-AB9D-8F4BEC01FA86}" type="slidenum">
              <a:rPr lang="en-GB" altLang="en-US">
                <a:solidFill>
                  <a:srgbClr val="7E8082"/>
                </a:solidFill>
                <a:latin typeface="Ebrima" panose="02000000000000000000" pitchFamily="2" charset="0"/>
              </a:rPr>
              <a:pPr/>
              <a:t>18</a:t>
            </a:fld>
            <a:endParaRPr lang="en-GB" altLang="en-US">
              <a:solidFill>
                <a:srgbClr val="7E8082"/>
              </a:solidFill>
              <a:latin typeface="Ebrima" panose="02000000000000000000" pitchFamily="2" charset="0"/>
            </a:endParaRPr>
          </a:p>
        </p:txBody>
      </p:sp>
      <p:sp>
        <p:nvSpPr>
          <p:cNvPr id="99332" name="Rectangle 1">
            <a:extLst>
              <a:ext uri="{FF2B5EF4-FFF2-40B4-BE49-F238E27FC236}">
                <a16:creationId xmlns:a16="http://schemas.microsoft.com/office/drawing/2014/main" id="{AF69216E-3C38-4DC4-BE15-A3945835FB0A}"/>
              </a:ext>
            </a:extLst>
          </p:cNvPr>
          <p:cNvSpPr>
            <a:spLocks noChangeArrowheads="1"/>
          </p:cNvSpPr>
          <p:nvPr/>
        </p:nvSpPr>
        <p:spPr bwMode="auto">
          <a:xfrm>
            <a:off x="1187450"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br>
              <a:rPr lang="en-GB" altLang="en-US"/>
            </a:br>
            <a:endParaRPr lang="en-GB" altLang="en-US"/>
          </a:p>
        </p:txBody>
      </p:sp>
      <p:sp>
        <p:nvSpPr>
          <p:cNvPr id="99333" name="Title 1">
            <a:extLst>
              <a:ext uri="{FF2B5EF4-FFF2-40B4-BE49-F238E27FC236}">
                <a16:creationId xmlns:a16="http://schemas.microsoft.com/office/drawing/2014/main" id="{88F2373E-99EF-41BA-ACEA-C43C9AFB37F5}"/>
              </a:ext>
            </a:extLst>
          </p:cNvPr>
          <p:cNvSpPr txBox="1">
            <a:spLocks/>
          </p:cNvSpPr>
          <p:nvPr/>
        </p:nvSpPr>
        <p:spPr bwMode="auto">
          <a:xfrm>
            <a:off x="2339975" y="538163"/>
            <a:ext cx="68040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425"/>
              </a:spcBef>
              <a:spcAft>
                <a:spcPts val="575"/>
              </a:spcAft>
            </a:pPr>
            <a:r>
              <a:rPr lang="en-GB" altLang="en-US" sz="2800" b="1">
                <a:solidFill>
                  <a:srgbClr val="7E8082"/>
                </a:solidFill>
                <a:latin typeface="Myriad Pro" pitchFamily="34" charset="0"/>
                <a:ea typeface="Ebrima" panose="02000000000000000000" pitchFamily="2" charset="0"/>
                <a:cs typeface="Ebrima" panose="02000000000000000000" pitchFamily="2" charset="0"/>
              </a:rPr>
              <a:t>Coastal report recommendations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3C4BB-AF12-4617-A788-8EB06E1A2328}"/>
              </a:ext>
            </a:extLst>
          </p:cNvPr>
          <p:cNvSpPr>
            <a:spLocks noGrp="1"/>
          </p:cNvSpPr>
          <p:nvPr>
            <p:ph type="body" sz="half" idx="10"/>
          </p:nvPr>
        </p:nvSpPr>
        <p:spPr>
          <a:xfrm>
            <a:off x="664807" y="3929066"/>
            <a:ext cx="4482952" cy="1071570"/>
          </a:xfrm>
        </p:spPr>
        <p:txBody>
          <a:bodyPr anchor="t">
            <a:noAutofit/>
          </a:bodyPr>
          <a:lstStyle/>
          <a:p>
            <a:r>
              <a:rPr lang="en-US"/>
              <a:t>Findings of the Committee on Climate Change, Environment Agency and Michael Tucker MSc</a:t>
            </a:r>
          </a:p>
        </p:txBody>
      </p:sp>
      <p:sp>
        <p:nvSpPr>
          <p:cNvPr id="3" name="Title 2">
            <a:extLst>
              <a:ext uri="{FF2B5EF4-FFF2-40B4-BE49-F238E27FC236}">
                <a16:creationId xmlns:a16="http://schemas.microsoft.com/office/drawing/2014/main" id="{7FD9E46B-75B1-48F3-892B-1A09AF2D6317}"/>
              </a:ext>
            </a:extLst>
          </p:cNvPr>
          <p:cNvSpPr>
            <a:spLocks noGrp="1"/>
          </p:cNvSpPr>
          <p:nvPr>
            <p:ph type="title"/>
          </p:nvPr>
        </p:nvSpPr>
        <p:spPr/>
        <p:txBody>
          <a:bodyPr vert="horz" anchor="t"/>
          <a:lstStyle/>
          <a:p>
            <a:r>
              <a:rPr lang="en-US" dirty="0">
                <a:cs typeface="Arial"/>
              </a:rPr>
              <a:t>Spatial planning </a:t>
            </a:r>
            <a:br>
              <a:rPr lang="en-US" dirty="0">
                <a:cs typeface="Arial"/>
              </a:rPr>
            </a:br>
            <a:r>
              <a:rPr lang="en-US" dirty="0">
                <a:cs typeface="Arial"/>
              </a:rPr>
              <a:t>on the coast</a:t>
            </a:r>
            <a:endParaRPr lang="en-US" dirty="0"/>
          </a:p>
        </p:txBody>
      </p:sp>
      <p:pic>
        <p:nvPicPr>
          <p:cNvPr id="4" name="Picture 4" descr="A dirt road next to a body of water&#10;&#10;Description generated with very high confidence">
            <a:extLst>
              <a:ext uri="{FF2B5EF4-FFF2-40B4-BE49-F238E27FC236}">
                <a16:creationId xmlns:a16="http://schemas.microsoft.com/office/drawing/2014/main" id="{54DDAC4F-EB75-48AF-AB7F-5A335C27E38E}"/>
              </a:ext>
            </a:extLst>
          </p:cNvPr>
          <p:cNvPicPr>
            <a:picLocks noChangeAspect="1"/>
          </p:cNvPicPr>
          <p:nvPr/>
        </p:nvPicPr>
        <p:blipFill>
          <a:blip r:embed="rId2"/>
          <a:stretch>
            <a:fillRect/>
          </a:stretch>
        </p:blipFill>
        <p:spPr>
          <a:xfrm>
            <a:off x="4745641" y="2284952"/>
            <a:ext cx="4280475" cy="2590770"/>
          </a:xfrm>
          <a:prstGeom prst="rect">
            <a:avLst/>
          </a:prstGeom>
        </p:spPr>
      </p:pic>
    </p:spTree>
    <p:extLst>
      <p:ext uri="{BB962C8B-B14F-4D97-AF65-F5344CB8AC3E}">
        <p14:creationId xmlns:p14="http://schemas.microsoft.com/office/powerpoint/2010/main" val="1180301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A28C-A41F-4FB4-A05A-950FACBDCF20}"/>
              </a:ext>
            </a:extLst>
          </p:cNvPr>
          <p:cNvSpPr>
            <a:spLocks noGrp="1"/>
          </p:cNvSpPr>
          <p:nvPr>
            <p:ph type="title"/>
          </p:nvPr>
        </p:nvSpPr>
        <p:spPr/>
        <p:txBody>
          <a:bodyPr/>
          <a:lstStyle/>
          <a:p>
            <a:r>
              <a:rPr lang="en-GB" dirty="0"/>
              <a:t>Content</a:t>
            </a:r>
          </a:p>
        </p:txBody>
      </p:sp>
      <p:sp>
        <p:nvSpPr>
          <p:cNvPr id="3" name="Text Placeholder 2">
            <a:extLst>
              <a:ext uri="{FF2B5EF4-FFF2-40B4-BE49-F238E27FC236}">
                <a16:creationId xmlns:a16="http://schemas.microsoft.com/office/drawing/2014/main" id="{3DCFB38D-7995-4464-9C40-5489806A6E97}"/>
              </a:ext>
            </a:extLst>
          </p:cNvPr>
          <p:cNvSpPr>
            <a:spLocks noGrp="1"/>
          </p:cNvSpPr>
          <p:nvPr>
            <p:ph type="body" sz="quarter" idx="17"/>
          </p:nvPr>
        </p:nvSpPr>
        <p:spPr/>
        <p:txBody>
          <a:bodyPr vert="horz" anchor="t"/>
          <a:lstStyle/>
          <a:p>
            <a:pPr marL="229870"/>
            <a:r>
              <a:rPr lang="en-GB" dirty="0"/>
              <a:t>About us</a:t>
            </a:r>
            <a:endParaRPr lang="en-US" dirty="0"/>
          </a:p>
          <a:p>
            <a:pPr marL="229870"/>
            <a:r>
              <a:rPr lang="en-GB" dirty="0"/>
              <a:t>Methodology and terminology</a:t>
            </a:r>
            <a:endParaRPr lang="en-GB" dirty="0">
              <a:cs typeface="Arial"/>
            </a:endParaRPr>
          </a:p>
          <a:p>
            <a:pPr marL="229870"/>
            <a:r>
              <a:rPr lang="en-GB" dirty="0"/>
              <a:t>SMPs and national planning policy</a:t>
            </a:r>
            <a:endParaRPr lang="en-GB" dirty="0">
              <a:cs typeface="Arial"/>
            </a:endParaRPr>
          </a:p>
          <a:p>
            <a:pPr marL="229870"/>
            <a:r>
              <a:rPr lang="en-GB" dirty="0">
                <a:cs typeface="Arial"/>
              </a:rPr>
              <a:t>Coastal Challenges</a:t>
            </a:r>
          </a:p>
          <a:p>
            <a:pPr marL="229870"/>
            <a:r>
              <a:rPr lang="en-GB" dirty="0"/>
              <a:t>Spatial planning on the coast</a:t>
            </a:r>
            <a:endParaRPr lang="en-GB" dirty="0">
              <a:cs typeface="Arial"/>
            </a:endParaRPr>
          </a:p>
          <a:p>
            <a:pPr marL="229870"/>
            <a:r>
              <a:rPr lang="en-GB" dirty="0"/>
              <a:t>Main Findings and Recommendations</a:t>
            </a:r>
            <a:endParaRPr lang="en-GB" dirty="0">
              <a:cs typeface="Arial"/>
            </a:endParaRPr>
          </a:p>
          <a:p>
            <a:pPr marL="229870"/>
            <a:r>
              <a:rPr lang="en-GB" dirty="0"/>
              <a:t>Questions</a:t>
            </a:r>
            <a:endParaRPr lang="en-GB" dirty="0">
              <a:cs typeface="Arial"/>
            </a:endParaRPr>
          </a:p>
          <a:p>
            <a:pPr marL="229870"/>
            <a:r>
              <a:rPr lang="en-GB" dirty="0"/>
              <a:t>References</a:t>
            </a:r>
            <a:endParaRPr lang="en-GB" dirty="0">
              <a:cs typeface="Arial"/>
            </a:endParaRPr>
          </a:p>
        </p:txBody>
      </p:sp>
      <p:pic>
        <p:nvPicPr>
          <p:cNvPr id="4" name="Picture 5" descr="A picture containing outdoor, sky, snow, nature&#10;&#10;Description generated with very high confidence">
            <a:extLst>
              <a:ext uri="{FF2B5EF4-FFF2-40B4-BE49-F238E27FC236}">
                <a16:creationId xmlns:a16="http://schemas.microsoft.com/office/drawing/2014/main" id="{A4A31107-81DD-4AE2-987C-A8192EA972C6}"/>
              </a:ext>
            </a:extLst>
          </p:cNvPr>
          <p:cNvPicPr>
            <a:picLocks noChangeAspect="1"/>
          </p:cNvPicPr>
          <p:nvPr/>
        </p:nvPicPr>
        <p:blipFill>
          <a:blip r:embed="rId2"/>
          <a:stretch>
            <a:fillRect/>
          </a:stretch>
        </p:blipFill>
        <p:spPr>
          <a:xfrm>
            <a:off x="4809361" y="2000525"/>
            <a:ext cx="4336232" cy="3302997"/>
          </a:xfrm>
          <a:prstGeom prst="rect">
            <a:avLst/>
          </a:prstGeom>
        </p:spPr>
      </p:pic>
      <p:sp>
        <p:nvSpPr>
          <p:cNvPr id="7" name="TextBox 6">
            <a:extLst>
              <a:ext uri="{FF2B5EF4-FFF2-40B4-BE49-F238E27FC236}">
                <a16:creationId xmlns:a16="http://schemas.microsoft.com/office/drawing/2014/main" id="{B0D06973-E8E8-44B7-8E89-47D169272865}"/>
              </a:ext>
            </a:extLst>
          </p:cNvPr>
          <p:cNvSpPr txBox="1"/>
          <p:nvPr/>
        </p:nvSpPr>
        <p:spPr>
          <a:xfrm>
            <a:off x="7668853" y="5024421"/>
            <a:ext cx="14130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t>Source: </a:t>
            </a:r>
            <a:r>
              <a:rPr lang="en-US" sz="1200" dirty="0" err="1"/>
              <a:t>pinterest</a:t>
            </a:r>
            <a:endParaRPr lang="en-US" sz="1200" dirty="0" err="1">
              <a:cs typeface="Arial"/>
            </a:endParaRPr>
          </a:p>
        </p:txBody>
      </p:sp>
    </p:spTree>
    <p:extLst>
      <p:ext uri="{BB962C8B-B14F-4D97-AF65-F5344CB8AC3E}">
        <p14:creationId xmlns:p14="http://schemas.microsoft.com/office/powerpoint/2010/main" val="2062335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4">
            <a:extLst>
              <a:ext uri="{FF2B5EF4-FFF2-40B4-BE49-F238E27FC236}">
                <a16:creationId xmlns:a16="http://schemas.microsoft.com/office/drawing/2014/main" id="{8D922883-C1A2-44B1-8590-DA0F3EDA5FBC}"/>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84E8D0C-014C-4D5C-9231-AB0AC412AEFC}" type="slidenum">
              <a:rPr lang="en-GB" altLang="en-US">
                <a:solidFill>
                  <a:srgbClr val="7E8082"/>
                </a:solidFill>
                <a:latin typeface="Ebrima" panose="02000000000000000000" pitchFamily="2" charset="0"/>
              </a:rPr>
              <a:pPr/>
              <a:t>20</a:t>
            </a:fld>
            <a:endParaRPr lang="en-GB" altLang="en-US">
              <a:solidFill>
                <a:srgbClr val="7E8082"/>
              </a:solidFill>
              <a:latin typeface="Ebrima" panose="02000000000000000000" pitchFamily="2" charset="0"/>
            </a:endParaRPr>
          </a:p>
        </p:txBody>
      </p:sp>
      <p:sp>
        <p:nvSpPr>
          <p:cNvPr id="95235" name="Title 1">
            <a:extLst>
              <a:ext uri="{FF2B5EF4-FFF2-40B4-BE49-F238E27FC236}">
                <a16:creationId xmlns:a16="http://schemas.microsoft.com/office/drawing/2014/main" id="{5D4D4EF4-F794-4642-9F3A-6A57E7D4D32A}"/>
              </a:ext>
            </a:extLst>
          </p:cNvPr>
          <p:cNvSpPr txBox="1">
            <a:spLocks/>
          </p:cNvSpPr>
          <p:nvPr/>
        </p:nvSpPr>
        <p:spPr bwMode="auto">
          <a:xfrm>
            <a:off x="262850" y="2714625"/>
            <a:ext cx="394878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defTabSz="914400">
              <a:lnSpc>
                <a:spcPct val="90000"/>
              </a:lnSpc>
            </a:pPr>
            <a:r>
              <a:rPr lang="en-GB" altLang="en-US" sz="2400">
                <a:solidFill>
                  <a:srgbClr val="7E8082"/>
                </a:solidFill>
                <a:latin typeface="Myriad Pro" pitchFamily="34" charset="0"/>
                <a:ea typeface="Ebrima" panose="02000000000000000000" pitchFamily="2" charset="0"/>
                <a:cs typeface="Ebrima" panose="02000000000000000000" pitchFamily="2" charset="0"/>
              </a:rPr>
              <a:t>Local Plans are not updated in line with guidance and may not be referring to SMP2s</a:t>
            </a:r>
          </a:p>
        </p:txBody>
      </p:sp>
      <p:sp>
        <p:nvSpPr>
          <p:cNvPr id="95236" name="Rectangle 3">
            <a:extLst>
              <a:ext uri="{FF2B5EF4-FFF2-40B4-BE49-F238E27FC236}">
                <a16:creationId xmlns:a16="http://schemas.microsoft.com/office/drawing/2014/main" id="{2A84C36B-F908-4DC0-90DE-995816C3880C}"/>
              </a:ext>
            </a:extLst>
          </p:cNvPr>
          <p:cNvSpPr>
            <a:spLocks noChangeArrowheads="1"/>
          </p:cNvSpPr>
          <p:nvPr/>
        </p:nvSpPr>
        <p:spPr bwMode="auto">
          <a:xfrm>
            <a:off x="4802188" y="2516188"/>
            <a:ext cx="4341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GB" altLang="en-US" sz="2400" dirty="0">
                <a:solidFill>
                  <a:srgbClr val="7E8082"/>
                </a:solidFill>
                <a:latin typeface="Myriad Pro" pitchFamily="34" charset="0"/>
                <a:ea typeface="Ebrima" panose="02000000000000000000" pitchFamily="2" charset="0"/>
                <a:cs typeface="Ebrima" panose="02000000000000000000" pitchFamily="2" charset="0"/>
              </a:rPr>
              <a:t>18% of all coastal Local Plans do not refer to Shoreline Management Plans</a:t>
            </a:r>
            <a:endParaRPr lang="en-GB" altLang="en-US" sz="2400" dirty="0">
              <a:latin typeface="Myriad Pro" pitchFamily="34" charset="0"/>
            </a:endParaRPr>
          </a:p>
        </p:txBody>
      </p:sp>
      <p:graphicFrame>
        <p:nvGraphicFramePr>
          <p:cNvPr id="8" name="Table 7">
            <a:extLst>
              <a:ext uri="{FF2B5EF4-FFF2-40B4-BE49-F238E27FC236}">
                <a16:creationId xmlns:a16="http://schemas.microsoft.com/office/drawing/2014/main" id="{FFF97684-47B3-44BE-A1C8-3094E1C840E2}"/>
              </a:ext>
            </a:extLst>
          </p:cNvPr>
          <p:cNvGraphicFramePr>
            <a:graphicFrameLocks noGrp="1"/>
          </p:cNvGraphicFramePr>
          <p:nvPr>
            <p:extLst>
              <p:ext uri="{D42A27DB-BD31-4B8C-83A1-F6EECF244321}">
                <p14:modId xmlns:p14="http://schemas.microsoft.com/office/powerpoint/2010/main" val="3448347424"/>
              </p:ext>
            </p:extLst>
          </p:nvPr>
        </p:nvGraphicFramePr>
        <p:xfrm>
          <a:off x="215900" y="3860800"/>
          <a:ext cx="4068763" cy="1414462"/>
        </p:xfrm>
        <a:graphic>
          <a:graphicData uri="http://schemas.openxmlformats.org/drawingml/2006/table">
            <a:tbl>
              <a:tblPr firstRow="1" firstCol="1" bandRow="1">
                <a:tableStyleId>{5C22544A-7EE6-4342-B048-85BDC9FD1C3A}</a:tableStyleId>
              </a:tblPr>
              <a:tblGrid>
                <a:gridCol w="1620073">
                  <a:extLst>
                    <a:ext uri="{9D8B030D-6E8A-4147-A177-3AD203B41FA5}">
                      <a16:colId xmlns:a16="http://schemas.microsoft.com/office/drawing/2014/main" val="20000"/>
                    </a:ext>
                  </a:extLst>
                </a:gridCol>
                <a:gridCol w="936264">
                  <a:extLst>
                    <a:ext uri="{9D8B030D-6E8A-4147-A177-3AD203B41FA5}">
                      <a16:colId xmlns:a16="http://schemas.microsoft.com/office/drawing/2014/main" val="20001"/>
                    </a:ext>
                  </a:extLst>
                </a:gridCol>
                <a:gridCol w="1512426">
                  <a:extLst>
                    <a:ext uri="{9D8B030D-6E8A-4147-A177-3AD203B41FA5}">
                      <a16:colId xmlns:a16="http://schemas.microsoft.com/office/drawing/2014/main" val="20002"/>
                    </a:ext>
                  </a:extLst>
                </a:gridCol>
              </a:tblGrid>
              <a:tr h="549310">
                <a:tc>
                  <a:txBody>
                    <a:bodyPr/>
                    <a:lstStyle/>
                    <a:p>
                      <a:pPr>
                        <a:spcBef>
                          <a:spcPts val="400"/>
                        </a:spcBef>
                        <a:spcAft>
                          <a:spcPts val="400"/>
                        </a:spcAft>
                      </a:pPr>
                      <a:r>
                        <a:rPr lang="en-GB" sz="1800" dirty="0">
                          <a:solidFill>
                            <a:schemeClr val="bg1"/>
                          </a:solidFill>
                          <a:effectLst/>
                          <a:latin typeface="Myriad Pro" panose="020B0503030403020204" pitchFamily="34" charset="0"/>
                        </a:rPr>
                        <a:t>Published post 2011?</a:t>
                      </a:r>
                      <a:endParaRPr lang="en-GB" sz="18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dirty="0">
                          <a:solidFill>
                            <a:schemeClr val="bg1"/>
                          </a:solidFill>
                          <a:effectLst/>
                          <a:latin typeface="Myriad Pro" panose="020B0503030403020204" pitchFamily="34" charset="0"/>
                        </a:rPr>
                        <a:t>Count</a:t>
                      </a:r>
                      <a:endParaRPr lang="en-GB" sz="18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dirty="0">
                          <a:solidFill>
                            <a:schemeClr val="bg1"/>
                          </a:solidFill>
                          <a:effectLst/>
                          <a:latin typeface="Myriad Pro" panose="020B0503030403020204" pitchFamily="34" charset="0"/>
                        </a:rPr>
                        <a:t>Percentage (%)</a:t>
                      </a:r>
                      <a:endParaRPr lang="en-GB" sz="18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0"/>
                  </a:ext>
                </a:extLst>
              </a:tr>
              <a:tr h="288384">
                <a:tc>
                  <a:txBody>
                    <a:bodyPr/>
                    <a:lstStyle/>
                    <a:p>
                      <a:pPr>
                        <a:spcBef>
                          <a:spcPts val="400"/>
                        </a:spcBef>
                        <a:spcAft>
                          <a:spcPts val="400"/>
                        </a:spcAft>
                      </a:pPr>
                      <a:r>
                        <a:rPr lang="en-GB" sz="1800" dirty="0">
                          <a:solidFill>
                            <a:schemeClr val="bg1"/>
                          </a:solidFill>
                          <a:effectLst/>
                          <a:latin typeface="Myriad Pro" panose="020B0503030403020204" pitchFamily="34" charset="0"/>
                        </a:rPr>
                        <a:t>Yes</a:t>
                      </a:r>
                      <a:endParaRPr lang="en-GB" sz="18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a:effectLst/>
                          <a:latin typeface="Myriad Pro" panose="020B0503030403020204" pitchFamily="34" charset="0"/>
                        </a:rPr>
                        <a:t>69</a:t>
                      </a:r>
                      <a:endParaRPr lang="en-GB" sz="180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dirty="0">
                          <a:effectLst/>
                          <a:latin typeface="Myriad Pro" panose="020B0503030403020204" pitchFamily="34" charset="0"/>
                        </a:rPr>
                        <a:t>73</a:t>
                      </a:r>
                      <a:endParaRPr lang="en-GB" sz="1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1"/>
                  </a:ext>
                </a:extLst>
              </a:tr>
              <a:tr h="288384">
                <a:tc>
                  <a:txBody>
                    <a:bodyPr/>
                    <a:lstStyle/>
                    <a:p>
                      <a:pPr>
                        <a:spcBef>
                          <a:spcPts val="400"/>
                        </a:spcBef>
                        <a:spcAft>
                          <a:spcPts val="400"/>
                        </a:spcAft>
                      </a:pPr>
                      <a:r>
                        <a:rPr lang="en-GB" sz="1800" dirty="0">
                          <a:solidFill>
                            <a:schemeClr val="bg1"/>
                          </a:solidFill>
                          <a:effectLst/>
                          <a:latin typeface="Myriad Pro" panose="020B0503030403020204" pitchFamily="34" charset="0"/>
                        </a:rPr>
                        <a:t>No</a:t>
                      </a:r>
                      <a:endParaRPr lang="en-GB" sz="18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a:effectLst/>
                          <a:latin typeface="Myriad Pro" panose="020B0503030403020204" pitchFamily="34" charset="0"/>
                        </a:rPr>
                        <a:t>9</a:t>
                      </a:r>
                      <a:endParaRPr lang="en-GB" sz="180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dirty="0">
                          <a:effectLst/>
                          <a:latin typeface="Myriad Pro" panose="020B0503030403020204" pitchFamily="34" charset="0"/>
                          <a:ea typeface="+mn-ea"/>
                          <a:cs typeface="+mn-cs"/>
                        </a:rPr>
                        <a:t>10</a:t>
                      </a:r>
                      <a:endParaRPr lang="en-GB" sz="1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2"/>
                  </a:ext>
                </a:extLst>
              </a:tr>
              <a:tr h="288384">
                <a:tc>
                  <a:txBody>
                    <a:bodyPr/>
                    <a:lstStyle/>
                    <a:p>
                      <a:pPr>
                        <a:spcBef>
                          <a:spcPts val="400"/>
                        </a:spcBef>
                        <a:spcAft>
                          <a:spcPts val="400"/>
                        </a:spcAft>
                      </a:pPr>
                      <a:r>
                        <a:rPr lang="en-GB" sz="1800" dirty="0">
                          <a:solidFill>
                            <a:schemeClr val="bg1"/>
                          </a:solidFill>
                          <a:effectLst/>
                          <a:latin typeface="Myriad Pro" panose="020B0503030403020204" pitchFamily="34" charset="0"/>
                        </a:rPr>
                        <a:t>Not Available </a:t>
                      </a:r>
                      <a:endParaRPr lang="en-GB" sz="18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a:effectLst/>
                          <a:latin typeface="Myriad Pro" panose="020B0503030403020204" pitchFamily="34" charset="0"/>
                        </a:rPr>
                        <a:t>16</a:t>
                      </a:r>
                      <a:endParaRPr lang="en-GB" sz="180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tc>
                  <a:txBody>
                    <a:bodyPr/>
                    <a:lstStyle/>
                    <a:p>
                      <a:pPr>
                        <a:spcBef>
                          <a:spcPts val="400"/>
                        </a:spcBef>
                        <a:spcAft>
                          <a:spcPts val="400"/>
                        </a:spcAft>
                      </a:pPr>
                      <a:r>
                        <a:rPr lang="en-GB" sz="1800" dirty="0">
                          <a:effectLst/>
                          <a:latin typeface="Myriad Pro" panose="020B0503030403020204" pitchFamily="34" charset="0"/>
                        </a:rPr>
                        <a:t>17</a:t>
                      </a:r>
                      <a:endParaRPr lang="en-GB" sz="18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5" marR="68575" marT="0" marB="0"/>
                </a:tc>
                <a:extLst>
                  <a:ext uri="{0D108BD9-81ED-4DB2-BD59-A6C34878D82A}">
                    <a16:rowId xmlns:a16="http://schemas.microsoft.com/office/drawing/2014/main" val="10003"/>
                  </a:ext>
                </a:extLst>
              </a:tr>
            </a:tbl>
          </a:graphicData>
        </a:graphic>
      </p:graphicFrame>
      <p:graphicFrame>
        <p:nvGraphicFramePr>
          <p:cNvPr id="9" name="Table 8">
            <a:extLst>
              <a:ext uri="{FF2B5EF4-FFF2-40B4-BE49-F238E27FC236}">
                <a16:creationId xmlns:a16="http://schemas.microsoft.com/office/drawing/2014/main" id="{514D272A-BF1F-45E0-A96D-9C08E497F065}"/>
              </a:ext>
            </a:extLst>
          </p:cNvPr>
          <p:cNvGraphicFramePr>
            <a:graphicFrameLocks noGrp="1"/>
          </p:cNvGraphicFramePr>
          <p:nvPr>
            <p:extLst>
              <p:ext uri="{D42A27DB-BD31-4B8C-83A1-F6EECF244321}">
                <p14:modId xmlns:p14="http://schemas.microsoft.com/office/powerpoint/2010/main" val="2878444261"/>
              </p:ext>
            </p:extLst>
          </p:nvPr>
        </p:nvGraphicFramePr>
        <p:xfrm>
          <a:off x="4640263" y="3860800"/>
          <a:ext cx="4179887" cy="1371600"/>
        </p:xfrm>
        <a:graphic>
          <a:graphicData uri="http://schemas.openxmlformats.org/drawingml/2006/table">
            <a:tbl>
              <a:tblPr firstRow="1" firstCol="1" bandRow="1">
                <a:tableStyleId>{5C22544A-7EE6-4342-B048-85BDC9FD1C3A}</a:tableStyleId>
              </a:tblPr>
              <a:tblGrid>
                <a:gridCol w="1948049">
                  <a:extLst>
                    <a:ext uri="{9D8B030D-6E8A-4147-A177-3AD203B41FA5}">
                      <a16:colId xmlns:a16="http://schemas.microsoft.com/office/drawing/2014/main" val="20000"/>
                    </a:ext>
                  </a:extLst>
                </a:gridCol>
                <a:gridCol w="863937">
                  <a:extLst>
                    <a:ext uri="{9D8B030D-6E8A-4147-A177-3AD203B41FA5}">
                      <a16:colId xmlns:a16="http://schemas.microsoft.com/office/drawing/2014/main" val="20001"/>
                    </a:ext>
                  </a:extLst>
                </a:gridCol>
                <a:gridCol w="1367901">
                  <a:extLst>
                    <a:ext uri="{9D8B030D-6E8A-4147-A177-3AD203B41FA5}">
                      <a16:colId xmlns:a16="http://schemas.microsoft.com/office/drawing/2014/main" val="20002"/>
                    </a:ext>
                  </a:extLst>
                </a:gridCol>
              </a:tblGrid>
              <a:tr h="685800">
                <a:tc>
                  <a:txBody>
                    <a:bodyPr/>
                    <a:lstStyle/>
                    <a:p>
                      <a:pPr>
                        <a:spcBef>
                          <a:spcPts val="400"/>
                        </a:spcBef>
                        <a:spcAft>
                          <a:spcPts val="400"/>
                        </a:spcAft>
                      </a:pPr>
                      <a:r>
                        <a:rPr lang="en-GB" sz="1500" dirty="0">
                          <a:solidFill>
                            <a:schemeClr val="bg1"/>
                          </a:solidFill>
                          <a:effectLst/>
                          <a:latin typeface="Myriad Pro" panose="020B0503030403020204" pitchFamily="34" charset="0"/>
                        </a:rPr>
                        <a:t>Do the local plans refer to SMP(s)?  </a:t>
                      </a:r>
                      <a:endParaRPr lang="en-GB" sz="15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dirty="0">
                          <a:solidFill>
                            <a:schemeClr val="bg1"/>
                          </a:solidFill>
                          <a:effectLst/>
                          <a:latin typeface="Myriad Pro" panose="020B0503030403020204" pitchFamily="34" charset="0"/>
                        </a:rPr>
                        <a:t>Count</a:t>
                      </a:r>
                      <a:endParaRPr lang="en-GB" sz="15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dirty="0">
                          <a:solidFill>
                            <a:schemeClr val="bg1"/>
                          </a:solidFill>
                          <a:effectLst/>
                          <a:latin typeface="Myriad Pro" panose="020B0503030403020204" pitchFamily="34" charset="0"/>
                        </a:rPr>
                        <a:t>Percentage (%)</a:t>
                      </a:r>
                      <a:endParaRPr lang="en-GB" sz="15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10000"/>
                  </a:ext>
                </a:extLst>
              </a:tr>
              <a:tr h="228600">
                <a:tc>
                  <a:txBody>
                    <a:bodyPr/>
                    <a:lstStyle/>
                    <a:p>
                      <a:pPr>
                        <a:spcBef>
                          <a:spcPts val="400"/>
                        </a:spcBef>
                        <a:spcAft>
                          <a:spcPts val="400"/>
                        </a:spcAft>
                      </a:pPr>
                      <a:r>
                        <a:rPr lang="en-GB" sz="1500" dirty="0">
                          <a:solidFill>
                            <a:schemeClr val="bg1"/>
                          </a:solidFill>
                          <a:effectLst/>
                          <a:latin typeface="Myriad Pro" panose="020B0503030403020204" pitchFamily="34" charset="0"/>
                        </a:rPr>
                        <a:t>Not Found </a:t>
                      </a:r>
                      <a:endParaRPr lang="en-GB" sz="15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dirty="0">
                          <a:effectLst/>
                          <a:latin typeface="Myriad Pro" panose="020B0503030403020204" pitchFamily="34" charset="0"/>
                        </a:rPr>
                        <a:t>16</a:t>
                      </a:r>
                      <a:endParaRPr lang="en-GB" sz="15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dirty="0">
                          <a:effectLst/>
                          <a:latin typeface="Myriad Pro" panose="020B0503030403020204" pitchFamily="34" charset="0"/>
                        </a:rPr>
                        <a:t>17</a:t>
                      </a:r>
                      <a:endParaRPr lang="en-GB" sz="15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10001"/>
                  </a:ext>
                </a:extLst>
              </a:tr>
              <a:tr h="228600">
                <a:tc>
                  <a:txBody>
                    <a:bodyPr/>
                    <a:lstStyle/>
                    <a:p>
                      <a:pPr>
                        <a:spcBef>
                          <a:spcPts val="400"/>
                        </a:spcBef>
                        <a:spcAft>
                          <a:spcPts val="400"/>
                        </a:spcAft>
                      </a:pPr>
                      <a:r>
                        <a:rPr lang="en-GB" sz="1500" dirty="0">
                          <a:solidFill>
                            <a:schemeClr val="bg1"/>
                          </a:solidFill>
                          <a:effectLst/>
                          <a:latin typeface="Myriad Pro" panose="020B0503030403020204" pitchFamily="34" charset="0"/>
                        </a:rPr>
                        <a:t>No</a:t>
                      </a:r>
                      <a:endParaRPr lang="en-GB" sz="15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dirty="0">
                          <a:effectLst/>
                          <a:latin typeface="Myriad Pro" panose="020B0503030403020204" pitchFamily="34" charset="0"/>
                        </a:rPr>
                        <a:t>17</a:t>
                      </a:r>
                      <a:endParaRPr lang="en-GB" sz="15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dirty="0">
                          <a:effectLst/>
                          <a:latin typeface="Myriad Pro" panose="020B0503030403020204" pitchFamily="34" charset="0"/>
                        </a:rPr>
                        <a:t>18</a:t>
                      </a:r>
                      <a:endParaRPr lang="en-GB" sz="15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10002"/>
                  </a:ext>
                </a:extLst>
              </a:tr>
              <a:tr h="228600">
                <a:tc>
                  <a:txBody>
                    <a:bodyPr/>
                    <a:lstStyle/>
                    <a:p>
                      <a:pPr>
                        <a:spcBef>
                          <a:spcPts val="400"/>
                        </a:spcBef>
                        <a:spcAft>
                          <a:spcPts val="400"/>
                        </a:spcAft>
                      </a:pPr>
                      <a:r>
                        <a:rPr lang="en-GB" sz="1500" dirty="0">
                          <a:solidFill>
                            <a:schemeClr val="bg1"/>
                          </a:solidFill>
                          <a:effectLst/>
                          <a:latin typeface="Myriad Pro" panose="020B0503030403020204" pitchFamily="34" charset="0"/>
                        </a:rPr>
                        <a:t>Yes</a:t>
                      </a:r>
                      <a:endParaRPr lang="en-GB" sz="1500" dirty="0">
                        <a:solidFill>
                          <a:schemeClr val="bg1"/>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a:effectLst/>
                          <a:latin typeface="Myriad Pro" panose="020B0503030403020204" pitchFamily="34" charset="0"/>
                        </a:rPr>
                        <a:t>61</a:t>
                      </a:r>
                      <a:endParaRPr lang="en-GB" sz="150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tc>
                  <a:txBody>
                    <a:bodyPr/>
                    <a:lstStyle/>
                    <a:p>
                      <a:pPr>
                        <a:spcBef>
                          <a:spcPts val="400"/>
                        </a:spcBef>
                        <a:spcAft>
                          <a:spcPts val="400"/>
                        </a:spcAft>
                      </a:pPr>
                      <a:r>
                        <a:rPr lang="en-GB" sz="1500" dirty="0">
                          <a:effectLst/>
                          <a:latin typeface="Myriad Pro" panose="020B0503030403020204" pitchFamily="34" charset="0"/>
                        </a:rPr>
                        <a:t>65</a:t>
                      </a:r>
                      <a:endParaRPr lang="en-GB" sz="1500" dirty="0">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val="10003"/>
                  </a:ext>
                </a:extLst>
              </a:tr>
            </a:tbl>
          </a:graphicData>
        </a:graphic>
      </p:graphicFrame>
      <p:sp>
        <p:nvSpPr>
          <p:cNvPr id="95281" name="Title 1">
            <a:extLst>
              <a:ext uri="{FF2B5EF4-FFF2-40B4-BE49-F238E27FC236}">
                <a16:creationId xmlns:a16="http://schemas.microsoft.com/office/drawing/2014/main" id="{DA798DA3-F943-4FF9-80AF-825A052D86CB}"/>
              </a:ext>
            </a:extLst>
          </p:cNvPr>
          <p:cNvSpPr txBox="1">
            <a:spLocks/>
          </p:cNvSpPr>
          <p:nvPr/>
        </p:nvSpPr>
        <p:spPr bwMode="auto">
          <a:xfrm>
            <a:off x="2339975" y="538163"/>
            <a:ext cx="68040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a:lnSpc>
                <a:spcPct val="90000"/>
              </a:lnSpc>
              <a:spcBef>
                <a:spcPts val="1425"/>
              </a:spcBef>
              <a:spcAft>
                <a:spcPts val="575"/>
              </a:spcAft>
            </a:pPr>
            <a:r>
              <a:rPr lang="en-GB" altLang="en-US" sz="2800" b="1" dirty="0">
                <a:solidFill>
                  <a:srgbClr val="7E8082"/>
                </a:solidFill>
                <a:latin typeface="Myriad Pro" pitchFamily="34" charset="0"/>
                <a:ea typeface="Ebrima" panose="02000000000000000000" pitchFamily="2" charset="0"/>
                <a:cs typeface="Ebrima" panose="02000000000000000000" pitchFamily="2" charset="0"/>
              </a:rPr>
              <a:t>The current policy decisions on the long-term future of England's coastline cannot be relied upon as they are non-statutory plans containing unfunded proposals.</a:t>
            </a:r>
          </a:p>
        </p:txBody>
      </p:sp>
      <p:sp>
        <p:nvSpPr>
          <p:cNvPr id="3" name="TextBox 2">
            <a:extLst>
              <a:ext uri="{FF2B5EF4-FFF2-40B4-BE49-F238E27FC236}">
                <a16:creationId xmlns:a16="http://schemas.microsoft.com/office/drawing/2014/main" id="{CCE3EBAE-17F2-494E-B42E-80A3DB2BF444}"/>
              </a:ext>
            </a:extLst>
          </p:cNvPr>
          <p:cNvSpPr txBox="1"/>
          <p:nvPr/>
        </p:nvSpPr>
        <p:spPr>
          <a:xfrm>
            <a:off x="323528" y="5365961"/>
            <a:ext cx="8712968" cy="1492716"/>
          </a:xfrm>
          <a:prstGeom prst="rect">
            <a:avLst/>
          </a:prstGeom>
          <a:noFill/>
          <a:ln w="57150">
            <a:solidFill>
              <a:srgbClr val="FF0000"/>
            </a:solidFill>
          </a:ln>
        </p:spPr>
        <p:txBody>
          <a:bodyPr wrap="square" rtlCol="0" anchor="t">
            <a:spAutoFit/>
          </a:bodyPr>
          <a:lstStyle/>
          <a:p>
            <a:r>
              <a:rPr lang="en-GB" dirty="0"/>
              <a:t>But that means 65% </a:t>
            </a:r>
            <a:r>
              <a:rPr lang="en-GB" i="1" dirty="0"/>
              <a:t>are</a:t>
            </a:r>
            <a:r>
              <a:rPr lang="en-GB" dirty="0"/>
              <a:t> referring to SMPs that are potentially (probably?) unrealistic </a:t>
            </a:r>
            <a:endParaRPr lang="en-GB" dirty="0">
              <a:cs typeface="Arial"/>
            </a:endParaRPr>
          </a:p>
          <a:p>
            <a:pPr>
              <a:lnSpc>
                <a:spcPts val="2200"/>
              </a:lnSpc>
              <a:spcAft>
                <a:spcPts val="900"/>
              </a:spcAft>
            </a:pPr>
            <a:r>
              <a:rPr lang="en-GB" dirty="0">
                <a:ea typeface="+mn-lt"/>
                <a:cs typeface="+mn-lt"/>
              </a:rPr>
              <a:t>CCMA or similar policies in 60 of 94 Local Planning Authority areas, but only where managed realignment / no active involvement was SMP policy (C2HM, 2015; Jacobs, 2018)</a:t>
            </a:r>
            <a:endParaRPr lang="en-GB" dirty="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52C5-7CA6-435F-8DE6-ABB81919DF27}"/>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BD732AFE-F954-42F8-9169-89D1828F6777}"/>
              </a:ext>
            </a:extLst>
          </p:cNvPr>
          <p:cNvSpPr>
            <a:spLocks noGrp="1"/>
          </p:cNvSpPr>
          <p:nvPr>
            <p:ph type="body" sz="quarter" idx="17"/>
          </p:nvPr>
        </p:nvSpPr>
        <p:spPr/>
        <p:txBody>
          <a:bodyPr vert="horz" anchor="t"/>
          <a:lstStyle/>
          <a:p>
            <a:pPr marL="229870"/>
            <a:r>
              <a:rPr lang="en-GB" dirty="0"/>
              <a:t>If current trends continue, there will be a doubling of homes in the floodplain </a:t>
            </a:r>
            <a:endParaRPr lang="en-US" dirty="0"/>
          </a:p>
          <a:p>
            <a:pPr marL="229870"/>
            <a:r>
              <a:rPr lang="en-GB" dirty="0"/>
              <a:t>However, if planning policy or its implementation is weakened, property damage could increase by 38% over the next 50 years</a:t>
            </a:r>
            <a:endParaRPr lang="en-GB" dirty="0">
              <a:cs typeface="Arial"/>
            </a:endParaRPr>
          </a:p>
          <a:p>
            <a:pPr marL="229870"/>
            <a:r>
              <a:rPr lang="en-GB" dirty="0"/>
              <a:t>It will be challenging in some places to make future development climate-resilient, due to limited development areas outside of the flood plain. (EA – Long term investment scenarios 2019)</a:t>
            </a:r>
            <a:endParaRPr lang="en-GB" dirty="0">
              <a:cs typeface="Arial"/>
            </a:endParaRPr>
          </a:p>
          <a:p>
            <a:pPr marL="229870"/>
            <a:endParaRPr lang="en-GB" dirty="0">
              <a:cs typeface="Arial"/>
            </a:endParaRPr>
          </a:p>
        </p:txBody>
      </p:sp>
      <p:pic>
        <p:nvPicPr>
          <p:cNvPr id="4" name="Picture 4">
            <a:extLst>
              <a:ext uri="{FF2B5EF4-FFF2-40B4-BE49-F238E27FC236}">
                <a16:creationId xmlns:a16="http://schemas.microsoft.com/office/drawing/2014/main" id="{2BCC10C0-3B37-4E10-A4A9-E63FE50C0976}"/>
              </a:ext>
            </a:extLst>
          </p:cNvPr>
          <p:cNvPicPr>
            <a:picLocks noChangeAspect="1"/>
          </p:cNvPicPr>
          <p:nvPr/>
        </p:nvPicPr>
        <p:blipFill>
          <a:blip r:embed="rId2"/>
          <a:stretch>
            <a:fillRect/>
          </a:stretch>
        </p:blipFill>
        <p:spPr>
          <a:xfrm>
            <a:off x="612620" y="996027"/>
            <a:ext cx="2343150" cy="676275"/>
          </a:xfrm>
          <a:prstGeom prst="rect">
            <a:avLst/>
          </a:prstGeom>
        </p:spPr>
      </p:pic>
    </p:spTree>
    <p:extLst>
      <p:ext uri="{BB962C8B-B14F-4D97-AF65-F5344CB8AC3E}">
        <p14:creationId xmlns:p14="http://schemas.microsoft.com/office/powerpoint/2010/main" val="2148507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52C5-7CA6-435F-8DE6-ABB81919DF27}"/>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BD732AFE-F954-42F8-9169-89D1828F6777}"/>
              </a:ext>
            </a:extLst>
          </p:cNvPr>
          <p:cNvSpPr>
            <a:spLocks noGrp="1"/>
          </p:cNvSpPr>
          <p:nvPr>
            <p:ph type="body" sz="quarter" idx="17"/>
          </p:nvPr>
        </p:nvSpPr>
        <p:spPr>
          <a:xfrm>
            <a:off x="610395" y="2000256"/>
            <a:ext cx="5942806" cy="3018554"/>
          </a:xfrm>
        </p:spPr>
        <p:txBody>
          <a:bodyPr vert="horz" anchor="t"/>
          <a:lstStyle/>
          <a:p>
            <a:pPr marL="229870"/>
            <a:r>
              <a:rPr lang="en-GB" dirty="0"/>
              <a:t>EA accept that some areas will flood and erode and enabling local areas to achieve a managed transition. </a:t>
            </a:r>
            <a:endParaRPr lang="en-GB" dirty="0">
              <a:cs typeface="Arial"/>
            </a:endParaRPr>
          </a:p>
          <a:p>
            <a:pPr marL="229870"/>
            <a:r>
              <a:rPr lang="en-GB" dirty="0"/>
              <a:t>We need to take a long-term adaptive approach – identify alternative approaches e.g. </a:t>
            </a:r>
            <a:r>
              <a:rPr lang="en-GB" dirty="0" err="1"/>
              <a:t>Happisburgh</a:t>
            </a:r>
            <a:r>
              <a:rPr lang="en-GB" dirty="0"/>
              <a:t> (N Norfolk) rollback (£3m for 9 homes). EA will advise LPAs from 2025</a:t>
            </a:r>
            <a:endParaRPr lang="en-GB" dirty="0">
              <a:cs typeface="Arial"/>
            </a:endParaRPr>
          </a:p>
          <a:p>
            <a:pPr marL="229870"/>
            <a:r>
              <a:rPr lang="en-GB" dirty="0">
                <a:ea typeface="+mn-lt"/>
                <a:cs typeface="+mn-lt"/>
              </a:rPr>
              <a:t>From 2021 risk management authorities will invest in planning skills and capabilities to ensure they can advise planners and developers effectively to enable climate resilient places. </a:t>
            </a:r>
          </a:p>
          <a:p>
            <a:pPr marL="229870"/>
            <a:endParaRPr lang="en-GB" dirty="0">
              <a:ea typeface="+mn-lt"/>
              <a:cs typeface="+mn-lt"/>
            </a:endParaRPr>
          </a:p>
          <a:p>
            <a:pPr marL="229870"/>
            <a:endParaRPr lang="en-GB" dirty="0">
              <a:cs typeface="Arial"/>
            </a:endParaRPr>
          </a:p>
          <a:p>
            <a:pPr marL="229870"/>
            <a:endParaRPr lang="en-GB" dirty="0">
              <a:cs typeface="Arial"/>
            </a:endParaRPr>
          </a:p>
          <a:p>
            <a:pPr marL="229870"/>
            <a:endParaRPr lang="en-GB" dirty="0">
              <a:cs typeface="Arial"/>
            </a:endParaRPr>
          </a:p>
          <a:p>
            <a:pPr marL="229870"/>
            <a:endParaRPr lang="en-GB" dirty="0">
              <a:cs typeface="Arial"/>
            </a:endParaRPr>
          </a:p>
        </p:txBody>
      </p:sp>
      <p:pic>
        <p:nvPicPr>
          <p:cNvPr id="4" name="Picture 4">
            <a:extLst>
              <a:ext uri="{FF2B5EF4-FFF2-40B4-BE49-F238E27FC236}">
                <a16:creationId xmlns:a16="http://schemas.microsoft.com/office/drawing/2014/main" id="{680B8BF5-C002-4863-BBEB-E4EF1DE0A87A}"/>
              </a:ext>
            </a:extLst>
          </p:cNvPr>
          <p:cNvPicPr>
            <a:picLocks noChangeAspect="1"/>
          </p:cNvPicPr>
          <p:nvPr/>
        </p:nvPicPr>
        <p:blipFill>
          <a:blip r:embed="rId2"/>
          <a:stretch>
            <a:fillRect/>
          </a:stretch>
        </p:blipFill>
        <p:spPr>
          <a:xfrm>
            <a:off x="540934" y="1035853"/>
            <a:ext cx="2343150" cy="676275"/>
          </a:xfrm>
          <a:prstGeom prst="rect">
            <a:avLst/>
          </a:prstGeom>
        </p:spPr>
      </p:pic>
      <p:pic>
        <p:nvPicPr>
          <p:cNvPr id="5" name="Picture 5" descr="A circuit board&#10;&#10;Description generated with high confidence">
            <a:extLst>
              <a:ext uri="{FF2B5EF4-FFF2-40B4-BE49-F238E27FC236}">
                <a16:creationId xmlns:a16="http://schemas.microsoft.com/office/drawing/2014/main" id="{7BF0EB8E-D07C-4ACB-9B47-35DC25621257}"/>
              </a:ext>
            </a:extLst>
          </p:cNvPr>
          <p:cNvPicPr>
            <a:picLocks noChangeAspect="1"/>
          </p:cNvPicPr>
          <p:nvPr/>
        </p:nvPicPr>
        <p:blipFill>
          <a:blip r:embed="rId3"/>
          <a:stretch>
            <a:fillRect/>
          </a:stretch>
        </p:blipFill>
        <p:spPr>
          <a:xfrm>
            <a:off x="611724" y="5096510"/>
            <a:ext cx="6096531" cy="1701433"/>
          </a:xfrm>
          <a:prstGeom prst="rect">
            <a:avLst/>
          </a:prstGeom>
        </p:spPr>
      </p:pic>
    </p:spTree>
    <p:extLst>
      <p:ext uri="{BB962C8B-B14F-4D97-AF65-F5344CB8AC3E}">
        <p14:creationId xmlns:p14="http://schemas.microsoft.com/office/powerpoint/2010/main" val="3830941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3540D8-B87F-4634-85AE-D3DBA0C80B3C}"/>
              </a:ext>
            </a:extLst>
          </p:cNvPr>
          <p:cNvPicPr>
            <a:picLocks noGrp="1" noChangeAspect="1"/>
          </p:cNvPicPr>
          <p:nvPr>
            <p:ph type="pic" sz="quarter" idx="10"/>
          </p:nvPr>
        </p:nvPicPr>
        <p:blipFill rotWithShape="1">
          <a:blip r:embed="rId2"/>
          <a:srcRect l="4537" r="4537"/>
          <a:stretch/>
        </p:blipFill>
        <p:spPr>
          <a:xfrm>
            <a:off x="272511" y="152400"/>
            <a:ext cx="6400800" cy="6553200"/>
          </a:xfrm>
          <a:prstGeom prst="rect">
            <a:avLst/>
          </a:prstGeom>
        </p:spPr>
      </p:pic>
      <p:sp>
        <p:nvSpPr>
          <p:cNvPr id="8" name="Text Placeholder 7">
            <a:extLst>
              <a:ext uri="{FF2B5EF4-FFF2-40B4-BE49-F238E27FC236}">
                <a16:creationId xmlns:a16="http://schemas.microsoft.com/office/drawing/2014/main" id="{26927011-EAF9-4E21-AB29-31C2CADB0640}"/>
              </a:ext>
            </a:extLst>
          </p:cNvPr>
          <p:cNvSpPr>
            <a:spLocks noGrp="1"/>
          </p:cNvSpPr>
          <p:nvPr>
            <p:ph type="body" sz="quarter" idx="11"/>
          </p:nvPr>
        </p:nvSpPr>
        <p:spPr/>
        <p:txBody>
          <a:bodyPr/>
          <a:lstStyle/>
          <a:p>
            <a:r>
              <a:rPr lang="en-GB" dirty="0"/>
              <a:t>Post-NPPF local plans </a:t>
            </a:r>
          </a:p>
          <a:p>
            <a:endParaRPr lang="en-GB" dirty="0"/>
          </a:p>
          <a:p>
            <a:r>
              <a:rPr lang="en-GB" dirty="0"/>
              <a:t>A variety of coastal land uses and challenges </a:t>
            </a:r>
          </a:p>
          <a:p>
            <a:endParaRPr lang="en-GB" dirty="0"/>
          </a:p>
          <a:p>
            <a:r>
              <a:rPr lang="en-GB" dirty="0"/>
              <a:t>Some well-documented coastal erosion problems</a:t>
            </a:r>
          </a:p>
          <a:p>
            <a:endParaRPr lang="en-GB" dirty="0"/>
          </a:p>
          <a:p>
            <a:r>
              <a:rPr lang="en-GB" dirty="0"/>
              <a:t>Some National Park Authorities </a:t>
            </a:r>
          </a:p>
          <a:p>
            <a:endParaRPr lang="en-GB" dirty="0"/>
          </a:p>
        </p:txBody>
      </p:sp>
      <p:sp>
        <p:nvSpPr>
          <p:cNvPr id="2" name="TextBox 1">
            <a:extLst>
              <a:ext uri="{FF2B5EF4-FFF2-40B4-BE49-F238E27FC236}">
                <a16:creationId xmlns:a16="http://schemas.microsoft.com/office/drawing/2014/main" id="{FFCFFEE6-E838-43AF-9848-D864AC7B7906}"/>
              </a:ext>
            </a:extLst>
          </p:cNvPr>
          <p:cNvSpPr txBox="1"/>
          <p:nvPr/>
        </p:nvSpPr>
        <p:spPr>
          <a:xfrm>
            <a:off x="304800" y="116632"/>
            <a:ext cx="5472608" cy="369332"/>
          </a:xfrm>
          <a:prstGeom prst="rect">
            <a:avLst/>
          </a:prstGeom>
          <a:solidFill>
            <a:srgbClr val="78A425"/>
          </a:solidFill>
        </p:spPr>
        <p:txBody>
          <a:bodyPr wrap="square" rtlCol="0">
            <a:spAutoFit/>
          </a:bodyPr>
          <a:lstStyle/>
          <a:p>
            <a:r>
              <a:rPr lang="en-GB" dirty="0">
                <a:solidFill>
                  <a:schemeClr val="bg1"/>
                </a:solidFill>
              </a:rPr>
              <a:t>Research by Michael Tucker MSc</a:t>
            </a:r>
          </a:p>
        </p:txBody>
      </p:sp>
    </p:spTree>
    <p:extLst>
      <p:ext uri="{BB962C8B-B14F-4D97-AF65-F5344CB8AC3E}">
        <p14:creationId xmlns:p14="http://schemas.microsoft.com/office/powerpoint/2010/main" val="630341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BF0EF-0EDD-4E9C-B91C-981A66ABB74E}"/>
              </a:ext>
            </a:extLst>
          </p:cNvPr>
          <p:cNvSpPr>
            <a:spLocks noGrp="1"/>
          </p:cNvSpPr>
          <p:nvPr>
            <p:ph type="title"/>
          </p:nvPr>
        </p:nvSpPr>
        <p:spPr/>
        <p:txBody>
          <a:bodyPr/>
          <a:lstStyle/>
          <a:p>
            <a:r>
              <a:rPr lang="en-GB" dirty="0"/>
              <a:t>Measured</a:t>
            </a:r>
          </a:p>
        </p:txBody>
      </p:sp>
      <p:sp>
        <p:nvSpPr>
          <p:cNvPr id="3" name="Text Placeholder 2">
            <a:extLst>
              <a:ext uri="{FF2B5EF4-FFF2-40B4-BE49-F238E27FC236}">
                <a16:creationId xmlns:a16="http://schemas.microsoft.com/office/drawing/2014/main" id="{2F3C54B0-F430-433A-9FD7-CEEB7041D03C}"/>
              </a:ext>
            </a:extLst>
          </p:cNvPr>
          <p:cNvSpPr>
            <a:spLocks noGrp="1"/>
          </p:cNvSpPr>
          <p:nvPr>
            <p:ph type="body" sz="quarter" idx="17"/>
          </p:nvPr>
        </p:nvSpPr>
        <p:spPr/>
        <p:txBody>
          <a:bodyPr/>
          <a:lstStyle/>
          <a:p>
            <a:r>
              <a:rPr lang="en-GB" dirty="0"/>
              <a:t>Measured how far the local plans reflected: </a:t>
            </a:r>
          </a:p>
          <a:p>
            <a:pPr marL="451350" lvl="1" indent="-285750">
              <a:buFont typeface="Arial" panose="020B0604020202020204" pitchFamily="34" charset="0"/>
              <a:buChar char="•"/>
            </a:pPr>
            <a:r>
              <a:rPr lang="en-GB" dirty="0"/>
              <a:t>Relevant SMP coastal management policy</a:t>
            </a:r>
          </a:p>
          <a:p>
            <a:pPr marL="451350" lvl="1" indent="-285750">
              <a:buFont typeface="Arial" panose="020B0604020202020204" pitchFamily="34" charset="0"/>
              <a:buChar char="•"/>
            </a:pPr>
            <a:r>
              <a:rPr lang="en-GB" dirty="0"/>
              <a:t>Wider principles of SMP (co-operation, long term view, interconnectedness of coastal processes)</a:t>
            </a:r>
          </a:p>
          <a:p>
            <a:pPr marL="451350" lvl="1" indent="-285750">
              <a:buFont typeface="Arial" panose="020B0604020202020204" pitchFamily="34" charset="0"/>
              <a:buChar char="•"/>
            </a:pPr>
            <a:r>
              <a:rPr lang="en-GB" dirty="0"/>
              <a:t>NPPF policy (CCMA, applying Integrated Coastal Zone Management, refusing inappropriate developments, time-limited planning permission)</a:t>
            </a:r>
          </a:p>
          <a:p>
            <a:r>
              <a:rPr lang="en-GB" dirty="0"/>
              <a:t>Used a numerical scoring method to enable comparison between local plans</a:t>
            </a:r>
          </a:p>
        </p:txBody>
      </p:sp>
    </p:spTree>
    <p:extLst>
      <p:ext uri="{BB962C8B-B14F-4D97-AF65-F5344CB8AC3E}">
        <p14:creationId xmlns:p14="http://schemas.microsoft.com/office/powerpoint/2010/main" val="113158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6F11-7EB1-4F9B-AA49-7199539CEA60}"/>
              </a:ext>
            </a:extLst>
          </p:cNvPr>
          <p:cNvSpPr>
            <a:spLocks noGrp="1"/>
          </p:cNvSpPr>
          <p:nvPr>
            <p:ph type="title"/>
          </p:nvPr>
        </p:nvSpPr>
        <p:spPr/>
        <p:txBody>
          <a:bodyPr/>
          <a:lstStyle/>
          <a:p>
            <a:r>
              <a:rPr lang="en-GB" dirty="0"/>
              <a:t>Results</a:t>
            </a:r>
          </a:p>
        </p:txBody>
      </p:sp>
      <p:sp>
        <p:nvSpPr>
          <p:cNvPr id="3" name="Text Placeholder 2">
            <a:extLst>
              <a:ext uri="{FF2B5EF4-FFF2-40B4-BE49-F238E27FC236}">
                <a16:creationId xmlns:a16="http://schemas.microsoft.com/office/drawing/2014/main" id="{82781619-0537-4897-9A9E-72DCD8F374DB}"/>
              </a:ext>
            </a:extLst>
          </p:cNvPr>
          <p:cNvSpPr>
            <a:spLocks noGrp="1"/>
          </p:cNvSpPr>
          <p:nvPr>
            <p:ph type="body" sz="quarter" idx="17"/>
          </p:nvPr>
        </p:nvSpPr>
        <p:spPr/>
        <p:txBody>
          <a:bodyPr vert="horz" anchor="t"/>
          <a:lstStyle/>
          <a:p>
            <a:pPr marL="229870"/>
            <a:r>
              <a:rPr lang="en-GB" dirty="0"/>
              <a:t>Wide variation between reflection of SMP policies</a:t>
            </a:r>
            <a:endParaRPr lang="en-US" dirty="0"/>
          </a:p>
          <a:p>
            <a:pPr marL="229870"/>
            <a:r>
              <a:rPr lang="en-GB" dirty="0"/>
              <a:t>Generally little weight given to SMPs in ‘bold text’ policy. National Park plans  were generally better</a:t>
            </a:r>
            <a:endParaRPr lang="en-GB" dirty="0">
              <a:cs typeface="Arial"/>
            </a:endParaRPr>
          </a:p>
          <a:p>
            <a:pPr marL="229870" lvl="0"/>
            <a:r>
              <a:rPr lang="en-GB" dirty="0"/>
              <a:t>Reflection of SMP wider principles slightly better</a:t>
            </a:r>
            <a:endParaRPr lang="en-GB" dirty="0">
              <a:cs typeface="Arial"/>
            </a:endParaRPr>
          </a:p>
          <a:p>
            <a:pPr marL="229870"/>
            <a:r>
              <a:rPr lang="en-GB" dirty="0"/>
              <a:t>NPPF policy compliance much better – </a:t>
            </a:r>
            <a:endParaRPr lang="en-GB" dirty="0">
              <a:cs typeface="Arial"/>
            </a:endParaRPr>
          </a:p>
          <a:p>
            <a:pPr marL="395605" lvl="1" indent="-179705"/>
            <a:r>
              <a:rPr lang="en-GB" dirty="0"/>
              <a:t>	3 of 5 included CCMAs</a:t>
            </a:r>
            <a:endParaRPr lang="en-GB" dirty="0">
              <a:cs typeface="Arial"/>
            </a:endParaRPr>
          </a:p>
          <a:p>
            <a:pPr marL="395605" lvl="1" indent="-179705"/>
            <a:r>
              <a:rPr lang="en-GB" dirty="0"/>
              <a:t>	5 included policies to encourage development 	to be relocated </a:t>
            </a:r>
            <a:endParaRPr lang="en-GB" dirty="0">
              <a:cs typeface="Arial"/>
            </a:endParaRPr>
          </a:p>
          <a:p>
            <a:pPr marL="395605" lvl="1" indent="-179705"/>
            <a:r>
              <a:rPr lang="en-GB" dirty="0"/>
              <a:t>	Only 1 plan referred to ICZM</a:t>
            </a:r>
            <a:endParaRPr lang="en-GB" dirty="0">
              <a:cs typeface="Arial"/>
            </a:endParaRPr>
          </a:p>
          <a:p>
            <a:pPr marL="229870"/>
            <a:r>
              <a:rPr lang="en-GB" dirty="0">
                <a:solidFill>
                  <a:srgbClr val="0A2160"/>
                </a:solidFill>
                <a:cs typeface="Arial"/>
              </a:rPr>
              <a:t>None took long term view</a:t>
            </a:r>
            <a:endParaRPr lang="en-GB" dirty="0">
              <a:cs typeface="Arial"/>
            </a:endParaRPr>
          </a:p>
          <a:p>
            <a:pPr marL="229870"/>
            <a:endParaRPr lang="en-GB" dirty="0">
              <a:cs typeface="Arial"/>
            </a:endParaRPr>
          </a:p>
        </p:txBody>
      </p:sp>
    </p:spTree>
    <p:extLst>
      <p:ext uri="{BB962C8B-B14F-4D97-AF65-F5344CB8AC3E}">
        <p14:creationId xmlns:p14="http://schemas.microsoft.com/office/powerpoint/2010/main" val="3095184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6F11-7EB1-4F9B-AA49-7199539CEA60}"/>
              </a:ext>
            </a:extLst>
          </p:cNvPr>
          <p:cNvSpPr>
            <a:spLocks noGrp="1"/>
          </p:cNvSpPr>
          <p:nvPr>
            <p:ph type="title"/>
          </p:nvPr>
        </p:nvSpPr>
        <p:spPr/>
        <p:txBody>
          <a:bodyPr/>
          <a:lstStyle/>
          <a:p>
            <a:r>
              <a:rPr lang="en-GB" dirty="0"/>
              <a:t>Results</a:t>
            </a:r>
          </a:p>
        </p:txBody>
      </p:sp>
      <p:sp>
        <p:nvSpPr>
          <p:cNvPr id="3" name="Text Placeholder 2">
            <a:extLst>
              <a:ext uri="{FF2B5EF4-FFF2-40B4-BE49-F238E27FC236}">
                <a16:creationId xmlns:a16="http://schemas.microsoft.com/office/drawing/2014/main" id="{85272C5F-F1A0-47F1-B63D-3554B8B4539B}"/>
              </a:ext>
            </a:extLst>
          </p:cNvPr>
          <p:cNvSpPr>
            <a:spLocks noGrp="1"/>
          </p:cNvSpPr>
          <p:nvPr>
            <p:ph type="body" sz="quarter" idx="17"/>
          </p:nvPr>
        </p:nvSpPr>
        <p:spPr/>
        <p:txBody>
          <a:bodyPr/>
          <a:lstStyle/>
          <a:p>
            <a:endParaRPr lang="en-GB"/>
          </a:p>
        </p:txBody>
      </p:sp>
      <p:pic>
        <p:nvPicPr>
          <p:cNvPr id="8" name="Content Placeholder 7">
            <a:extLst>
              <a:ext uri="{FF2B5EF4-FFF2-40B4-BE49-F238E27FC236}">
                <a16:creationId xmlns:a16="http://schemas.microsoft.com/office/drawing/2014/main" id="{867D7C48-BCE9-4935-B32C-227A07E050D9}"/>
              </a:ext>
            </a:extLst>
          </p:cNvPr>
          <p:cNvPicPr>
            <a:picLocks noGrp="1" noChangeAspect="1"/>
          </p:cNvPicPr>
          <p:nvPr>
            <p:ph sz="quarter" idx="4294967295"/>
          </p:nvPr>
        </p:nvPicPr>
        <p:blipFill>
          <a:blip r:embed="rId2"/>
          <a:stretch>
            <a:fillRect/>
          </a:stretch>
        </p:blipFill>
        <p:spPr>
          <a:xfrm>
            <a:off x="0" y="2517775"/>
            <a:ext cx="4789488" cy="2432050"/>
          </a:xfrm>
          <a:prstGeom prst="rect">
            <a:avLst/>
          </a:prstGeom>
        </p:spPr>
      </p:pic>
      <p:pic>
        <p:nvPicPr>
          <p:cNvPr id="9" name="Picture 8">
            <a:extLst>
              <a:ext uri="{FF2B5EF4-FFF2-40B4-BE49-F238E27FC236}">
                <a16:creationId xmlns:a16="http://schemas.microsoft.com/office/drawing/2014/main" id="{33E60618-F9DD-44ED-B5A6-6A056A436B6D}"/>
              </a:ext>
            </a:extLst>
          </p:cNvPr>
          <p:cNvPicPr>
            <a:picLocks noChangeAspect="1"/>
          </p:cNvPicPr>
          <p:nvPr/>
        </p:nvPicPr>
        <p:blipFill>
          <a:blip r:embed="rId3"/>
          <a:stretch>
            <a:fillRect/>
          </a:stretch>
        </p:blipFill>
        <p:spPr>
          <a:xfrm>
            <a:off x="298695" y="1981200"/>
            <a:ext cx="6235852" cy="3459892"/>
          </a:xfrm>
          <a:prstGeom prst="rect">
            <a:avLst/>
          </a:prstGeom>
        </p:spPr>
      </p:pic>
    </p:spTree>
    <p:extLst>
      <p:ext uri="{BB962C8B-B14F-4D97-AF65-F5344CB8AC3E}">
        <p14:creationId xmlns:p14="http://schemas.microsoft.com/office/powerpoint/2010/main" val="3434478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76C5-5A35-4760-8421-C116343DA905}"/>
              </a:ext>
            </a:extLst>
          </p:cNvPr>
          <p:cNvSpPr>
            <a:spLocks noGrp="1"/>
          </p:cNvSpPr>
          <p:nvPr>
            <p:ph type="title"/>
          </p:nvPr>
        </p:nvSpPr>
        <p:spPr/>
        <p:txBody>
          <a:bodyPr/>
          <a:lstStyle/>
          <a:p>
            <a:r>
              <a:rPr lang="en-GB"/>
              <a:t>Main Findings </a:t>
            </a:r>
            <a:r>
              <a:rPr lang="en-GB" dirty="0"/>
              <a:t>and </a:t>
            </a:r>
            <a:r>
              <a:rPr lang="en-GB" dirty="0">
                <a:solidFill>
                  <a:srgbClr val="FF9900"/>
                </a:solidFill>
              </a:rPr>
              <a:t>Recommendations</a:t>
            </a:r>
          </a:p>
        </p:txBody>
      </p:sp>
      <p:sp>
        <p:nvSpPr>
          <p:cNvPr id="6" name="Rectangle: Rounded Corners 5">
            <a:extLst>
              <a:ext uri="{FF2B5EF4-FFF2-40B4-BE49-F238E27FC236}">
                <a16:creationId xmlns:a16="http://schemas.microsoft.com/office/drawing/2014/main" id="{A5282C6D-2C00-4EA9-AC9D-2BEF33BC9EE2}"/>
              </a:ext>
            </a:extLst>
          </p:cNvPr>
          <p:cNvSpPr/>
          <p:nvPr/>
        </p:nvSpPr>
        <p:spPr>
          <a:xfrm>
            <a:off x="585192" y="1713510"/>
            <a:ext cx="2232248" cy="1932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SMPs are probably technically and financially unfeasible – particularly in the long term </a:t>
            </a:r>
          </a:p>
        </p:txBody>
      </p:sp>
      <p:sp>
        <p:nvSpPr>
          <p:cNvPr id="8" name="Text Placeholder 7">
            <a:extLst>
              <a:ext uri="{FF2B5EF4-FFF2-40B4-BE49-F238E27FC236}">
                <a16:creationId xmlns:a16="http://schemas.microsoft.com/office/drawing/2014/main" id="{CBFA0F71-96F9-438E-A7F3-9AD78CBD24EC}"/>
              </a:ext>
            </a:extLst>
          </p:cNvPr>
          <p:cNvSpPr>
            <a:spLocks noGrp="1"/>
          </p:cNvSpPr>
          <p:nvPr>
            <p:ph type="body" sz="quarter" idx="17"/>
          </p:nvPr>
        </p:nvSpPr>
        <p:spPr>
          <a:xfrm>
            <a:off x="3555087" y="1713510"/>
            <a:ext cx="3029772" cy="14274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1800" indent="0" algn="ctr">
              <a:buNone/>
            </a:pPr>
            <a:r>
              <a:rPr lang="en-GB" sz="1600" dirty="0">
                <a:solidFill>
                  <a:schemeClr val="bg1"/>
                </a:solidFill>
              </a:rPr>
              <a:t>EA should take a more robust role in SMPs </a:t>
            </a:r>
          </a:p>
          <a:p>
            <a:pPr marL="1800" indent="0" algn="ctr">
              <a:buNone/>
            </a:pPr>
            <a:r>
              <a:rPr lang="en-GB" sz="1600" dirty="0">
                <a:solidFill>
                  <a:schemeClr val="bg1"/>
                </a:solidFill>
              </a:rPr>
              <a:t>Planners need to be involved more in SMP formulation – talk to your coastal engineer</a:t>
            </a:r>
          </a:p>
        </p:txBody>
      </p:sp>
      <p:sp>
        <p:nvSpPr>
          <p:cNvPr id="9" name="Rectangle: Rounded Corners 8">
            <a:extLst>
              <a:ext uri="{FF2B5EF4-FFF2-40B4-BE49-F238E27FC236}">
                <a16:creationId xmlns:a16="http://schemas.microsoft.com/office/drawing/2014/main" id="{ECBBEB68-E639-46A5-AD89-4C84B58BFF78}"/>
              </a:ext>
            </a:extLst>
          </p:cNvPr>
          <p:cNvSpPr/>
          <p:nvPr/>
        </p:nvSpPr>
        <p:spPr>
          <a:xfrm>
            <a:off x="585192" y="3814542"/>
            <a:ext cx="2232248" cy="29258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Local plan coverage of coastal change and flooding is variable and 'locking in' future problems</a:t>
            </a:r>
            <a:endParaRPr lang="en-GB" dirty="0">
              <a:cs typeface="Arial"/>
            </a:endParaRPr>
          </a:p>
        </p:txBody>
      </p:sp>
      <p:sp>
        <p:nvSpPr>
          <p:cNvPr id="10" name="Text Placeholder 7">
            <a:extLst>
              <a:ext uri="{FF2B5EF4-FFF2-40B4-BE49-F238E27FC236}">
                <a16:creationId xmlns:a16="http://schemas.microsoft.com/office/drawing/2014/main" id="{927845A6-2268-4B18-BF19-247477F09788}"/>
              </a:ext>
            </a:extLst>
          </p:cNvPr>
          <p:cNvSpPr txBox="1">
            <a:spLocks/>
          </p:cNvSpPr>
          <p:nvPr/>
        </p:nvSpPr>
        <p:spPr>
          <a:xfrm>
            <a:off x="3565616" y="3212976"/>
            <a:ext cx="3005877" cy="1749794"/>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30400" indent="-228600" algn="l" defTabSz="914400" rtl="0" eaLnBrk="1" latinLnBrk="0" hangingPunct="1">
              <a:lnSpc>
                <a:spcPts val="2200"/>
              </a:lnSpc>
              <a:spcBef>
                <a:spcPts val="0"/>
              </a:spcBef>
              <a:spcAft>
                <a:spcPts val="900"/>
              </a:spcAft>
              <a:buClr>
                <a:srgbClr val="002060"/>
              </a:buClr>
              <a:buSzPct val="130000"/>
              <a:buFont typeface="Arial" pitchFamily="34" charset="0"/>
              <a:buChar char="•"/>
              <a:tabLst>
                <a:tab pos="914400" algn="l"/>
              </a:tabLst>
              <a:defRPr sz="1800" kern="1200" baseline="0">
                <a:solidFill>
                  <a:srgbClr val="002060"/>
                </a:solidFill>
                <a:latin typeface="+mn-lt"/>
                <a:ea typeface="+mn-ea"/>
                <a:cs typeface="+mn-cs"/>
              </a:defRPr>
            </a:lvl1pPr>
            <a:lvl2pPr marL="396000" indent="-180000" algn="l" defTabSz="914400" rtl="0" eaLnBrk="1" latinLnBrk="0" hangingPunct="1">
              <a:lnSpc>
                <a:spcPts val="2200"/>
              </a:lnSpc>
              <a:spcBef>
                <a:spcPts val="0"/>
              </a:spcBef>
              <a:spcAft>
                <a:spcPts val="900"/>
              </a:spcAft>
              <a:buClr>
                <a:srgbClr val="0A2160"/>
              </a:buClr>
              <a:buSzPct val="80000"/>
              <a:buFont typeface="Arial"/>
              <a:buChar char="•"/>
              <a:defRPr sz="1800" kern="1200" baseline="0">
                <a:solidFill>
                  <a:srgbClr val="0A2160"/>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dk1"/>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dk1"/>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1270" indent="0" algn="ctr">
              <a:buFont typeface="Arial" pitchFamily="34" charset="0"/>
              <a:buNone/>
            </a:pPr>
            <a:r>
              <a:rPr lang="en-GB" dirty="0">
                <a:solidFill>
                  <a:schemeClr val="bg1"/>
                </a:solidFill>
              </a:rPr>
              <a:t>MHCLG should change policy / guidance: CCMAs should be default option over more of coastline, regardless of SMP policy</a:t>
            </a:r>
            <a:endParaRPr lang="en-US" dirty="0">
              <a:solidFill>
                <a:schemeClr val="bg1"/>
              </a:solidFill>
            </a:endParaRPr>
          </a:p>
          <a:p>
            <a:pPr marL="1270" indent="0" algn="ctr">
              <a:buNone/>
            </a:pPr>
            <a:endParaRPr lang="en-GB" dirty="0">
              <a:solidFill>
                <a:schemeClr val="bg1"/>
              </a:solidFill>
              <a:cs typeface="Arial"/>
            </a:endParaRPr>
          </a:p>
        </p:txBody>
      </p:sp>
      <p:sp>
        <p:nvSpPr>
          <p:cNvPr id="3" name="Text Placeholder 7">
            <a:extLst>
              <a:ext uri="{FF2B5EF4-FFF2-40B4-BE49-F238E27FC236}">
                <a16:creationId xmlns:a16="http://schemas.microsoft.com/office/drawing/2014/main" id="{1EEDCAA4-2C75-4F64-B0A4-547EBC13FE54}"/>
              </a:ext>
            </a:extLst>
          </p:cNvPr>
          <p:cNvSpPr txBox="1">
            <a:spLocks/>
          </p:cNvSpPr>
          <p:nvPr/>
        </p:nvSpPr>
        <p:spPr>
          <a:xfrm>
            <a:off x="3580045" y="5085184"/>
            <a:ext cx="3005875" cy="1692495"/>
          </a:xfrm>
          <a:prstGeom prst="roundRect">
            <a:avLst/>
          </a:prstGeom>
        </p:spPr>
        <p:style>
          <a:lnRef idx="1">
            <a:schemeClr val="accent6"/>
          </a:lnRef>
          <a:fillRef idx="2">
            <a:schemeClr val="accent6"/>
          </a:fillRef>
          <a:effectRef idx="1">
            <a:schemeClr val="accent6"/>
          </a:effectRef>
          <a:fontRef idx="minor">
            <a:schemeClr val="dk1"/>
          </a:fontRef>
        </p:style>
        <p:txBody>
          <a:bodyPr vert="horz" rtlCol="0" anchor="ctr"/>
          <a:lstStyle>
            <a:lvl1pPr marL="230400" indent="-228600" algn="l" defTabSz="914400" rtl="0" eaLnBrk="1" latinLnBrk="0" hangingPunct="1">
              <a:lnSpc>
                <a:spcPts val="2200"/>
              </a:lnSpc>
              <a:spcBef>
                <a:spcPts val="0"/>
              </a:spcBef>
              <a:spcAft>
                <a:spcPts val="900"/>
              </a:spcAft>
              <a:buClr>
                <a:srgbClr val="002060"/>
              </a:buClr>
              <a:buSzPct val="130000"/>
              <a:buFont typeface="Arial" pitchFamily="34" charset="0"/>
              <a:buChar char="•"/>
              <a:tabLst>
                <a:tab pos="914400" algn="l"/>
              </a:tabLst>
              <a:defRPr sz="1800" kern="1200" baseline="0">
                <a:solidFill>
                  <a:srgbClr val="002060"/>
                </a:solidFill>
                <a:latin typeface="+mn-lt"/>
                <a:ea typeface="+mn-ea"/>
                <a:cs typeface="+mn-cs"/>
              </a:defRPr>
            </a:lvl1pPr>
            <a:lvl2pPr marL="396000" indent="-180000" algn="l" defTabSz="914400" rtl="0" eaLnBrk="1" latinLnBrk="0" hangingPunct="1">
              <a:lnSpc>
                <a:spcPts val="2200"/>
              </a:lnSpc>
              <a:spcBef>
                <a:spcPts val="0"/>
              </a:spcBef>
              <a:spcAft>
                <a:spcPts val="900"/>
              </a:spcAft>
              <a:buClr>
                <a:srgbClr val="0A2160"/>
              </a:buClr>
              <a:buSzPct val="80000"/>
              <a:buFont typeface="Arial"/>
              <a:buChar char="•"/>
              <a:defRPr sz="1800" kern="1200" baseline="0">
                <a:solidFill>
                  <a:srgbClr val="0A2160"/>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dk1"/>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dk1"/>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1270" indent="0" algn="ctr">
              <a:buNone/>
            </a:pPr>
            <a:r>
              <a:rPr lang="en-GB" dirty="0">
                <a:solidFill>
                  <a:schemeClr val="bg1"/>
                </a:solidFill>
              </a:rPr>
              <a:t>Planners will need to develop new approaches and skills on the coast (+ use existing guidance)</a:t>
            </a:r>
            <a:endParaRPr lang="en-GB" dirty="0">
              <a:solidFill>
                <a:schemeClr val="bg1"/>
              </a:solidFill>
              <a:cs typeface="Arial"/>
            </a:endParaRPr>
          </a:p>
        </p:txBody>
      </p:sp>
    </p:spTree>
    <p:extLst>
      <p:ext uri="{BB962C8B-B14F-4D97-AF65-F5344CB8AC3E}">
        <p14:creationId xmlns:p14="http://schemas.microsoft.com/office/powerpoint/2010/main" val="3432403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p:sp>
      <p:sp>
        <p:nvSpPr>
          <p:cNvPr id="3" name="Text Placeholder 2"/>
          <p:cNvSpPr>
            <a:spLocks noGrp="1"/>
          </p:cNvSpPr>
          <p:nvPr>
            <p:ph type="body" sz="quarter" idx="11"/>
          </p:nvPr>
        </p:nvSpPr>
        <p:spPr/>
        <p:txBody>
          <a:bodyPr/>
          <a:lstStyle/>
          <a:p>
            <a:r>
              <a:rPr lang="en-GB" dirty="0"/>
              <a:t>Coastal change is permanent</a:t>
            </a:r>
          </a:p>
          <a:p>
            <a:endParaRPr lang="en-GB" dirty="0"/>
          </a:p>
          <a:p>
            <a:r>
              <a:rPr lang="en-GB" dirty="0"/>
              <a:t>Sea levels WILL rise</a:t>
            </a:r>
          </a:p>
          <a:p>
            <a:endParaRPr lang="en-GB" dirty="0"/>
          </a:p>
          <a:p>
            <a:r>
              <a:rPr lang="en-GB" dirty="0"/>
              <a:t>Only planners can move people out of harm’s way</a:t>
            </a:r>
          </a:p>
          <a:p>
            <a:endParaRPr lang="en-GB" dirty="0"/>
          </a:p>
          <a:p>
            <a:r>
              <a:rPr lang="en-GB" dirty="0"/>
              <a:t>Roll the coast back NOW</a:t>
            </a:r>
          </a:p>
          <a:p>
            <a:endParaRPr lang="en-GB" dirty="0"/>
          </a:p>
          <a:p>
            <a:r>
              <a:rPr lang="en-GB" dirty="0"/>
              <a:t>Start planning for future coastal change NOW</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013254"/>
            <a:ext cx="5154261" cy="343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92893" y="4647620"/>
            <a:ext cx="1322135" cy="461665"/>
          </a:xfrm>
          <a:prstGeom prst="rect">
            <a:avLst/>
          </a:prstGeom>
          <a:solidFill>
            <a:srgbClr val="FF0000"/>
          </a:solidFill>
        </p:spPr>
        <p:txBody>
          <a:bodyPr wrap="square" rtlCol="0">
            <a:spAutoFit/>
          </a:bodyPr>
          <a:lstStyle/>
          <a:p>
            <a:r>
              <a:rPr lang="en-GB" sz="1200" dirty="0">
                <a:solidFill>
                  <a:schemeClr val="bg1"/>
                </a:solidFill>
              </a:rPr>
              <a:t>CALL  A PLANNER</a:t>
            </a:r>
          </a:p>
        </p:txBody>
      </p:sp>
      <p:sp>
        <p:nvSpPr>
          <p:cNvPr id="2" name="TextBox 1">
            <a:extLst>
              <a:ext uri="{FF2B5EF4-FFF2-40B4-BE49-F238E27FC236}">
                <a16:creationId xmlns:a16="http://schemas.microsoft.com/office/drawing/2014/main" id="{69B6222C-C3CD-4E26-9840-BE4059EB82AE}"/>
              </a:ext>
            </a:extLst>
          </p:cNvPr>
          <p:cNvSpPr txBox="1"/>
          <p:nvPr/>
        </p:nvSpPr>
        <p:spPr>
          <a:xfrm>
            <a:off x="467544" y="476672"/>
            <a:ext cx="5400600" cy="523220"/>
          </a:xfrm>
          <a:prstGeom prst="rect">
            <a:avLst/>
          </a:prstGeom>
          <a:noFill/>
        </p:spPr>
        <p:txBody>
          <a:bodyPr wrap="square" rtlCol="0">
            <a:spAutoFit/>
          </a:bodyPr>
          <a:lstStyle/>
          <a:p>
            <a:r>
              <a:rPr lang="en-GB" sz="2800" b="1" dirty="0">
                <a:solidFill>
                  <a:schemeClr val="bg1">
                    <a:lumMod val="50000"/>
                  </a:schemeClr>
                </a:solidFill>
                <a:latin typeface="+mj-lt"/>
              </a:rPr>
              <a:t>My call to action</a:t>
            </a:r>
          </a:p>
        </p:txBody>
      </p:sp>
    </p:spTree>
    <p:extLst>
      <p:ext uri="{BB962C8B-B14F-4D97-AF65-F5344CB8AC3E}">
        <p14:creationId xmlns:p14="http://schemas.microsoft.com/office/powerpoint/2010/main" val="18977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6" presetClass="emph" presetSubtype="0" fill="hold" grpId="2"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8D53F2-0860-41D8-944D-A431318D7610}"/>
              </a:ext>
            </a:extLst>
          </p:cNvPr>
          <p:cNvSpPr>
            <a:spLocks noGrp="1"/>
          </p:cNvSpPr>
          <p:nvPr>
            <p:ph type="title"/>
          </p:nvPr>
        </p:nvSpPr>
        <p:spPr/>
        <p:txBody>
          <a:bodyPr/>
          <a:lstStyle/>
          <a:p>
            <a:r>
              <a:rPr lang="en-GB" dirty="0"/>
              <a:t>Questions?</a:t>
            </a:r>
          </a:p>
        </p:txBody>
      </p:sp>
      <p:pic>
        <p:nvPicPr>
          <p:cNvPr id="4" name="Content Placeholder 3">
            <a:extLst>
              <a:ext uri="{FF2B5EF4-FFF2-40B4-BE49-F238E27FC236}">
                <a16:creationId xmlns:a16="http://schemas.microsoft.com/office/drawing/2014/main" id="{0C1A89C8-AAB7-45F2-97EE-5BDF993E7245}"/>
              </a:ext>
            </a:extLst>
          </p:cNvPr>
          <p:cNvPicPr>
            <a:picLocks noGrp="1" noChangeAspect="1"/>
          </p:cNvPicPr>
          <p:nvPr>
            <p:ph sz="quarter" idx="10"/>
          </p:nvPr>
        </p:nvPicPr>
        <p:blipFill>
          <a:blip r:embed="rId2"/>
          <a:stretch>
            <a:fillRect/>
          </a:stretch>
        </p:blipFill>
        <p:spPr>
          <a:xfrm>
            <a:off x="610394" y="1988840"/>
            <a:ext cx="4932829" cy="4699612"/>
          </a:xfrm>
          <a:prstGeom prst="rect">
            <a:avLst/>
          </a:prstGeom>
        </p:spPr>
      </p:pic>
      <p:sp>
        <p:nvSpPr>
          <p:cNvPr id="2" name="TextBox 1">
            <a:extLst>
              <a:ext uri="{FF2B5EF4-FFF2-40B4-BE49-F238E27FC236}">
                <a16:creationId xmlns:a16="http://schemas.microsoft.com/office/drawing/2014/main" id="{46D8CEEA-F0F7-4A95-B62D-18E392158329}"/>
              </a:ext>
            </a:extLst>
          </p:cNvPr>
          <p:cNvSpPr txBox="1"/>
          <p:nvPr/>
        </p:nvSpPr>
        <p:spPr>
          <a:xfrm>
            <a:off x="5815648" y="2060848"/>
            <a:ext cx="3347864" cy="2308324"/>
          </a:xfrm>
          <a:prstGeom prst="rect">
            <a:avLst/>
          </a:prstGeom>
          <a:noFill/>
        </p:spPr>
        <p:txBody>
          <a:bodyPr wrap="square" rtlCol="0">
            <a:spAutoFit/>
          </a:bodyPr>
          <a:lstStyle/>
          <a:p>
            <a:r>
              <a:rPr lang="en-GB" dirty="0"/>
              <a:t>Contact:</a:t>
            </a:r>
          </a:p>
          <a:p>
            <a:r>
              <a:rPr lang="en-GB" dirty="0"/>
              <a:t>Andrew Coleman MSc MRTPI FRGS</a:t>
            </a:r>
          </a:p>
          <a:p>
            <a:r>
              <a:rPr lang="en-GB" dirty="0"/>
              <a:t>Senior Lecturer, University of Brighton</a:t>
            </a:r>
          </a:p>
          <a:p>
            <a:r>
              <a:rPr lang="en-GB" dirty="0"/>
              <a:t>e: </a:t>
            </a:r>
            <a:r>
              <a:rPr lang="en-GB" dirty="0">
                <a:hlinkClick r:id="rId3"/>
              </a:rPr>
              <a:t>a.coleman2@brighton.ac.uk</a:t>
            </a:r>
            <a:endParaRPr lang="en-GB" dirty="0"/>
          </a:p>
          <a:p>
            <a:r>
              <a:rPr lang="en-GB" dirty="0"/>
              <a:t>t: +44 (0)7806 782485</a:t>
            </a:r>
          </a:p>
          <a:p>
            <a:r>
              <a:rPr lang="en-GB" dirty="0"/>
              <a:t>     @</a:t>
            </a:r>
            <a:r>
              <a:rPr lang="en-GB" dirty="0" err="1"/>
              <a:t>theplanorak</a:t>
            </a:r>
            <a:endParaRPr lang="en-GB" dirty="0"/>
          </a:p>
        </p:txBody>
      </p:sp>
      <p:pic>
        <p:nvPicPr>
          <p:cNvPr id="5" name="Picture 4">
            <a:extLst>
              <a:ext uri="{FF2B5EF4-FFF2-40B4-BE49-F238E27FC236}">
                <a16:creationId xmlns:a16="http://schemas.microsoft.com/office/drawing/2014/main" id="{1BCA7D96-AA4D-416F-BF25-8284F3E15AC7}"/>
              </a:ext>
            </a:extLst>
          </p:cNvPr>
          <p:cNvPicPr>
            <a:picLocks noChangeAspect="1"/>
          </p:cNvPicPr>
          <p:nvPr/>
        </p:nvPicPr>
        <p:blipFill>
          <a:blip r:embed="rId4"/>
          <a:stretch>
            <a:fillRect/>
          </a:stretch>
        </p:blipFill>
        <p:spPr>
          <a:xfrm>
            <a:off x="5815648" y="4045322"/>
            <a:ext cx="381000" cy="323850"/>
          </a:xfrm>
          <a:prstGeom prst="rect">
            <a:avLst/>
          </a:prstGeom>
        </p:spPr>
      </p:pic>
    </p:spTree>
    <p:extLst>
      <p:ext uri="{BB962C8B-B14F-4D97-AF65-F5344CB8AC3E}">
        <p14:creationId xmlns:p14="http://schemas.microsoft.com/office/powerpoint/2010/main" val="161715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9E377-41A7-4049-8346-8C737CE0E90C}"/>
              </a:ext>
            </a:extLst>
          </p:cNvPr>
          <p:cNvSpPr>
            <a:spLocks noGrp="1"/>
          </p:cNvSpPr>
          <p:nvPr>
            <p:ph type="title"/>
          </p:nvPr>
        </p:nvSpPr>
        <p:spPr/>
        <p:txBody>
          <a:bodyPr/>
          <a:lstStyle/>
          <a:p>
            <a:r>
              <a:rPr lang="en-GB" dirty="0"/>
              <a:t>About us</a:t>
            </a:r>
          </a:p>
        </p:txBody>
      </p:sp>
      <p:sp>
        <p:nvSpPr>
          <p:cNvPr id="5" name="Text Placeholder 4">
            <a:extLst>
              <a:ext uri="{FF2B5EF4-FFF2-40B4-BE49-F238E27FC236}">
                <a16:creationId xmlns:a16="http://schemas.microsoft.com/office/drawing/2014/main" id="{E235A941-89C9-41B0-A539-BD5688916F55}"/>
              </a:ext>
            </a:extLst>
          </p:cNvPr>
          <p:cNvSpPr>
            <a:spLocks noGrp="1"/>
          </p:cNvSpPr>
          <p:nvPr>
            <p:ph type="body" sz="quarter" idx="17"/>
          </p:nvPr>
        </p:nvSpPr>
        <p:spPr/>
        <p:txBody>
          <a:bodyPr/>
          <a:lstStyle/>
          <a:p>
            <a:pPr marL="1800" indent="0">
              <a:buNone/>
            </a:pPr>
            <a:r>
              <a:rPr lang="en-GB" dirty="0"/>
              <a:t>Andrew Coleman – Senior Lecturer, University of Brighton, MSc Town Planning</a:t>
            </a:r>
          </a:p>
          <a:p>
            <a:pPr lvl="1"/>
            <a:r>
              <a:rPr lang="en-GB" dirty="0"/>
              <a:t>Royal Town Planning Institute and Royal Institution of Chartered Surveyors accredited</a:t>
            </a:r>
          </a:p>
          <a:p>
            <a:pPr lvl="1"/>
            <a:r>
              <a:rPr lang="en-GB" dirty="0"/>
              <a:t>Specialism in coastal planning and climate adaptation</a:t>
            </a:r>
          </a:p>
          <a:p>
            <a:pPr lvl="1"/>
            <a:r>
              <a:rPr lang="en-GB" dirty="0"/>
              <a:t>New Graduate Apprenticeship route</a:t>
            </a:r>
          </a:p>
          <a:p>
            <a:pPr marL="216000" lvl="1" indent="0">
              <a:buNone/>
            </a:pPr>
            <a:r>
              <a:rPr lang="en-GB" dirty="0"/>
              <a:t>T     @</a:t>
            </a:r>
            <a:r>
              <a:rPr lang="en-GB" dirty="0" err="1"/>
              <a:t>theplanorak</a:t>
            </a:r>
            <a:endParaRPr lang="en-GB" dirty="0"/>
          </a:p>
          <a:p>
            <a:pPr marL="1800" indent="0">
              <a:buNone/>
            </a:pPr>
            <a:r>
              <a:rPr lang="en-GB" dirty="0"/>
              <a:t>Michael Tucker </a:t>
            </a:r>
          </a:p>
          <a:p>
            <a:pPr lvl="1"/>
            <a:r>
              <a:rPr lang="en-GB" dirty="0"/>
              <a:t>MSc graduate (Distinction)</a:t>
            </a:r>
          </a:p>
          <a:p>
            <a:pPr lvl="1"/>
            <a:r>
              <a:rPr lang="en-GB" dirty="0"/>
              <a:t>Planner at Brighton and Hove City Council</a:t>
            </a:r>
          </a:p>
          <a:p>
            <a:pPr marL="216000" lvl="1" indent="0">
              <a:buNone/>
            </a:pPr>
            <a:r>
              <a:rPr lang="en-GB" dirty="0"/>
              <a:t>[views do not represent those of our employers]</a:t>
            </a:r>
          </a:p>
        </p:txBody>
      </p:sp>
      <p:pic>
        <p:nvPicPr>
          <p:cNvPr id="3" name="Picture 2">
            <a:extLst>
              <a:ext uri="{FF2B5EF4-FFF2-40B4-BE49-F238E27FC236}">
                <a16:creationId xmlns:a16="http://schemas.microsoft.com/office/drawing/2014/main" id="{43BF98F9-A107-42A2-A0FC-77AC1168B4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822" y="514080"/>
            <a:ext cx="1561196" cy="2523329"/>
          </a:xfrm>
          <a:prstGeom prst="rect">
            <a:avLst/>
          </a:prstGeom>
        </p:spPr>
      </p:pic>
      <p:pic>
        <p:nvPicPr>
          <p:cNvPr id="7" name="Picture 6">
            <a:extLst>
              <a:ext uri="{FF2B5EF4-FFF2-40B4-BE49-F238E27FC236}">
                <a16:creationId xmlns:a16="http://schemas.microsoft.com/office/drawing/2014/main" id="{187A6999-3CC9-4C63-AB54-880E759E7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54822" y="3857661"/>
            <a:ext cx="1561195" cy="2014845"/>
          </a:xfrm>
          <a:prstGeom prst="rect">
            <a:avLst/>
          </a:prstGeom>
        </p:spPr>
      </p:pic>
      <p:pic>
        <p:nvPicPr>
          <p:cNvPr id="8" name="Picture 7">
            <a:extLst>
              <a:ext uri="{FF2B5EF4-FFF2-40B4-BE49-F238E27FC236}">
                <a16:creationId xmlns:a16="http://schemas.microsoft.com/office/drawing/2014/main" id="{9A9DFD2B-A40E-46DF-97A4-FEEF36949096}"/>
              </a:ext>
            </a:extLst>
          </p:cNvPr>
          <p:cNvPicPr>
            <a:picLocks noChangeAspect="1"/>
          </p:cNvPicPr>
          <p:nvPr/>
        </p:nvPicPr>
        <p:blipFill>
          <a:blip r:embed="rId4"/>
          <a:stretch>
            <a:fillRect/>
          </a:stretch>
        </p:blipFill>
        <p:spPr>
          <a:xfrm>
            <a:off x="899592" y="4437112"/>
            <a:ext cx="381000" cy="323850"/>
          </a:xfrm>
          <a:prstGeom prst="rect">
            <a:avLst/>
          </a:prstGeom>
        </p:spPr>
      </p:pic>
    </p:spTree>
    <p:extLst>
      <p:ext uri="{BB962C8B-B14F-4D97-AF65-F5344CB8AC3E}">
        <p14:creationId xmlns:p14="http://schemas.microsoft.com/office/powerpoint/2010/main" val="2101726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A61C28-5ABA-4D85-84A8-33EA862CEC2A}"/>
              </a:ext>
            </a:extLst>
          </p:cNvPr>
          <p:cNvSpPr>
            <a:spLocks noGrp="1"/>
          </p:cNvSpPr>
          <p:nvPr>
            <p:ph type="title"/>
          </p:nvPr>
        </p:nvSpPr>
        <p:spPr/>
        <p:txBody>
          <a:bodyPr/>
          <a:lstStyle/>
          <a:p>
            <a:r>
              <a:rPr lang="en-GB" dirty="0"/>
              <a:t>Main References</a:t>
            </a:r>
          </a:p>
        </p:txBody>
      </p:sp>
      <p:sp>
        <p:nvSpPr>
          <p:cNvPr id="5" name="Text Placeholder 4">
            <a:extLst>
              <a:ext uri="{FF2B5EF4-FFF2-40B4-BE49-F238E27FC236}">
                <a16:creationId xmlns:a16="http://schemas.microsoft.com/office/drawing/2014/main" id="{CEE2D4FC-7D01-4A9B-9007-62E95276A641}"/>
              </a:ext>
            </a:extLst>
          </p:cNvPr>
          <p:cNvSpPr>
            <a:spLocks noGrp="1"/>
          </p:cNvSpPr>
          <p:nvPr>
            <p:ph type="body" sz="quarter" idx="17"/>
          </p:nvPr>
        </p:nvSpPr>
        <p:spPr/>
        <p:txBody>
          <a:bodyPr vert="horz" anchor="t"/>
          <a:lstStyle/>
          <a:p>
            <a:pPr marL="229870"/>
            <a:r>
              <a:rPr lang="en-GB" dirty="0"/>
              <a:t>Committee on Climate Change (2018) </a:t>
            </a:r>
            <a:r>
              <a:rPr lang="en-GB" i="1" dirty="0">
                <a:hlinkClick r:id="rId2"/>
              </a:rPr>
              <a:t>Managing the coast in a changing climate</a:t>
            </a:r>
            <a:endParaRPr lang="en-US" dirty="0"/>
          </a:p>
          <a:p>
            <a:pPr marL="229870"/>
            <a:r>
              <a:rPr lang="en-GB" dirty="0"/>
              <a:t>Jacobs (2018) </a:t>
            </a:r>
            <a:r>
              <a:rPr lang="en-GB" i="1" dirty="0">
                <a:ea typeface="+mn-lt"/>
                <a:cs typeface="+mn-lt"/>
                <a:hlinkClick r:id="rId3"/>
              </a:rPr>
              <a:t>Research to Assess the Economics of Coastal Change Management in England and to Determine Potential Pathways for a Sample of Exposed Communities</a:t>
            </a:r>
            <a:r>
              <a:rPr lang="en-GB" b="1" dirty="0">
                <a:ea typeface="+mn-lt"/>
                <a:cs typeface="+mn-lt"/>
                <a:hlinkClick r:id="rId3"/>
              </a:rPr>
              <a:t> </a:t>
            </a:r>
            <a:endParaRPr lang="en-GB" b="1" dirty="0">
              <a:ea typeface="+mn-lt"/>
              <a:cs typeface="+mn-lt"/>
            </a:endParaRPr>
          </a:p>
          <a:p>
            <a:pPr marL="229870"/>
            <a:r>
              <a:rPr lang="en-GB" dirty="0"/>
              <a:t>Environment Agency (2019) </a:t>
            </a:r>
            <a:r>
              <a:rPr lang="en-GB" i="1" dirty="0">
                <a:hlinkClick r:id="rId4"/>
              </a:rPr>
              <a:t>Draft Flood and coastal risk management strategy </a:t>
            </a:r>
            <a:r>
              <a:rPr lang="en-GB" dirty="0"/>
              <a:t>and</a:t>
            </a:r>
            <a:r>
              <a:rPr lang="en-GB" i="1" dirty="0"/>
              <a:t> </a:t>
            </a:r>
            <a:r>
              <a:rPr lang="en-GB" i="1" dirty="0">
                <a:hlinkClick r:id="rId5"/>
              </a:rPr>
              <a:t>Long term investment scenarios</a:t>
            </a:r>
            <a:endParaRPr lang="en-GB" dirty="0">
              <a:cs typeface="Arial"/>
            </a:endParaRPr>
          </a:p>
          <a:p>
            <a:pPr marL="229870"/>
            <a:r>
              <a:rPr lang="en-GB" dirty="0"/>
              <a:t>MHCLG (2014) </a:t>
            </a:r>
            <a:r>
              <a:rPr lang="en-GB" i="1" dirty="0">
                <a:hlinkClick r:id="rId6"/>
              </a:rPr>
              <a:t>Planning Policy Guidance; Meeting the challenge of climate change, flood risk and coastal change</a:t>
            </a:r>
            <a:endParaRPr lang="en-GB" dirty="0">
              <a:cs typeface="Arial"/>
            </a:endParaRPr>
          </a:p>
          <a:p>
            <a:pPr marL="229870"/>
            <a:r>
              <a:rPr lang="en-GB" dirty="0"/>
              <a:t>MHCLG (2019) </a:t>
            </a:r>
            <a:r>
              <a:rPr lang="en-GB" i="1" dirty="0">
                <a:hlinkClick r:id="rId7"/>
              </a:rPr>
              <a:t>National Planning Policy Framework</a:t>
            </a:r>
            <a:endParaRPr lang="en-GB" dirty="0">
              <a:cs typeface="Arial"/>
            </a:endParaRPr>
          </a:p>
          <a:p>
            <a:pPr marL="229870"/>
            <a:r>
              <a:rPr lang="en-GB" dirty="0"/>
              <a:t>Tucker, M (2018) </a:t>
            </a:r>
            <a:r>
              <a:rPr lang="en-GB" i="1" dirty="0"/>
              <a:t>The extent to which SMPs are being reflected in Local Plans </a:t>
            </a:r>
            <a:r>
              <a:rPr lang="en-GB" dirty="0"/>
              <a:t>MSc dissertation</a:t>
            </a:r>
            <a:endParaRPr lang="en-GB" dirty="0">
              <a:cs typeface="Arial"/>
            </a:endParaRPr>
          </a:p>
          <a:p>
            <a:pPr marL="229870"/>
            <a:endParaRPr lang="en-GB" dirty="0">
              <a:cs typeface="Arial"/>
            </a:endParaRPr>
          </a:p>
        </p:txBody>
      </p:sp>
    </p:spTree>
    <p:extLst>
      <p:ext uri="{BB962C8B-B14F-4D97-AF65-F5344CB8AC3E}">
        <p14:creationId xmlns:p14="http://schemas.microsoft.com/office/powerpoint/2010/main" val="3032124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A61C28-5ABA-4D85-84A8-33EA862CEC2A}"/>
              </a:ext>
            </a:extLst>
          </p:cNvPr>
          <p:cNvSpPr>
            <a:spLocks noGrp="1"/>
          </p:cNvSpPr>
          <p:nvPr>
            <p:ph type="title"/>
          </p:nvPr>
        </p:nvSpPr>
        <p:spPr>
          <a:xfrm>
            <a:off x="610394" y="1190853"/>
            <a:ext cx="5942806" cy="461665"/>
          </a:xfrm>
        </p:spPr>
        <p:txBody>
          <a:bodyPr/>
          <a:lstStyle/>
          <a:p>
            <a:r>
              <a:rPr lang="en-GB" dirty="0"/>
              <a:t>Other useful references</a:t>
            </a:r>
          </a:p>
        </p:txBody>
      </p:sp>
      <p:sp>
        <p:nvSpPr>
          <p:cNvPr id="5" name="Text Placeholder 4">
            <a:extLst>
              <a:ext uri="{FF2B5EF4-FFF2-40B4-BE49-F238E27FC236}">
                <a16:creationId xmlns:a16="http://schemas.microsoft.com/office/drawing/2014/main" id="{CEE2D4FC-7D01-4A9B-9007-62E95276A641}"/>
              </a:ext>
            </a:extLst>
          </p:cNvPr>
          <p:cNvSpPr>
            <a:spLocks noGrp="1"/>
          </p:cNvSpPr>
          <p:nvPr>
            <p:ph type="body" sz="quarter" idx="17"/>
          </p:nvPr>
        </p:nvSpPr>
        <p:spPr>
          <a:xfrm>
            <a:off x="610395" y="1652518"/>
            <a:ext cx="5942806" cy="3833882"/>
          </a:xfrm>
        </p:spPr>
        <p:txBody>
          <a:bodyPr vert="horz" anchor="t"/>
          <a:lstStyle/>
          <a:p>
            <a:pPr marL="229870"/>
            <a:r>
              <a:rPr lang="en-GB" sz="1600" dirty="0"/>
              <a:t>Ballinger R and </a:t>
            </a:r>
            <a:r>
              <a:rPr lang="en-GB" sz="1600" dirty="0" err="1"/>
              <a:t>Dodds</a:t>
            </a:r>
            <a:r>
              <a:rPr lang="en-GB" sz="1600" dirty="0"/>
              <a:t> W (2017) </a:t>
            </a:r>
            <a:r>
              <a:rPr lang="en-GB" sz="1600" i="1" dirty="0">
                <a:ea typeface="+mn-lt"/>
                <a:cs typeface="+mn-lt"/>
                <a:hlinkClick r:id="rId2"/>
              </a:rPr>
              <a:t>Shoreline management plans in England and Wales: a scientific and transparent process </a:t>
            </a:r>
            <a:r>
              <a:rPr lang="en-GB" sz="1600" dirty="0"/>
              <a:t>Marine Policy 84</a:t>
            </a:r>
            <a:endParaRPr lang="en-US" sz="1600" dirty="0">
              <a:cs typeface="Arial"/>
            </a:endParaRPr>
          </a:p>
          <a:p>
            <a:pPr marL="229870"/>
            <a:r>
              <a:rPr lang="en-GB" sz="1600" dirty="0"/>
              <a:t>CH2M (2015) </a:t>
            </a:r>
            <a:r>
              <a:rPr lang="en-GB" sz="1600" i="1" dirty="0">
                <a:ea typeface="+mn-lt"/>
                <a:cs typeface="+mn-lt"/>
                <a:hlinkClick r:id="rId3"/>
              </a:rPr>
              <a:t>Shifting Shores +10 Public policy and adaptive approaches to coastal change management: How are we doing? </a:t>
            </a:r>
            <a:endParaRPr lang="en-GB" sz="1600" dirty="0">
              <a:ea typeface="+mn-lt"/>
              <a:cs typeface="+mn-lt"/>
            </a:endParaRPr>
          </a:p>
          <a:p>
            <a:pPr marL="229870"/>
            <a:r>
              <a:rPr lang="en-GB" sz="1600" dirty="0">
                <a:ea typeface="+mn-lt"/>
                <a:cs typeface="+mn-lt"/>
              </a:rPr>
              <a:t>House of Commons EFRA Committee (2019) </a:t>
            </a:r>
            <a:r>
              <a:rPr lang="en-GB" sz="1600" i="1" dirty="0">
                <a:ea typeface="+mn-lt"/>
                <a:cs typeface="+mn-lt"/>
                <a:hlinkClick r:id="rId4"/>
              </a:rPr>
              <a:t>Coastal flooding and adaptation to climate change inquiry</a:t>
            </a:r>
            <a:endParaRPr lang="en-GB" sz="1600" i="1" dirty="0">
              <a:ea typeface="+mn-lt"/>
              <a:cs typeface="+mn-lt"/>
            </a:endParaRPr>
          </a:p>
          <a:p>
            <a:pPr marL="229870"/>
            <a:r>
              <a:rPr lang="en-GB" sz="1600" dirty="0"/>
              <a:t>Local Government Association (2019) </a:t>
            </a:r>
            <a:r>
              <a:rPr lang="en-GB" sz="1600" i="1" dirty="0">
                <a:hlinkClick r:id="rId5"/>
              </a:rPr>
              <a:t>Special Interest Group on Coastal Issues</a:t>
            </a:r>
            <a:endParaRPr lang="en-GB" sz="1600" i="1" dirty="0">
              <a:cs typeface="Arial"/>
            </a:endParaRPr>
          </a:p>
          <a:p>
            <a:pPr marL="229870"/>
            <a:r>
              <a:rPr lang="en-GB" sz="1600" dirty="0"/>
              <a:t>National Trust (2015) </a:t>
            </a:r>
            <a:r>
              <a:rPr lang="en-GB" sz="1600" i="1" dirty="0">
                <a:hlinkClick r:id="rId6"/>
              </a:rPr>
              <a:t>Shifting Shores – playing our part at the coast</a:t>
            </a:r>
            <a:endParaRPr lang="en-GB" sz="1600" dirty="0">
              <a:cs typeface="Arial"/>
            </a:endParaRPr>
          </a:p>
          <a:p>
            <a:pPr marL="229870"/>
            <a:r>
              <a:rPr lang="en-GB" sz="1600" dirty="0"/>
              <a:t>Planning Co-operative (2009) </a:t>
            </a:r>
            <a:r>
              <a:rPr lang="en-GB" sz="1600" i="1" dirty="0">
                <a:hlinkClick r:id="rId7"/>
              </a:rPr>
              <a:t>Translating SMPs into Spatial Plans Vol 1. Final Report</a:t>
            </a:r>
            <a:endParaRPr lang="en-GB" sz="1600" dirty="0">
              <a:cs typeface="Arial"/>
            </a:endParaRPr>
          </a:p>
          <a:p>
            <a:pPr marL="229870"/>
            <a:endParaRPr lang="en-GB" dirty="0">
              <a:cs typeface="Arial"/>
            </a:endParaRPr>
          </a:p>
        </p:txBody>
      </p:sp>
    </p:spTree>
    <p:extLst>
      <p:ext uri="{BB962C8B-B14F-4D97-AF65-F5344CB8AC3E}">
        <p14:creationId xmlns:p14="http://schemas.microsoft.com/office/powerpoint/2010/main" val="2111882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91E1-82C8-4334-BCFE-F004B6954E64}"/>
              </a:ext>
            </a:extLst>
          </p:cNvPr>
          <p:cNvSpPr>
            <a:spLocks noGrp="1"/>
          </p:cNvSpPr>
          <p:nvPr>
            <p:ph type="title"/>
          </p:nvPr>
        </p:nvSpPr>
        <p:spPr/>
        <p:txBody>
          <a:bodyPr/>
          <a:lstStyle/>
          <a:p>
            <a:r>
              <a:rPr lang="en-GB" dirty="0"/>
              <a:t>Useful Guidance</a:t>
            </a:r>
          </a:p>
        </p:txBody>
      </p:sp>
      <p:sp>
        <p:nvSpPr>
          <p:cNvPr id="3" name="Text Placeholder 2">
            <a:extLst>
              <a:ext uri="{FF2B5EF4-FFF2-40B4-BE49-F238E27FC236}">
                <a16:creationId xmlns:a16="http://schemas.microsoft.com/office/drawing/2014/main" id="{3975405E-B734-4DAA-9E94-47767D953909}"/>
              </a:ext>
            </a:extLst>
          </p:cNvPr>
          <p:cNvSpPr>
            <a:spLocks noGrp="1"/>
          </p:cNvSpPr>
          <p:nvPr>
            <p:ph type="body" sz="quarter" idx="17"/>
          </p:nvPr>
        </p:nvSpPr>
        <p:spPr/>
        <p:txBody>
          <a:bodyPr/>
          <a:lstStyle/>
          <a:p>
            <a:r>
              <a:rPr lang="en-GB" dirty="0"/>
              <a:t>Halcrow </a:t>
            </a:r>
            <a:r>
              <a:rPr lang="en-GB" dirty="0">
                <a:ea typeface="+mn-lt"/>
                <a:cs typeface="+mn-lt"/>
              </a:rPr>
              <a:t>(2013) </a:t>
            </a:r>
            <a:r>
              <a:rPr lang="en-GB" i="1" dirty="0">
                <a:ea typeface="+mn-lt"/>
                <a:cs typeface="+mn-lt"/>
                <a:hlinkClick r:id="rId2"/>
              </a:rPr>
              <a:t>Coastal Change Adaptation Planning Guidance</a:t>
            </a:r>
            <a:r>
              <a:rPr lang="en-GB" i="1" dirty="0">
                <a:ea typeface="+mn-lt"/>
                <a:cs typeface="+mn-lt"/>
              </a:rPr>
              <a:t> </a:t>
            </a:r>
          </a:p>
          <a:p>
            <a:r>
              <a:rPr lang="en-GB" dirty="0">
                <a:ea typeface="+mn-lt"/>
                <a:cs typeface="+mn-lt"/>
              </a:rPr>
              <a:t>North Norfolk DC (2009) </a:t>
            </a:r>
            <a:r>
              <a:rPr lang="en-GB" i="1" dirty="0">
                <a:ea typeface="+mn-lt"/>
                <a:cs typeface="+mn-lt"/>
                <a:hlinkClick r:id="rId3"/>
              </a:rPr>
              <a:t>Coastal Erosion Development Control Guidance</a:t>
            </a:r>
            <a:endParaRPr lang="en-GB" i="1" dirty="0">
              <a:ea typeface="+mn-lt"/>
              <a:cs typeface="+mn-lt"/>
            </a:endParaRPr>
          </a:p>
          <a:p>
            <a:r>
              <a:rPr lang="en-GB" dirty="0"/>
              <a:t>Scottish Natural Heritage (2019) </a:t>
            </a:r>
            <a:r>
              <a:rPr lang="en-GB" i="1" dirty="0">
                <a:ea typeface="+mn-lt"/>
                <a:cs typeface="+mn-lt"/>
                <a:hlinkClick r:id="rId4"/>
              </a:rPr>
              <a:t>Guidance – Planning Ahead for Coastal Change</a:t>
            </a:r>
            <a:r>
              <a:rPr lang="en-GB" dirty="0">
                <a:ea typeface="+mn-lt"/>
                <a:cs typeface="+mn-lt"/>
                <a:hlinkClick r:id="rId4"/>
              </a:rPr>
              <a:t> </a:t>
            </a:r>
            <a:endParaRPr lang="en-GB" dirty="0">
              <a:ea typeface="+mn-lt"/>
              <a:cs typeface="+mn-lt"/>
            </a:endParaRPr>
          </a:p>
          <a:p>
            <a:r>
              <a:rPr lang="en-GB" dirty="0"/>
              <a:t>Town and Country Planning Association / RTPI (2019) </a:t>
            </a:r>
            <a:r>
              <a:rPr lang="en-GB" i="1" dirty="0">
                <a:hlinkClick r:id="rId5"/>
              </a:rPr>
              <a:t>Planning for the Climate Crisis</a:t>
            </a:r>
            <a:endParaRPr lang="en-GB" dirty="0"/>
          </a:p>
        </p:txBody>
      </p:sp>
    </p:spTree>
    <p:extLst>
      <p:ext uri="{BB962C8B-B14F-4D97-AF65-F5344CB8AC3E}">
        <p14:creationId xmlns:p14="http://schemas.microsoft.com/office/powerpoint/2010/main" val="47739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3C8B-F422-4721-9C1D-8BE87F8A041F}"/>
              </a:ext>
            </a:extLst>
          </p:cNvPr>
          <p:cNvSpPr>
            <a:spLocks noGrp="1"/>
          </p:cNvSpPr>
          <p:nvPr>
            <p:ph type="title"/>
          </p:nvPr>
        </p:nvSpPr>
        <p:spPr/>
        <p:txBody>
          <a:bodyPr/>
          <a:lstStyle/>
          <a:p>
            <a:r>
              <a:rPr lang="en-GB" dirty="0"/>
              <a:t>Methodology and Terminology</a:t>
            </a:r>
          </a:p>
        </p:txBody>
      </p:sp>
      <p:sp>
        <p:nvSpPr>
          <p:cNvPr id="3" name="Text Placeholder 2">
            <a:extLst>
              <a:ext uri="{FF2B5EF4-FFF2-40B4-BE49-F238E27FC236}">
                <a16:creationId xmlns:a16="http://schemas.microsoft.com/office/drawing/2014/main" id="{0D235344-FAAB-4613-B440-EF31351A7EED}"/>
              </a:ext>
            </a:extLst>
          </p:cNvPr>
          <p:cNvSpPr>
            <a:spLocks noGrp="1"/>
          </p:cNvSpPr>
          <p:nvPr>
            <p:ph type="body" sz="quarter" idx="17"/>
          </p:nvPr>
        </p:nvSpPr>
        <p:spPr>
          <a:xfrm>
            <a:off x="610395" y="2000256"/>
            <a:ext cx="2449437" cy="3486144"/>
          </a:xfrm>
        </p:spPr>
        <p:txBody>
          <a:bodyPr/>
          <a:lstStyle/>
          <a:p>
            <a:pPr marL="1800" indent="0">
              <a:buNone/>
            </a:pPr>
            <a:r>
              <a:rPr lang="en-GB" dirty="0"/>
              <a:t>Literature Review</a:t>
            </a:r>
          </a:p>
          <a:p>
            <a:pPr marL="1800" indent="0">
              <a:buNone/>
            </a:pPr>
            <a:r>
              <a:rPr lang="en-GB" dirty="0"/>
              <a:t>Recent research into application of national policy and SMPs into spatial plans </a:t>
            </a:r>
          </a:p>
          <a:p>
            <a:pPr lvl="1"/>
            <a:r>
              <a:rPr lang="en-GB" dirty="0"/>
              <a:t>Committee on Climate Change</a:t>
            </a:r>
          </a:p>
          <a:p>
            <a:pPr lvl="1"/>
            <a:r>
              <a:rPr lang="en-GB" dirty="0"/>
              <a:t>Environment Agency</a:t>
            </a:r>
          </a:p>
          <a:p>
            <a:pPr lvl="1"/>
            <a:r>
              <a:rPr lang="en-GB" dirty="0"/>
              <a:t>University of Brighton </a:t>
            </a:r>
          </a:p>
          <a:p>
            <a:endParaRPr lang="en-GB" dirty="0"/>
          </a:p>
          <a:p>
            <a:pPr marL="1800" indent="0">
              <a:buNone/>
            </a:pPr>
            <a:endParaRPr lang="en-GB" dirty="0"/>
          </a:p>
        </p:txBody>
      </p:sp>
      <p:sp>
        <p:nvSpPr>
          <p:cNvPr id="4" name="TextBox 3">
            <a:extLst>
              <a:ext uri="{FF2B5EF4-FFF2-40B4-BE49-F238E27FC236}">
                <a16:creationId xmlns:a16="http://schemas.microsoft.com/office/drawing/2014/main" id="{3AB4A1FF-3CD8-41A7-8F4F-7D2F280EC551}"/>
              </a:ext>
            </a:extLst>
          </p:cNvPr>
          <p:cNvSpPr txBox="1"/>
          <p:nvPr/>
        </p:nvSpPr>
        <p:spPr>
          <a:xfrm>
            <a:off x="3446161" y="1988840"/>
            <a:ext cx="3107039" cy="3908762"/>
          </a:xfrm>
          <a:prstGeom prst="rect">
            <a:avLst/>
          </a:prstGeom>
          <a:noFill/>
        </p:spPr>
        <p:txBody>
          <a:bodyPr wrap="square" rtlCol="0">
            <a:spAutoFit/>
          </a:bodyPr>
          <a:lstStyle/>
          <a:p>
            <a:r>
              <a:rPr lang="en-GB" dirty="0">
                <a:solidFill>
                  <a:srgbClr val="002060"/>
                </a:solidFill>
              </a:rPr>
              <a:t>Shoreline Management Plans – SMPs –  </a:t>
            </a:r>
            <a:r>
              <a:rPr lang="en-GB" sz="1400" dirty="0">
                <a:solidFill>
                  <a:srgbClr val="002060"/>
                </a:solidFill>
              </a:rPr>
              <a:t>non-statutory long term (~100 year) coastal change and flooding strategies</a:t>
            </a:r>
          </a:p>
          <a:p>
            <a:r>
              <a:rPr lang="en-GB" dirty="0">
                <a:solidFill>
                  <a:srgbClr val="002060"/>
                </a:solidFill>
              </a:rPr>
              <a:t>Local Plans – </a:t>
            </a:r>
            <a:r>
              <a:rPr lang="en-GB" sz="1400" dirty="0">
                <a:solidFill>
                  <a:srgbClr val="002060"/>
                </a:solidFill>
              </a:rPr>
              <a:t>statutory medium term </a:t>
            </a:r>
            <a:r>
              <a:rPr lang="en-GB" sz="1400">
                <a:solidFill>
                  <a:srgbClr val="002060"/>
                </a:solidFill>
              </a:rPr>
              <a:t>(~15 </a:t>
            </a:r>
            <a:r>
              <a:rPr lang="en-GB" sz="1400" dirty="0">
                <a:solidFill>
                  <a:srgbClr val="002060"/>
                </a:solidFill>
              </a:rPr>
              <a:t>year) land use plans </a:t>
            </a:r>
          </a:p>
          <a:p>
            <a:r>
              <a:rPr lang="en-GB" dirty="0">
                <a:solidFill>
                  <a:srgbClr val="002060"/>
                </a:solidFill>
              </a:rPr>
              <a:t>Environment Agency – EA – </a:t>
            </a:r>
            <a:r>
              <a:rPr lang="en-GB" sz="1400" dirty="0">
                <a:solidFill>
                  <a:srgbClr val="002060"/>
                </a:solidFill>
              </a:rPr>
              <a:t>government agency with strategic overview of coastal flood risk and capital and maintenance responsibilities</a:t>
            </a:r>
          </a:p>
          <a:p>
            <a:r>
              <a:rPr lang="en-GB" dirty="0">
                <a:solidFill>
                  <a:srgbClr val="002060"/>
                </a:solidFill>
              </a:rPr>
              <a:t>Committee on Climate Change – CCC - </a:t>
            </a:r>
            <a:r>
              <a:rPr lang="en-GB" sz="1400" dirty="0">
                <a:solidFill>
                  <a:srgbClr val="002060"/>
                </a:solidFill>
              </a:rPr>
              <a:t>independent statutory organisation advising UK Governments and reporting to Parliament</a:t>
            </a:r>
          </a:p>
        </p:txBody>
      </p:sp>
    </p:spTree>
    <p:extLst>
      <p:ext uri="{BB962C8B-B14F-4D97-AF65-F5344CB8AC3E}">
        <p14:creationId xmlns:p14="http://schemas.microsoft.com/office/powerpoint/2010/main" val="186749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6717487-D33D-407D-992D-38486A1A2D04}"/>
              </a:ext>
            </a:extLst>
          </p:cNvPr>
          <p:cNvPicPr>
            <a:picLocks noGrp="1" noChangeAspect="1"/>
          </p:cNvPicPr>
          <p:nvPr>
            <p:ph sz="quarter" idx="10"/>
          </p:nvPr>
        </p:nvPicPr>
        <p:blipFill>
          <a:blip r:embed="rId2"/>
          <a:stretch>
            <a:fillRect/>
          </a:stretch>
        </p:blipFill>
        <p:spPr>
          <a:xfrm>
            <a:off x="610394" y="1644878"/>
            <a:ext cx="4104456" cy="4973382"/>
          </a:xfrm>
          <a:prstGeom prst="rect">
            <a:avLst/>
          </a:prstGeom>
        </p:spPr>
      </p:pic>
      <p:sp>
        <p:nvSpPr>
          <p:cNvPr id="5" name="Title 4">
            <a:extLst>
              <a:ext uri="{FF2B5EF4-FFF2-40B4-BE49-F238E27FC236}">
                <a16:creationId xmlns:a16="http://schemas.microsoft.com/office/drawing/2014/main" id="{5E622389-E43A-4D16-8E64-77256DF49BB9}"/>
              </a:ext>
            </a:extLst>
          </p:cNvPr>
          <p:cNvSpPr>
            <a:spLocks noGrp="1"/>
          </p:cNvSpPr>
          <p:nvPr>
            <p:ph type="title"/>
          </p:nvPr>
        </p:nvSpPr>
        <p:spPr>
          <a:xfrm>
            <a:off x="610394" y="1183213"/>
            <a:ext cx="5942806" cy="461665"/>
          </a:xfrm>
        </p:spPr>
        <p:txBody>
          <a:bodyPr/>
          <a:lstStyle/>
          <a:p>
            <a:r>
              <a:rPr lang="en-GB" dirty="0"/>
              <a:t>Shoreline Management Plans</a:t>
            </a:r>
          </a:p>
        </p:txBody>
      </p:sp>
      <p:sp>
        <p:nvSpPr>
          <p:cNvPr id="3" name="Text Placeholder 2">
            <a:extLst>
              <a:ext uri="{FF2B5EF4-FFF2-40B4-BE49-F238E27FC236}">
                <a16:creationId xmlns:a16="http://schemas.microsoft.com/office/drawing/2014/main" id="{7F4230EB-007F-446D-997D-6CD960C65E60}"/>
              </a:ext>
            </a:extLst>
          </p:cNvPr>
          <p:cNvSpPr>
            <a:spLocks noGrp="1"/>
          </p:cNvSpPr>
          <p:nvPr>
            <p:ph type="body" sz="quarter" idx="11"/>
          </p:nvPr>
        </p:nvSpPr>
        <p:spPr>
          <a:xfrm>
            <a:off x="6858000" y="836712"/>
            <a:ext cx="1981200" cy="4649688"/>
          </a:xfrm>
        </p:spPr>
        <p:txBody>
          <a:bodyPr vert="horz" wrap="square" anchor="t">
            <a:noAutofit/>
          </a:bodyPr>
          <a:lstStyle/>
          <a:p>
            <a:endParaRPr lang="en-GB" sz="2000" b="0" dirty="0"/>
          </a:p>
          <a:p>
            <a:r>
              <a:rPr lang="en-GB" sz="1800" b="0" dirty="0"/>
              <a:t>Non-statutory</a:t>
            </a:r>
          </a:p>
          <a:p>
            <a:endParaRPr lang="en-GB" sz="1800" b="0" dirty="0"/>
          </a:p>
          <a:p>
            <a:r>
              <a:rPr lang="en-GB" sz="1800" b="0" dirty="0"/>
              <a:t>Prepared by local authorities (and sometimes EA)</a:t>
            </a:r>
          </a:p>
          <a:p>
            <a:endParaRPr lang="en-GB" sz="1800" dirty="0"/>
          </a:p>
          <a:p>
            <a:r>
              <a:rPr lang="en-GB" sz="1800" dirty="0"/>
              <a:t>Policy Options:</a:t>
            </a:r>
          </a:p>
          <a:p>
            <a:endParaRPr lang="en-GB" sz="1800" b="0" dirty="0">
              <a:solidFill>
                <a:srgbClr val="FFFF00"/>
              </a:solidFill>
            </a:endParaRPr>
          </a:p>
          <a:p>
            <a:r>
              <a:rPr lang="en-GB" sz="1800" b="0" dirty="0">
                <a:solidFill>
                  <a:srgbClr val="FFFF00"/>
                </a:solidFill>
              </a:rPr>
              <a:t>Advance the Line (ATL)</a:t>
            </a:r>
          </a:p>
          <a:p>
            <a:r>
              <a:rPr lang="en-GB" sz="1800" b="0" dirty="0">
                <a:solidFill>
                  <a:srgbClr val="FFFF00"/>
                </a:solidFill>
              </a:rPr>
              <a:t>Hold the line</a:t>
            </a:r>
          </a:p>
          <a:p>
            <a:r>
              <a:rPr lang="en-GB" sz="1800" b="0" dirty="0">
                <a:solidFill>
                  <a:srgbClr val="FFFF00"/>
                </a:solidFill>
              </a:rPr>
              <a:t> (HTL)</a:t>
            </a:r>
          </a:p>
          <a:p>
            <a:r>
              <a:rPr lang="en-GB" sz="1800" b="0" dirty="0">
                <a:solidFill>
                  <a:srgbClr val="FFFF00"/>
                </a:solidFill>
              </a:rPr>
              <a:t>No Active Intervention (NAI)</a:t>
            </a:r>
          </a:p>
          <a:p>
            <a:r>
              <a:rPr lang="en-GB" sz="1800" b="0" dirty="0">
                <a:solidFill>
                  <a:srgbClr val="FFFF00"/>
                </a:solidFill>
              </a:rPr>
              <a:t>Managed Realignment (MR)</a:t>
            </a:r>
          </a:p>
          <a:p>
            <a:endParaRPr lang="en-GB" sz="1800" dirty="0"/>
          </a:p>
          <a:p>
            <a:r>
              <a:rPr lang="en-GB" sz="1800" dirty="0"/>
              <a:t>Time epochs:</a:t>
            </a:r>
          </a:p>
          <a:p>
            <a:endParaRPr lang="en-GB" sz="1800" b="0" dirty="0"/>
          </a:p>
          <a:p>
            <a:r>
              <a:rPr lang="en-GB" sz="1800" b="0" dirty="0"/>
              <a:t>up to 2025, 2055 and 2100</a:t>
            </a:r>
            <a:endParaRPr lang="en-GB" sz="1800" dirty="0"/>
          </a:p>
          <a:p>
            <a:endParaRPr lang="en-GB" sz="2000" dirty="0"/>
          </a:p>
        </p:txBody>
      </p:sp>
      <p:sp>
        <p:nvSpPr>
          <p:cNvPr id="9" name="TextBox 8">
            <a:extLst>
              <a:ext uri="{FF2B5EF4-FFF2-40B4-BE49-F238E27FC236}">
                <a16:creationId xmlns:a16="http://schemas.microsoft.com/office/drawing/2014/main" id="{5E345B66-ED35-4574-BE4F-780C46EB2231}"/>
              </a:ext>
            </a:extLst>
          </p:cNvPr>
          <p:cNvSpPr txBox="1"/>
          <p:nvPr/>
        </p:nvSpPr>
        <p:spPr>
          <a:xfrm>
            <a:off x="3346652" y="6210460"/>
            <a:ext cx="1693168" cy="400110"/>
          </a:xfrm>
          <a:prstGeom prst="rect">
            <a:avLst/>
          </a:prstGeom>
          <a:noFill/>
        </p:spPr>
        <p:txBody>
          <a:bodyPr wrap="square" rtlCol="0">
            <a:spAutoFit/>
          </a:bodyPr>
          <a:lstStyle/>
          <a:p>
            <a:r>
              <a:rPr lang="en-GB" sz="1000" dirty="0"/>
              <a:t>Source: Ballinger and </a:t>
            </a:r>
            <a:r>
              <a:rPr lang="en-GB" sz="1000" dirty="0" err="1"/>
              <a:t>Dodds</a:t>
            </a:r>
            <a:r>
              <a:rPr lang="en-GB" sz="1000" dirty="0"/>
              <a:t>, 2017</a:t>
            </a:r>
          </a:p>
        </p:txBody>
      </p:sp>
      <p:cxnSp>
        <p:nvCxnSpPr>
          <p:cNvPr id="11" name="Straight Arrow Connector 10">
            <a:extLst>
              <a:ext uri="{FF2B5EF4-FFF2-40B4-BE49-F238E27FC236}">
                <a16:creationId xmlns:a16="http://schemas.microsoft.com/office/drawing/2014/main" id="{39AF8FFC-3F6E-4E3F-B3E6-A72A0D748193}"/>
              </a:ext>
            </a:extLst>
          </p:cNvPr>
          <p:cNvCxnSpPr>
            <a:cxnSpLocks/>
          </p:cNvCxnSpPr>
          <p:nvPr/>
        </p:nvCxnSpPr>
        <p:spPr>
          <a:xfrm flipV="1">
            <a:off x="3419872" y="6021288"/>
            <a:ext cx="432048" cy="65979"/>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Freeform 47"/>
          <p:cNvSpPr/>
          <p:nvPr/>
        </p:nvSpPr>
        <p:spPr>
          <a:xfrm>
            <a:off x="1976846" y="6087267"/>
            <a:ext cx="743811" cy="315150"/>
          </a:xfrm>
          <a:custGeom>
            <a:avLst/>
            <a:gdLst>
              <a:gd name="connsiteX0" fmla="*/ 0 w 743811"/>
              <a:gd name="connsiteY0" fmla="*/ 156779 h 315150"/>
              <a:gd name="connsiteX1" fmla="*/ 226423 w 743811"/>
              <a:gd name="connsiteY1" fmla="*/ 313533 h 315150"/>
              <a:gd name="connsiteX2" fmla="*/ 391885 w 743811"/>
              <a:gd name="connsiteY2" fmla="*/ 69693 h 315150"/>
              <a:gd name="connsiteX3" fmla="*/ 478971 w 743811"/>
              <a:gd name="connsiteY3" fmla="*/ 24 h 315150"/>
              <a:gd name="connsiteX4" fmla="*/ 661851 w 743811"/>
              <a:gd name="connsiteY4" fmla="*/ 60984 h 315150"/>
              <a:gd name="connsiteX5" fmla="*/ 740228 w 743811"/>
              <a:gd name="connsiteY5" fmla="*/ 87110 h 315150"/>
              <a:gd name="connsiteX6" fmla="*/ 731520 w 743811"/>
              <a:gd name="connsiteY6" fmla="*/ 78402 h 315150"/>
              <a:gd name="connsiteX7" fmla="*/ 731520 w 743811"/>
              <a:gd name="connsiteY7" fmla="*/ 78402 h 3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811" h="315150">
                <a:moveTo>
                  <a:pt x="0" y="156779"/>
                </a:moveTo>
                <a:cubicBezTo>
                  <a:pt x="80554" y="242413"/>
                  <a:pt x="161109" y="328047"/>
                  <a:pt x="226423" y="313533"/>
                </a:cubicBezTo>
                <a:cubicBezTo>
                  <a:pt x="291737" y="299019"/>
                  <a:pt x="349794" y="121945"/>
                  <a:pt x="391885" y="69693"/>
                </a:cubicBezTo>
                <a:cubicBezTo>
                  <a:pt x="433976" y="17441"/>
                  <a:pt x="433977" y="1475"/>
                  <a:pt x="478971" y="24"/>
                </a:cubicBezTo>
                <a:cubicBezTo>
                  <a:pt x="523965" y="-1428"/>
                  <a:pt x="661851" y="60984"/>
                  <a:pt x="661851" y="60984"/>
                </a:cubicBezTo>
                <a:cubicBezTo>
                  <a:pt x="705394" y="75498"/>
                  <a:pt x="728617" y="84207"/>
                  <a:pt x="740228" y="87110"/>
                </a:cubicBezTo>
                <a:cubicBezTo>
                  <a:pt x="751839" y="90013"/>
                  <a:pt x="731520" y="78402"/>
                  <a:pt x="731520" y="78402"/>
                </a:cubicBezTo>
                <a:lnTo>
                  <a:pt x="731520" y="78402"/>
                </a:lnTo>
              </a:path>
            </a:pathLst>
          </a:custGeom>
          <a:noFill/>
          <a:ln w="28575">
            <a:solidFill>
              <a:srgbClr val="FF0000"/>
            </a:solidFill>
            <a:headEnd type="triangle"/>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3" descr="A person riding a motorcycle down a dirt road&#10;&#10;Description generated with very high confidence">
            <a:extLst>
              <a:ext uri="{FF2B5EF4-FFF2-40B4-BE49-F238E27FC236}">
                <a16:creationId xmlns:a16="http://schemas.microsoft.com/office/drawing/2014/main" id="{00522884-C0DC-4CE8-A71D-814B5F82C666}"/>
              </a:ext>
            </a:extLst>
          </p:cNvPr>
          <p:cNvPicPr>
            <a:picLocks noChangeAspect="1"/>
          </p:cNvPicPr>
          <p:nvPr/>
        </p:nvPicPr>
        <p:blipFill>
          <a:blip r:embed="rId3"/>
          <a:stretch>
            <a:fillRect/>
          </a:stretch>
        </p:blipFill>
        <p:spPr>
          <a:xfrm>
            <a:off x="4681919" y="3732495"/>
            <a:ext cx="2018371" cy="1296582"/>
          </a:xfrm>
          <a:prstGeom prst="rect">
            <a:avLst/>
          </a:prstGeom>
        </p:spPr>
      </p:pic>
      <p:pic>
        <p:nvPicPr>
          <p:cNvPr id="6" name="Picture 7" descr="A view of a city&#10;&#10;Description generated with very high confidence">
            <a:extLst>
              <a:ext uri="{FF2B5EF4-FFF2-40B4-BE49-F238E27FC236}">
                <a16:creationId xmlns:a16="http://schemas.microsoft.com/office/drawing/2014/main" id="{035AB48B-3C16-4FFD-BF97-8698EC18046D}"/>
              </a:ext>
            </a:extLst>
          </p:cNvPr>
          <p:cNvPicPr>
            <a:picLocks noChangeAspect="1"/>
          </p:cNvPicPr>
          <p:nvPr/>
        </p:nvPicPr>
        <p:blipFill>
          <a:blip r:embed="rId4"/>
          <a:stretch>
            <a:fillRect/>
          </a:stretch>
        </p:blipFill>
        <p:spPr>
          <a:xfrm>
            <a:off x="4610233" y="4818027"/>
            <a:ext cx="2161744" cy="1793947"/>
          </a:xfrm>
          <a:prstGeom prst="rect">
            <a:avLst/>
          </a:prstGeom>
        </p:spPr>
      </p:pic>
      <p:pic>
        <p:nvPicPr>
          <p:cNvPr id="10" name="Picture 11" descr="A group of people standing in front of a building&#10;&#10;Description generated with very high confidence">
            <a:extLst>
              <a:ext uri="{FF2B5EF4-FFF2-40B4-BE49-F238E27FC236}">
                <a16:creationId xmlns:a16="http://schemas.microsoft.com/office/drawing/2014/main" id="{B6904C69-EDC2-4A75-8144-B80445741496}"/>
              </a:ext>
            </a:extLst>
          </p:cNvPr>
          <p:cNvPicPr>
            <a:picLocks noChangeAspect="1"/>
          </p:cNvPicPr>
          <p:nvPr/>
        </p:nvPicPr>
        <p:blipFill>
          <a:blip r:embed="rId5"/>
          <a:stretch>
            <a:fillRect/>
          </a:stretch>
        </p:blipFill>
        <p:spPr>
          <a:xfrm>
            <a:off x="4658024" y="2635143"/>
            <a:ext cx="2058196" cy="1097351"/>
          </a:xfrm>
          <a:prstGeom prst="rect">
            <a:avLst/>
          </a:prstGeom>
        </p:spPr>
      </p:pic>
      <p:pic>
        <p:nvPicPr>
          <p:cNvPr id="13" name="Picture 13">
            <a:extLst>
              <a:ext uri="{FF2B5EF4-FFF2-40B4-BE49-F238E27FC236}">
                <a16:creationId xmlns:a16="http://schemas.microsoft.com/office/drawing/2014/main" id="{2BD3ED00-F5EE-4417-9F45-7BC22E62B539}"/>
              </a:ext>
            </a:extLst>
          </p:cNvPr>
          <p:cNvPicPr>
            <a:picLocks noChangeAspect="1"/>
          </p:cNvPicPr>
          <p:nvPr/>
        </p:nvPicPr>
        <p:blipFill>
          <a:blip r:embed="rId6"/>
          <a:stretch>
            <a:fillRect/>
          </a:stretch>
        </p:blipFill>
        <p:spPr>
          <a:xfrm>
            <a:off x="4707800" y="1644878"/>
            <a:ext cx="1999541" cy="989288"/>
          </a:xfrm>
          <a:prstGeom prst="rect">
            <a:avLst/>
          </a:prstGeom>
        </p:spPr>
      </p:pic>
    </p:spTree>
    <p:extLst>
      <p:ext uri="{BB962C8B-B14F-4D97-AF65-F5344CB8AC3E}">
        <p14:creationId xmlns:p14="http://schemas.microsoft.com/office/powerpoint/2010/main" val="1399430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79092" y="1"/>
            <a:ext cx="5734173" cy="6858000"/>
          </a:xfrm>
          <a:prstGeom prst="rect">
            <a:avLst/>
          </a:prstGeom>
        </p:spPr>
      </p:pic>
      <p:pic>
        <p:nvPicPr>
          <p:cNvPr id="6" name="Picture 5"/>
          <p:cNvPicPr>
            <a:picLocks noChangeAspect="1"/>
          </p:cNvPicPr>
          <p:nvPr/>
        </p:nvPicPr>
        <p:blipFill>
          <a:blip r:embed="rId3"/>
          <a:stretch>
            <a:fillRect/>
          </a:stretch>
        </p:blipFill>
        <p:spPr>
          <a:xfrm>
            <a:off x="1" y="4352582"/>
            <a:ext cx="6444208" cy="2276818"/>
          </a:xfrm>
          <a:prstGeom prst="rect">
            <a:avLst/>
          </a:prstGeom>
        </p:spPr>
      </p:pic>
      <p:sp>
        <p:nvSpPr>
          <p:cNvPr id="7" name="Rectangle 6"/>
          <p:cNvSpPr/>
          <p:nvPr/>
        </p:nvSpPr>
        <p:spPr>
          <a:xfrm>
            <a:off x="3707904" y="1988840"/>
            <a:ext cx="3960440" cy="22322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722700"/>
      </p:ext>
    </p:extLst>
  </p:cSld>
  <p:clrMapOvr>
    <a:masterClrMapping/>
  </p:clrMapOvr>
  <mc:AlternateContent xmlns:mc="http://schemas.openxmlformats.org/markup-compatibility/2006" xmlns:p14="http://schemas.microsoft.com/office/powerpoint/2010/main">
    <mc:Choice Requires="p14">
      <p:transition spd="slow" p14:dur="2000" advTm="15338"/>
    </mc:Choice>
    <mc:Fallback xmlns="">
      <p:transition spd="slow" advTm="1533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FB8F-91CC-461A-928E-18F319FCC64F}"/>
              </a:ext>
            </a:extLst>
          </p:cNvPr>
          <p:cNvSpPr>
            <a:spLocks noGrp="1"/>
          </p:cNvSpPr>
          <p:nvPr>
            <p:ph type="title"/>
          </p:nvPr>
        </p:nvSpPr>
        <p:spPr>
          <a:xfrm>
            <a:off x="610394" y="998547"/>
            <a:ext cx="5942806" cy="830997"/>
          </a:xfrm>
        </p:spPr>
        <p:txBody>
          <a:bodyPr/>
          <a:lstStyle/>
          <a:p>
            <a:r>
              <a:rPr lang="en-GB" dirty="0"/>
              <a:t>National planning policy and guidance on coastal change</a:t>
            </a:r>
          </a:p>
        </p:txBody>
      </p:sp>
      <p:sp>
        <p:nvSpPr>
          <p:cNvPr id="3" name="Text Placeholder 2">
            <a:extLst>
              <a:ext uri="{FF2B5EF4-FFF2-40B4-BE49-F238E27FC236}">
                <a16:creationId xmlns:a16="http://schemas.microsoft.com/office/drawing/2014/main" id="{97957CF9-3BAD-4FE9-B7B9-1867635E54CA}"/>
              </a:ext>
            </a:extLst>
          </p:cNvPr>
          <p:cNvSpPr>
            <a:spLocks noGrp="1"/>
          </p:cNvSpPr>
          <p:nvPr>
            <p:ph type="body" sz="quarter" idx="17"/>
          </p:nvPr>
        </p:nvSpPr>
        <p:spPr/>
        <p:txBody>
          <a:bodyPr/>
          <a:lstStyle/>
          <a:p>
            <a:r>
              <a:rPr lang="en-GB" i="1" dirty="0"/>
              <a:t>Paras 166-169 National Planning Policy Framework</a:t>
            </a:r>
          </a:p>
          <a:p>
            <a:pPr marL="285750" indent="-285750">
              <a:buFont typeface="Arial" panose="020B0604020202020204" pitchFamily="34" charset="0"/>
              <a:buChar char="•"/>
            </a:pPr>
            <a:r>
              <a:rPr lang="en-GB" dirty="0"/>
              <a:t>Effective alignment of marine and terrestrial planning (including Integrated Coastal Zone Management)</a:t>
            </a:r>
          </a:p>
          <a:p>
            <a:pPr marL="285750" indent="-285750">
              <a:buFont typeface="Arial" panose="020B0604020202020204" pitchFamily="34" charset="0"/>
              <a:buChar char="•"/>
            </a:pPr>
            <a:r>
              <a:rPr lang="en-GB" dirty="0"/>
              <a:t>Avoid inappropriate development in vulnerable areas and adding to natural physical changes</a:t>
            </a:r>
          </a:p>
          <a:p>
            <a:pPr marL="285750" indent="-285750">
              <a:buFont typeface="Arial" panose="020B0604020202020204" pitchFamily="34" charset="0"/>
              <a:buChar char="•"/>
            </a:pPr>
            <a:r>
              <a:rPr lang="en-GB" dirty="0"/>
              <a:t>LPAs define Coastal Change Management Areas (CCMAs) to restrict type and lifetime of development</a:t>
            </a:r>
          </a:p>
          <a:p>
            <a:r>
              <a:rPr lang="en-GB" i="1" dirty="0"/>
              <a:t>Planning Practice Guidance</a:t>
            </a:r>
          </a:p>
          <a:p>
            <a:pPr marL="285750" indent="-285750">
              <a:buFont typeface="Arial" panose="020B0604020202020204" pitchFamily="34" charset="0"/>
              <a:buChar char="•"/>
            </a:pPr>
            <a:r>
              <a:rPr lang="en-GB" dirty="0"/>
              <a:t>SMPs should be the primary source of evidence in defining the coastal change management area and informing Local Plan land allocation within it</a:t>
            </a:r>
          </a:p>
          <a:p>
            <a:pPr marL="285750" indent="-285750">
              <a:buFont typeface="Arial" panose="020B0604020202020204" pitchFamily="34" charset="0"/>
              <a:buChar char="•"/>
            </a:pPr>
            <a:r>
              <a:rPr lang="en-GB" dirty="0"/>
              <a:t>CCMAs not needed where HTL or ATL is preferred SMP option, subject to evidence of how this may be secured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967719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89226B-919F-402B-95FB-20EABA0E0CB2}"/>
              </a:ext>
            </a:extLst>
          </p:cNvPr>
          <p:cNvSpPr>
            <a:spLocks noGrp="1"/>
          </p:cNvSpPr>
          <p:nvPr>
            <p:ph type="body" sz="half" idx="10"/>
          </p:nvPr>
        </p:nvSpPr>
        <p:spPr>
          <a:xfrm>
            <a:off x="664807" y="3929066"/>
            <a:ext cx="4267893" cy="1071570"/>
          </a:xfrm>
        </p:spPr>
        <p:txBody>
          <a:bodyPr anchor="t">
            <a:noAutofit/>
          </a:bodyPr>
          <a:lstStyle/>
          <a:p>
            <a:r>
              <a:rPr lang="en-US" dirty="0"/>
              <a:t>Environmental, Economic, Social, Communication and </a:t>
            </a:r>
            <a:r>
              <a:rPr lang="en-US" dirty="0" err="1"/>
              <a:t>Organisational</a:t>
            </a:r>
            <a:endParaRPr lang="en-US"/>
          </a:p>
        </p:txBody>
      </p:sp>
      <p:sp>
        <p:nvSpPr>
          <p:cNvPr id="3" name="Title 2">
            <a:extLst>
              <a:ext uri="{FF2B5EF4-FFF2-40B4-BE49-F238E27FC236}">
                <a16:creationId xmlns:a16="http://schemas.microsoft.com/office/drawing/2014/main" id="{1CA2C8F0-C2A8-4DC9-9136-63F220A82C30}"/>
              </a:ext>
            </a:extLst>
          </p:cNvPr>
          <p:cNvSpPr>
            <a:spLocks noGrp="1"/>
          </p:cNvSpPr>
          <p:nvPr>
            <p:ph type="title"/>
          </p:nvPr>
        </p:nvSpPr>
        <p:spPr/>
        <p:txBody>
          <a:bodyPr vert="horz" anchor="t"/>
          <a:lstStyle/>
          <a:p>
            <a:r>
              <a:rPr lang="en-US" dirty="0">
                <a:cs typeface="Arial"/>
              </a:rPr>
              <a:t>Coastal Challenges</a:t>
            </a:r>
            <a:endParaRPr lang="en-US" dirty="0"/>
          </a:p>
        </p:txBody>
      </p:sp>
      <p:pic>
        <p:nvPicPr>
          <p:cNvPr id="4" name="Picture 4" descr="A bridge over a body of water&#10;&#10;Description generated with high confidence">
            <a:extLst>
              <a:ext uri="{FF2B5EF4-FFF2-40B4-BE49-F238E27FC236}">
                <a16:creationId xmlns:a16="http://schemas.microsoft.com/office/drawing/2014/main" id="{BBACEAD3-5722-4CE5-AE9B-C63E6E832039}"/>
              </a:ext>
            </a:extLst>
          </p:cNvPr>
          <p:cNvPicPr>
            <a:picLocks noChangeAspect="1"/>
          </p:cNvPicPr>
          <p:nvPr/>
        </p:nvPicPr>
        <p:blipFill>
          <a:blip r:embed="rId2"/>
          <a:stretch>
            <a:fillRect/>
          </a:stretch>
        </p:blipFill>
        <p:spPr>
          <a:xfrm>
            <a:off x="4936805" y="2284127"/>
            <a:ext cx="4065415" cy="2855270"/>
          </a:xfrm>
          <a:prstGeom prst="rect">
            <a:avLst/>
          </a:prstGeom>
        </p:spPr>
      </p:pic>
      <p:sp>
        <p:nvSpPr>
          <p:cNvPr id="6" name="TextBox 5">
            <a:extLst>
              <a:ext uri="{FF2B5EF4-FFF2-40B4-BE49-F238E27FC236}">
                <a16:creationId xmlns:a16="http://schemas.microsoft.com/office/drawing/2014/main" id="{8F00B01E-D457-484B-9EE8-2AC70E3BB36E}"/>
              </a:ext>
            </a:extLst>
          </p:cNvPr>
          <p:cNvSpPr txBox="1"/>
          <p:nvPr/>
        </p:nvSpPr>
        <p:spPr>
          <a:xfrm>
            <a:off x="6529836" y="488901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en-US" sz="1200" dirty="0">
                <a:solidFill>
                  <a:schemeClr val="bg1"/>
                </a:solidFill>
              </a:rPr>
              <a:t>Source: edp24.co.uk</a:t>
            </a:r>
            <a:endParaRPr lang="en-US" sz="1200" dirty="0">
              <a:solidFill>
                <a:schemeClr val="bg1"/>
              </a:solidFill>
              <a:cs typeface="Arial"/>
            </a:endParaRPr>
          </a:p>
        </p:txBody>
      </p:sp>
      <p:pic>
        <p:nvPicPr>
          <p:cNvPr id="5" name="Picture 4">
            <a:extLst>
              <a:ext uri="{FF2B5EF4-FFF2-40B4-BE49-F238E27FC236}">
                <a16:creationId xmlns:a16="http://schemas.microsoft.com/office/drawing/2014/main" id="{4E66B18D-3F89-4091-96BB-1E1F8F9EA8B8}"/>
              </a:ext>
            </a:extLst>
          </p:cNvPr>
          <p:cNvPicPr>
            <a:picLocks noChangeAspect="1"/>
          </p:cNvPicPr>
          <p:nvPr/>
        </p:nvPicPr>
        <p:blipFill>
          <a:blip r:embed="rId3"/>
          <a:stretch>
            <a:fillRect/>
          </a:stretch>
        </p:blipFill>
        <p:spPr>
          <a:xfrm>
            <a:off x="4869632" y="2290876"/>
            <a:ext cx="4132588" cy="2895555"/>
          </a:xfrm>
          <a:prstGeom prst="rect">
            <a:avLst/>
          </a:prstGeom>
        </p:spPr>
      </p:pic>
    </p:spTree>
    <p:extLst>
      <p:ext uri="{BB962C8B-B14F-4D97-AF65-F5344CB8AC3E}">
        <p14:creationId xmlns:p14="http://schemas.microsoft.com/office/powerpoint/2010/main" val="3329948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7FD0CFA4-520D-4DE0-816F-40AA129F55E4}"/>
              </a:ext>
            </a:extLst>
          </p:cNvPr>
          <p:cNvSpPr>
            <a:spLocks noGrp="1"/>
          </p:cNvSpPr>
          <p:nvPr>
            <p:ph type="title"/>
          </p:nvPr>
        </p:nvSpPr>
        <p:spPr bwMode="auto">
          <a:xfrm>
            <a:off x="1810379" y="1846637"/>
            <a:ext cx="6619875" cy="803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l">
              <a:spcBef>
                <a:spcPts val="1425"/>
              </a:spcBef>
              <a:spcAft>
                <a:spcPts val="575"/>
              </a:spcAft>
            </a:pPr>
            <a:r>
              <a:rPr lang="en-GB" altLang="en-US" sz="2800" b="1" dirty="0">
                <a:latin typeface="+mn-lt"/>
              </a:rPr>
              <a:t>520,000 properties (including 370,000 homes) have a 0.5% or greater annual risk of damage from coastal flooding and 8,900 properties are located in areas at risk from coastal erosion</a:t>
            </a:r>
          </a:p>
        </p:txBody>
      </p:sp>
      <p:sp>
        <p:nvSpPr>
          <p:cNvPr id="84995" name="Slide Number Placeholder 4">
            <a:extLst>
              <a:ext uri="{FF2B5EF4-FFF2-40B4-BE49-F238E27FC236}">
                <a16:creationId xmlns:a16="http://schemas.microsoft.com/office/drawing/2014/main" id="{847FE8DB-0885-4215-B1F0-F1329074FCB7}"/>
              </a:ext>
            </a:extLst>
          </p:cNvPr>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24443BB-A7AF-47D4-A466-D67378B49D42}" type="slidenum">
              <a:rPr lang="en-GB" altLang="en-US">
                <a:solidFill>
                  <a:srgbClr val="7E8082"/>
                </a:solidFill>
                <a:latin typeface="Ebrima" panose="02000000000000000000" pitchFamily="2" charset="0"/>
              </a:rPr>
              <a:pPr/>
              <a:t>9</a:t>
            </a:fld>
            <a:endParaRPr lang="en-GB" altLang="en-US">
              <a:solidFill>
                <a:srgbClr val="7E8082"/>
              </a:solidFill>
              <a:latin typeface="Ebrima" panose="02000000000000000000" pitchFamily="2" charset="0"/>
            </a:endParaRPr>
          </a:p>
        </p:txBody>
      </p:sp>
      <p:pic>
        <p:nvPicPr>
          <p:cNvPr id="84996" name="Picture 1">
            <a:extLst>
              <a:ext uri="{FF2B5EF4-FFF2-40B4-BE49-F238E27FC236}">
                <a16:creationId xmlns:a16="http://schemas.microsoft.com/office/drawing/2014/main" id="{644A698F-205A-4A42-AF97-C8B4BA41F8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3452813"/>
            <a:ext cx="9037637"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7CBBD10-B7BD-4521-82B0-848C697CDB4F}"/>
              </a:ext>
            </a:extLst>
          </p:cNvPr>
          <p:cNvSpPr/>
          <p:nvPr/>
        </p:nvSpPr>
        <p:spPr>
          <a:xfrm>
            <a:off x="68500" y="5289661"/>
            <a:ext cx="9022929" cy="914400"/>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3059832" y="260648"/>
            <a:ext cx="5616624" cy="461665"/>
          </a:xfrm>
          <a:prstGeom prst="rect">
            <a:avLst/>
          </a:prstGeom>
          <a:noFill/>
        </p:spPr>
        <p:txBody>
          <a:bodyPr wrap="square" rtlCol="0">
            <a:spAutoFit/>
          </a:bodyPr>
          <a:lstStyle/>
          <a:p>
            <a:r>
              <a:rPr lang="en-GB" sz="2400" b="1" dirty="0">
                <a:solidFill>
                  <a:schemeClr val="bg1">
                    <a:lumMod val="50000"/>
                  </a:schemeClr>
                </a:solidFill>
                <a:ea typeface="Ebrima"/>
                <a:cs typeface="Ebrima"/>
              </a:rPr>
              <a:t>Environmental Challenges</a:t>
            </a:r>
            <a:endParaRPr lang="en-GB" sz="2400"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Uo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CC Custom Exhibits Theme">
    <a:dk1>
      <a:sysClr val="windowText" lastClr="000000"/>
    </a:dk1>
    <a:lt1>
      <a:sysClr val="window" lastClr="FFFFFF"/>
    </a:lt1>
    <a:dk2>
      <a:srgbClr val="1F497D"/>
    </a:dk2>
    <a:lt2>
      <a:srgbClr val="EEECE1"/>
    </a:lt2>
    <a:accent1>
      <a:srgbClr val="CC0000"/>
    </a:accent1>
    <a:accent2>
      <a:srgbClr val="0000CC"/>
    </a:accent2>
    <a:accent3>
      <a:srgbClr val="00A300"/>
    </a:accent3>
    <a:accent4>
      <a:srgbClr val="5C5C5C"/>
    </a:accent4>
    <a:accent5>
      <a:srgbClr val="00A9CE"/>
    </a:accent5>
    <a:accent6>
      <a:srgbClr val="FF7B24"/>
    </a:accent6>
    <a:hlink>
      <a:srgbClr val="221C35"/>
    </a:hlink>
    <a:folHlink>
      <a:srgbClr val="0000FF"/>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35AE6DA9E3C6449DB620C047DB0E97" ma:contentTypeVersion="11" ma:contentTypeDescription="Create a new document." ma:contentTypeScope="" ma:versionID="d4ed8f54d10f9a5501819d73ab236849">
  <xsd:schema xmlns:xsd="http://www.w3.org/2001/XMLSchema" xmlns:xs="http://www.w3.org/2001/XMLSchema" xmlns:p="http://schemas.microsoft.com/office/2006/metadata/properties" xmlns:ns3="16121418-9be9-44a5-a5d5-2e4f0d01b89c" xmlns:ns4="b312ba14-a2fe-46e3-9ae6-7ad20853ac76" targetNamespace="http://schemas.microsoft.com/office/2006/metadata/properties" ma:root="true" ma:fieldsID="22177afeb03f5d020d6db7fc39ac2b61" ns3:_="" ns4:_="">
    <xsd:import namespace="16121418-9be9-44a5-a5d5-2e4f0d01b89c"/>
    <xsd:import namespace="b312ba14-a2fe-46e3-9ae6-7ad20853ac7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121418-9be9-44a5-a5d5-2e4f0d01b8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12ba14-a2fe-46e3-9ae6-7ad20853ac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8F7184-A0D0-43DA-8D60-F70E6273867B}">
  <ds:schemaRefs>
    <ds:schemaRef ds:uri="http://schemas.microsoft.com/sharepoint/v3/contenttype/forms"/>
  </ds:schemaRefs>
</ds:datastoreItem>
</file>

<file path=customXml/itemProps2.xml><?xml version="1.0" encoding="utf-8"?>
<ds:datastoreItem xmlns:ds="http://schemas.openxmlformats.org/officeDocument/2006/customXml" ds:itemID="{A769851B-EE11-4D58-8EBA-AA76BEFE8E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121418-9be9-44a5-a5d5-2e4f0d01b89c"/>
    <ds:schemaRef ds:uri="b312ba14-a2fe-46e3-9ae6-7ad20853ac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8B25D6-BE22-4551-9D1F-F5EA081F0B1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6121418-9be9-44a5-a5d5-2e4f0d01b89c"/>
    <ds:schemaRef ds:uri="b312ba14-a2fe-46e3-9ae6-7ad20853ac7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5857</TotalTime>
  <Words>2463</Words>
  <Application>Microsoft Office PowerPoint</Application>
  <PresentationFormat>On-screen Show (4:3)</PresentationFormat>
  <Paragraphs>240</Paragraphs>
  <Slides>32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Ebrima</vt:lpstr>
      <vt:lpstr>Myriad Pro</vt:lpstr>
      <vt:lpstr>Symbol</vt:lpstr>
      <vt:lpstr>Wingdings</vt:lpstr>
      <vt:lpstr>UoB</vt:lpstr>
      <vt:lpstr>Long term resilience on the coast</vt:lpstr>
      <vt:lpstr>Content</vt:lpstr>
      <vt:lpstr>About us</vt:lpstr>
      <vt:lpstr>Methodology and Terminology</vt:lpstr>
      <vt:lpstr>Shoreline Management Plans</vt:lpstr>
      <vt:lpstr>PowerPoint Presentation</vt:lpstr>
      <vt:lpstr>National planning policy and guidance on coastal change</vt:lpstr>
      <vt:lpstr>Coastal Challenges</vt:lpstr>
      <vt:lpstr>520,000 properties (including 370,000 homes) have a 0.5% or greater annual risk of damage from coastal flooding and 8,900 properties are located in areas at risk from coastal erosion</vt:lpstr>
      <vt:lpstr>Coastal erosion affects fewer properties than flooding but the impact is usually irreversible and often the loss is complete</vt:lpstr>
      <vt:lpstr>Coastal habitats are deteriorating, which impacts biodiversity and tourism and reduces natural flood defences</vt:lpstr>
      <vt:lpstr>PowerPoint Presentation</vt:lpstr>
      <vt:lpstr>PowerPoint Presentation</vt:lpstr>
      <vt:lpstr>Social Challenges – flood disadvantage</vt:lpstr>
      <vt:lpstr>Communication Challenges</vt:lpstr>
      <vt:lpstr>Organisational Challenges</vt:lpstr>
      <vt:lpstr>Spatio-temporal mismatch between different plans and policies relating to flooding</vt:lpstr>
      <vt:lpstr>PowerPoint Presentation</vt:lpstr>
      <vt:lpstr>Spatial planning  on the coast</vt:lpstr>
      <vt:lpstr>PowerPoint Presentation</vt:lpstr>
      <vt:lpstr>PowerPoint Presentation</vt:lpstr>
      <vt:lpstr>PowerPoint Presentation</vt:lpstr>
      <vt:lpstr>PowerPoint Presentation</vt:lpstr>
      <vt:lpstr>Measured</vt:lpstr>
      <vt:lpstr>Results</vt:lpstr>
      <vt:lpstr>Results</vt:lpstr>
      <vt:lpstr>Main Findings and Recommendations</vt:lpstr>
      <vt:lpstr>PowerPoint Presentation</vt:lpstr>
      <vt:lpstr>Questions?</vt:lpstr>
      <vt:lpstr>Main References</vt:lpstr>
      <vt:lpstr>Other useful references</vt:lpstr>
      <vt:lpstr>Useful Guidance</vt:lpstr>
    </vt:vector>
  </TitlesOfParts>
  <Company>Silicon Beach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UoB PowerPoint template</dc:title>
  <dc:creator>Training</dc:creator>
  <cp:keywords>presentations; template</cp:keywords>
  <cp:lastModifiedBy>Andrew Coleman</cp:lastModifiedBy>
  <cp:revision>776</cp:revision>
  <cp:lastPrinted>2019-09-10T13:13:34Z</cp:lastPrinted>
  <dcterms:created xsi:type="dcterms:W3CDTF">2011-05-04T11:35:16Z</dcterms:created>
  <dcterms:modified xsi:type="dcterms:W3CDTF">2019-09-13T05:30:35Z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0x010100E235AE6DA9E3C6449DB620C047DB0E97</vt:lpwstr>
  </property>
  <property fmtid="{D5CDD505-2E9C-101B-9397-08002B2CF9AE}" pid="3" name="TaxKeyword">
    <vt:lpwstr>18;#template|e75ce27e-ab93-419b-bec5-98b134a31ce1;#19;#presentations|8ef48fb2-a05a-4596-8173-2e75d9fe8985</vt:lpwstr>
  </property>
  <property fmtid="{D5CDD505-2E9C-101B-9397-08002B2CF9AE}" pid="4" name="Topic">
    <vt:lpwstr>15;#Publications|c24bc4e0-1ee4-48c2-a4b2-f7ded5532012;#12;#Editorial|9e8642d6-f944-42a4-976f-8e11e84cccb3</vt:lpwstr>
  </property>
  <property fmtid="{D5CDD505-2E9C-101B-9397-08002B2CF9AE}" pid="5" name="Department Owner">
    <vt:lpwstr>1;#Marketing and Communications|b69d9f54-570b-4d73-aa14-4a84065fa0f2</vt:lpwstr>
  </property>
</Properties>
</file>