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58" r:id="rId2"/>
    <p:sldId id="260" r:id="rId3"/>
    <p:sldId id="295" r:id="rId4"/>
    <p:sldId id="286" r:id="rId5"/>
    <p:sldId id="266" r:id="rId6"/>
    <p:sldId id="289" r:id="rId7"/>
    <p:sldId id="288" r:id="rId8"/>
    <p:sldId id="291" r:id="rId9"/>
    <p:sldId id="290" r:id="rId10"/>
    <p:sldId id="262" r:id="rId11"/>
    <p:sldId id="293" r:id="rId12"/>
    <p:sldId id="292" r:id="rId13"/>
    <p:sldId id="263" r:id="rId14"/>
    <p:sldId id="264" r:id="rId15"/>
    <p:sldId id="271" r:id="rId16"/>
    <p:sldId id="294" r:id="rId17"/>
    <p:sldId id="272" r:id="rId18"/>
    <p:sldId id="312" r:id="rId19"/>
    <p:sldId id="282" r:id="rId20"/>
    <p:sldId id="297" r:id="rId21"/>
    <p:sldId id="305" r:id="rId22"/>
    <p:sldId id="265" r:id="rId23"/>
    <p:sldId id="310" r:id="rId24"/>
    <p:sldId id="306" r:id="rId25"/>
    <p:sldId id="300" r:id="rId26"/>
    <p:sldId id="307" r:id="rId27"/>
    <p:sldId id="274" r:id="rId28"/>
    <p:sldId id="302" r:id="rId29"/>
    <p:sldId id="284" r:id="rId30"/>
    <p:sldId id="308" r:id="rId31"/>
    <p:sldId id="279" r:id="rId32"/>
    <p:sldId id="313" r:id="rId33"/>
    <p:sldId id="304" r:id="rId34"/>
    <p:sldId id="309" r:id="rId35"/>
    <p:sldId id="298" r:id="rId36"/>
    <p:sldId id="299" r:id="rId37"/>
    <p:sldId id="276" r:id="rId38"/>
    <p:sldId id="277" r:id="rId39"/>
    <p:sldId id="281" r:id="rId40"/>
  </p:sldIdLst>
  <p:sldSz cx="10160000" cy="5715000"/>
  <p:notesSz cx="5715000" cy="10160000"/>
  <p:defaultTextStyle>
    <a:defPPr>
      <a:defRPr lang="de-DE"/>
    </a:defPPr>
    <a:lvl1pPr marL="0" algn="l" defTabSz="713232">
      <a:defRPr sz="14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>
      <a:defRPr sz="14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>
      <a:defRPr sz="14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>
      <a:defRPr sz="14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>
      <a:defRPr sz="14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>
      <a:defRPr sz="14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>
      <a:defRPr sz="14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>
      <a:defRPr sz="14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>
      <a:defRPr sz="14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2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76500" cy="508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236913" y="0"/>
            <a:ext cx="2476500" cy="508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E2611-B989-A744-A03F-6043B1A5A3C2}" type="datetimeFigureOut">
              <a:rPr lang="en-US" smtClean="0"/>
              <a:t>13/09/19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528638" y="762000"/>
            <a:ext cx="6772276" cy="3810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71500" y="4826000"/>
            <a:ext cx="4572000" cy="4572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650413"/>
            <a:ext cx="2476500" cy="508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236913" y="9650413"/>
            <a:ext cx="2476500" cy="508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9B1BE-3FCB-F648-B660-76C7C6F0E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55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9B1BE-3FCB-F648-B660-76C7C6F0E5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12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9B1BE-3FCB-F648-B660-76C7C6F0E5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6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50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50"/>
            </a:lvl4pPr>
            <a:lvl5pPr marL="1523939" indent="0" algn="ctr">
              <a:buNone/>
              <a:defRPr sz="1350"/>
            </a:lvl5pPr>
            <a:lvl6pPr marL="1904924" indent="0" algn="ctr">
              <a:buNone/>
              <a:defRPr sz="1350"/>
            </a:lvl6pPr>
            <a:lvl7pPr marL="2285909" indent="0" algn="ctr">
              <a:buNone/>
              <a:defRPr sz="1350"/>
            </a:lvl7pPr>
            <a:lvl8pPr marL="2666893" indent="0" algn="ctr">
              <a:buNone/>
              <a:defRPr sz="1350"/>
            </a:lvl8pPr>
            <a:lvl9pPr marL="3047878" indent="0" algn="ctr">
              <a:buNone/>
              <a:defRPr sz="1350"/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D032CA-0E0A-46BE-ACFC-9BC848255A0C}" type="datetime1">
              <a:rPr lang="de-DE"/>
              <a:t>13/09/19</a:t>
            </a:fld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150B258-55DC-4735-9B95-B34390BA2D97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  <p:hf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el und vertikal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A5767DB-7870-497B-A7EB-79EB387A78E9}" type="datetime1">
              <a:rPr lang="de-DE"/>
              <a:t>13/09/19</a:t>
            </a:fld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150B258-55DC-4735-9B95-B34390BA2D97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  <p:hf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kaler Titel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7270750" y="304271"/>
            <a:ext cx="2190750" cy="4843198"/>
          </a:xfrm>
        </p:spPr>
        <p:txBody>
          <a:bodyPr vert="eaVert"/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698500" y="304271"/>
            <a:ext cx="6445250" cy="4843198"/>
          </a:xfrm>
        </p:spPr>
        <p:txBody>
          <a:bodyPr vert="eaVert"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9E21F73-9F35-49B3-83D6-FD27FF176050}" type="datetime1">
              <a:rPr lang="de-DE"/>
              <a:t>13/09/19</a:t>
            </a:fld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150B258-55DC-4735-9B95-B34390BA2D97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  <p:hf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C3BC00F-6C2A-4FA7-9605-F06A9CF51B14}" type="datetime1">
              <a:rPr lang="de-DE"/>
              <a:t>13/09/19</a:t>
            </a:fld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150B258-55DC-4735-9B95-B34390BA2D97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  <p:hf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Abschnitts-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7B84FC-F33A-4808-988D-F8DC06F9E754}" type="datetime1">
              <a:rPr lang="de-DE"/>
              <a:t>13/09/19</a:t>
            </a:fld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150B258-55DC-4735-9B95-B34390BA2D97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  <p:hf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98500" y="1521354"/>
            <a:ext cx="4318000" cy="3626115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5143500" y="1521354"/>
            <a:ext cx="4318000" cy="3626115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135665-799C-46BE-8CA2-E0E1973AA26A}" type="datetime1">
              <a:rPr lang="de-DE"/>
              <a:t>13/09/19</a:t>
            </a:fld>
            <a:endParaRPr lang="de-DE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150B258-55DC-4735-9B95-B34390BA2D97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  <p:hf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9823" y="304271"/>
            <a:ext cx="8763000" cy="1104636"/>
          </a:xfrm>
        </p:spPr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9823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50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50" b="1"/>
            </a:lvl4pPr>
            <a:lvl5pPr marL="1523939" indent="0">
              <a:buNone/>
              <a:defRPr sz="1350" b="1"/>
            </a:lvl5pPr>
            <a:lvl6pPr marL="1904924" indent="0">
              <a:buNone/>
              <a:defRPr sz="1350" b="1"/>
            </a:lvl6pPr>
            <a:lvl7pPr marL="2285909" indent="0">
              <a:buNone/>
              <a:defRPr sz="1350" b="1"/>
            </a:lvl7pPr>
            <a:lvl8pPr marL="2666893" indent="0">
              <a:buNone/>
              <a:defRPr sz="1350" b="1"/>
            </a:lvl8pPr>
            <a:lvl9pPr marL="3047878" indent="0">
              <a:buNone/>
              <a:defRPr sz="1350" b="1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99823" y="2087563"/>
            <a:ext cx="4298156" cy="3070490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50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50" b="1"/>
            </a:lvl4pPr>
            <a:lvl5pPr marL="1523939" indent="0">
              <a:buNone/>
              <a:defRPr sz="1350" b="1"/>
            </a:lvl5pPr>
            <a:lvl6pPr marL="1904924" indent="0">
              <a:buNone/>
              <a:defRPr sz="1350" b="1"/>
            </a:lvl6pPr>
            <a:lvl7pPr marL="2285909" indent="0">
              <a:buNone/>
              <a:defRPr sz="1350" b="1"/>
            </a:lvl7pPr>
            <a:lvl8pPr marL="2666893" indent="0">
              <a:buNone/>
              <a:defRPr sz="1350" b="1"/>
            </a:lvl8pPr>
            <a:lvl9pPr marL="3047878" indent="0">
              <a:buNone/>
              <a:defRPr sz="1350" b="1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5143500" y="2087563"/>
            <a:ext cx="4319323" cy="3070490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B7DE806-EB1F-4382-84CE-ABFBFAE354B6}" type="datetime1">
              <a:rPr lang="de-DE"/>
              <a:t>13/09/19</a:t>
            </a:fld>
            <a:endParaRPr lang="de-DE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150B258-55DC-4735-9B95-B34390BA2D97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  <p:hf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DBA9A83-7793-4C91-9B5E-B791CCDF287E}" type="datetime1">
              <a:rPr lang="de-DE"/>
              <a:t>13/09/19</a:t>
            </a:fld>
            <a:endParaRPr lang="de-DE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150B258-55DC-4735-9B95-B34390BA2D97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  <p:hf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421D272-5276-4AC2-BD7E-F8FD7E73AE77}" type="datetime1">
              <a:rPr lang="de-DE"/>
              <a:t>13/09/19</a:t>
            </a:fld>
            <a:endParaRPr lang="de-D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150B258-55DC-4735-9B95-B34390BA2D97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  <p:hf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9823" y="381000"/>
            <a:ext cx="3276864" cy="1333500"/>
          </a:xfrm>
        </p:spPr>
        <p:txBody>
          <a:bodyPr anchor="b"/>
          <a:lstStyle>
            <a:lvl1pPr>
              <a:defRPr sz="2650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4319323" y="822855"/>
            <a:ext cx="5143500" cy="4061354"/>
          </a:xfrm>
        </p:spPr>
        <p:txBody>
          <a:bodyPr/>
          <a:lstStyle>
            <a:lvl1pPr>
              <a:defRPr sz="2650"/>
            </a:lvl1pPr>
            <a:lvl2pPr>
              <a:defRPr sz="2350"/>
            </a:lvl2pPr>
            <a:lvl3pPr>
              <a:defRPr sz="20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99823" y="1714500"/>
            <a:ext cx="3276864" cy="3176323"/>
          </a:xfrm>
        </p:spPr>
        <p:txBody>
          <a:bodyPr/>
          <a:lstStyle>
            <a:lvl1pPr marL="0" indent="0">
              <a:buNone/>
              <a:defRPr sz="1350"/>
            </a:lvl1pPr>
            <a:lvl2pPr marL="380985" indent="0">
              <a:buNone/>
              <a:defRPr sz="1150"/>
            </a:lvl2pPr>
            <a:lvl3pPr marL="761970" indent="0">
              <a:buNone/>
              <a:defRPr sz="1000"/>
            </a:lvl3pPr>
            <a:lvl4pPr marL="1142954" indent="0">
              <a:buNone/>
              <a:defRPr sz="850"/>
            </a:lvl4pPr>
            <a:lvl5pPr marL="1523939" indent="0">
              <a:buNone/>
              <a:defRPr sz="850"/>
            </a:lvl5pPr>
            <a:lvl6pPr marL="1904924" indent="0">
              <a:buNone/>
              <a:defRPr sz="850"/>
            </a:lvl6pPr>
            <a:lvl7pPr marL="2285909" indent="0">
              <a:buNone/>
              <a:defRPr sz="850"/>
            </a:lvl7pPr>
            <a:lvl8pPr marL="2666893" indent="0">
              <a:buNone/>
              <a:defRPr sz="850"/>
            </a:lvl8pPr>
            <a:lvl9pPr marL="3047878" indent="0">
              <a:buNone/>
              <a:defRPr sz="85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B07C30-77BD-452F-AC60-582CFD56C1F2}" type="datetime1">
              <a:rPr lang="de-DE"/>
              <a:t>13/09/19</a:t>
            </a:fld>
            <a:endParaRPr lang="de-DE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150B258-55DC-4735-9B95-B34390BA2D97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  <p:hf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9823" y="381000"/>
            <a:ext cx="3276864" cy="1333500"/>
          </a:xfrm>
        </p:spPr>
        <p:txBody>
          <a:bodyPr anchor="b"/>
          <a:lstStyle>
            <a:lvl1pPr>
              <a:defRPr sz="2650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50"/>
            </a:lvl1pPr>
            <a:lvl2pPr marL="380985" indent="0">
              <a:buNone/>
              <a:defRPr sz="2350"/>
            </a:lvl2pPr>
            <a:lvl3pPr marL="761970" indent="0">
              <a:buNone/>
              <a:defRPr sz="2000"/>
            </a:lvl3pPr>
            <a:lvl4pPr marL="1142954" indent="0">
              <a:buNone/>
              <a:defRPr sz="1650"/>
            </a:lvl4pPr>
            <a:lvl5pPr marL="1523939" indent="0">
              <a:buNone/>
              <a:defRPr sz="1650"/>
            </a:lvl5pPr>
            <a:lvl6pPr marL="1904924" indent="0">
              <a:buNone/>
              <a:defRPr sz="1650"/>
            </a:lvl6pPr>
            <a:lvl7pPr marL="2285909" indent="0">
              <a:buNone/>
              <a:defRPr sz="1650"/>
            </a:lvl7pPr>
            <a:lvl8pPr marL="2666893" indent="0">
              <a:buNone/>
              <a:defRPr sz="1650"/>
            </a:lvl8pPr>
            <a:lvl9pPr marL="3047878" indent="0">
              <a:buNone/>
              <a:defRPr sz="1650"/>
            </a:lvl9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99823" y="1714500"/>
            <a:ext cx="3276864" cy="3176323"/>
          </a:xfrm>
        </p:spPr>
        <p:txBody>
          <a:bodyPr/>
          <a:lstStyle>
            <a:lvl1pPr marL="0" indent="0">
              <a:buNone/>
              <a:defRPr sz="1350"/>
            </a:lvl1pPr>
            <a:lvl2pPr marL="380985" indent="0">
              <a:buNone/>
              <a:defRPr sz="1150"/>
            </a:lvl2pPr>
            <a:lvl3pPr marL="761970" indent="0">
              <a:buNone/>
              <a:defRPr sz="1000"/>
            </a:lvl3pPr>
            <a:lvl4pPr marL="1142954" indent="0">
              <a:buNone/>
              <a:defRPr sz="850"/>
            </a:lvl4pPr>
            <a:lvl5pPr marL="1523939" indent="0">
              <a:buNone/>
              <a:defRPr sz="850"/>
            </a:lvl5pPr>
            <a:lvl6pPr marL="1904924" indent="0">
              <a:buNone/>
              <a:defRPr sz="850"/>
            </a:lvl6pPr>
            <a:lvl7pPr marL="2285909" indent="0">
              <a:buNone/>
              <a:defRPr sz="850"/>
            </a:lvl7pPr>
            <a:lvl8pPr marL="2666893" indent="0">
              <a:buNone/>
              <a:defRPr sz="850"/>
            </a:lvl8pPr>
            <a:lvl9pPr marL="3047878" indent="0">
              <a:buNone/>
              <a:defRPr sz="85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2FBCCDB-7846-4FE8-820E-2492556D3874}" type="datetime1">
              <a:rPr lang="de-DE"/>
              <a:t>13/09/19</a:t>
            </a:fld>
            <a:endParaRPr lang="de-DE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150B258-55DC-4735-9B95-B34390BA2D97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  <p:hf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16147D-5EEE-4A61-B019-AE39FF5AFDF9}" type="datetime1">
              <a:rPr lang="de-DE"/>
              <a:t>13/09/19</a:t>
            </a:fld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150B258-55DC-4735-9B95-B34390BA2D97}" type="slidenum">
              <a:rPr lang="de-DE"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761970">
        <a:lnSpc>
          <a:spcPct val="90000"/>
        </a:lnSpc>
        <a:spcBef>
          <a:spcPts val="0"/>
        </a:spcBef>
        <a:buNone/>
        <a:defRPr sz="36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>
        <a:lnSpc>
          <a:spcPct val="90000"/>
        </a:lnSpc>
        <a:spcBef>
          <a:spcPts val="833"/>
        </a:spcBef>
        <a:buFont typeface="Arial"/>
        <a:buChar char="•"/>
        <a:defRPr sz="235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>
        <a:lnSpc>
          <a:spcPct val="90000"/>
        </a:lnSpc>
        <a:spcBef>
          <a:spcPts val="417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>
        <a:lnSpc>
          <a:spcPct val="90000"/>
        </a:lnSpc>
        <a:spcBef>
          <a:spcPts val="417"/>
        </a:spcBef>
        <a:buFont typeface="Arial"/>
        <a:buChar char="•"/>
        <a:defRPr sz="165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>
        <a:lnSpc>
          <a:spcPct val="90000"/>
        </a:lnSpc>
        <a:spcBef>
          <a:spcPts val="417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>
        <a:lnSpc>
          <a:spcPct val="90000"/>
        </a:lnSpc>
        <a:spcBef>
          <a:spcPts val="417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>
        <a:lnSpc>
          <a:spcPct val="90000"/>
        </a:lnSpc>
        <a:spcBef>
          <a:spcPts val="417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>
        <a:lnSpc>
          <a:spcPct val="90000"/>
        </a:lnSpc>
        <a:spcBef>
          <a:spcPts val="417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>
        <a:lnSpc>
          <a:spcPct val="90000"/>
        </a:lnSpc>
        <a:spcBef>
          <a:spcPts val="417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>
        <a:lnSpc>
          <a:spcPct val="90000"/>
        </a:lnSpc>
        <a:spcBef>
          <a:spcPts val="417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>
        <a:defRPr sz="15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>
        <a:defRPr sz="15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>
        <a:defRPr sz="15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>
        <a:defRPr sz="15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>
        <a:defRPr sz="15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>
        <a:defRPr sz="15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>
        <a:defRPr sz="15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/>
          </p:cNvSpPr>
          <p:nvPr/>
        </p:nvSpPr>
        <p:spPr bwMode="auto">
          <a:xfrm>
            <a:off x="0" y="913284"/>
            <a:ext cx="10160000" cy="90630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2800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Shrinkage</a:t>
            </a:r>
            <a:r>
              <a:rPr lang="de-DE" sz="2800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in </a:t>
            </a:r>
            <a:r>
              <a:rPr lang="de-DE" sz="2800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port</a:t>
            </a:r>
            <a:r>
              <a:rPr lang="de-DE" sz="2800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sz="2800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cities</a:t>
            </a:r>
            <a:r>
              <a:rPr lang="de-DE" sz="2800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:</a:t>
            </a:r>
            <a:endParaRPr lang="de-DE" sz="2800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sp>
        <p:nvSpPr>
          <p:cNvPr id="6" name="Untertitel 4"/>
          <p:cNvSpPr>
            <a:spLocks/>
          </p:cNvSpPr>
          <p:nvPr/>
        </p:nvSpPr>
        <p:spPr bwMode="auto">
          <a:xfrm>
            <a:off x="0" y="1345332"/>
            <a:ext cx="10160000" cy="5426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190492" indent="-190492" algn="l" defTabSz="761970">
              <a:lnSpc>
                <a:spcPct val="90000"/>
              </a:lnSpc>
              <a:spcBef>
                <a:spcPts val="833"/>
              </a:spcBef>
              <a:buFont typeface="Arial"/>
              <a:buChar char="•"/>
              <a:defRPr sz="2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6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de-DE" sz="2400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European </a:t>
            </a:r>
            <a:r>
              <a:rPr lang="de-DE" sz="2400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trajectories</a:t>
            </a:r>
            <a:r>
              <a:rPr lang="de-DE" sz="2400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sz="2400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and</a:t>
            </a:r>
            <a:r>
              <a:rPr lang="de-DE" sz="2400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sz="2400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resilience</a:t>
            </a:r>
            <a:endParaRPr lang="de-DE" sz="2400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2" name="Picture 1" descr="ENS PSL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864" y="0"/>
            <a:ext cx="2232248" cy="843973"/>
          </a:xfrm>
          <a:prstGeom prst="rect">
            <a:avLst/>
          </a:prstGeom>
        </p:spPr>
      </p:pic>
      <p:sp>
        <p:nvSpPr>
          <p:cNvPr id="7" name="Untertitel 4"/>
          <p:cNvSpPr>
            <a:spLocks/>
          </p:cNvSpPr>
          <p:nvPr/>
        </p:nvSpPr>
        <p:spPr bwMode="auto">
          <a:xfrm>
            <a:off x="15419" y="1849388"/>
            <a:ext cx="10160000" cy="1080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190492" indent="-190492" algn="l" defTabSz="761970">
              <a:lnSpc>
                <a:spcPct val="90000"/>
              </a:lnSpc>
              <a:spcBef>
                <a:spcPts val="833"/>
              </a:spcBef>
              <a:buFont typeface="Arial"/>
              <a:buChar char="•"/>
              <a:defRPr sz="2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6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de-DE" sz="1800" dirty="0" smtClean="0">
                <a:latin typeface="Franklin Gothic Book"/>
                <a:cs typeface="Franklin Gothic Book"/>
              </a:rPr>
              <a:t>Victoria Pinoncely, </a:t>
            </a:r>
            <a:r>
              <a:rPr lang="de-DE" sz="1800" dirty="0" err="1" smtClean="0">
                <a:latin typeface="Franklin Gothic Book"/>
                <a:cs typeface="Franklin Gothic Book"/>
              </a:rPr>
              <a:t>doctoral</a:t>
            </a:r>
            <a:r>
              <a:rPr lang="de-DE" sz="1800" dirty="0" smtClean="0">
                <a:latin typeface="Franklin Gothic Book"/>
                <a:cs typeface="Franklin Gothic Book"/>
              </a:rPr>
              <a:t> </a:t>
            </a:r>
            <a:r>
              <a:rPr lang="de-DE" sz="1800" dirty="0" err="1" smtClean="0">
                <a:latin typeface="Franklin Gothic Book"/>
                <a:cs typeface="Franklin Gothic Book"/>
              </a:rPr>
              <a:t>researcher</a:t>
            </a:r>
            <a:r>
              <a:rPr lang="de-DE" sz="1800" dirty="0" smtClean="0">
                <a:latin typeface="Franklin Gothic Book"/>
                <a:cs typeface="Franklin Gothic Book"/>
              </a:rPr>
              <a:t>, </a:t>
            </a:r>
            <a:r>
              <a:rPr lang="de-DE" sz="1800" dirty="0" err="1" smtClean="0">
                <a:latin typeface="Franklin Gothic Book"/>
                <a:cs typeface="Franklin Gothic Book"/>
              </a:rPr>
              <a:t>École</a:t>
            </a:r>
            <a:r>
              <a:rPr lang="de-DE" sz="1800" dirty="0" smtClean="0">
                <a:latin typeface="Franklin Gothic Book"/>
                <a:cs typeface="Franklin Gothic Book"/>
              </a:rPr>
              <a:t> Normale </a:t>
            </a:r>
            <a:r>
              <a:rPr lang="de-DE" sz="1800" dirty="0" err="1" smtClean="0">
                <a:latin typeface="Franklin Gothic Book"/>
                <a:cs typeface="Franklin Gothic Book"/>
              </a:rPr>
              <a:t>Supérieure</a:t>
            </a:r>
            <a:endParaRPr lang="de-DE" sz="1800" dirty="0" smtClean="0">
              <a:latin typeface="Franklin Gothic Book"/>
              <a:cs typeface="Franklin Gothic Book"/>
            </a:endParaRPr>
          </a:p>
          <a:p>
            <a:pPr marL="0" indent="0" algn="ctr">
              <a:buNone/>
              <a:defRPr/>
            </a:pPr>
            <a:r>
              <a:rPr lang="de-DE" sz="2000" dirty="0" smtClean="0">
                <a:latin typeface="Franklin Gothic Book"/>
                <a:cs typeface="Franklin Gothic Book"/>
              </a:rPr>
              <a:t>13th European </a:t>
            </a:r>
            <a:r>
              <a:rPr lang="de-DE" sz="2000" dirty="0" err="1" smtClean="0">
                <a:latin typeface="Franklin Gothic Book"/>
                <a:cs typeface="Franklin Gothic Book"/>
              </a:rPr>
              <a:t>Biennial</a:t>
            </a:r>
            <a:r>
              <a:rPr lang="de-DE" sz="2000" dirty="0" smtClean="0">
                <a:latin typeface="Franklin Gothic Book"/>
                <a:cs typeface="Franklin Gothic Book"/>
              </a:rPr>
              <a:t> </a:t>
            </a:r>
            <a:r>
              <a:rPr lang="de-DE" sz="2000" dirty="0" err="1" smtClean="0">
                <a:latin typeface="Franklin Gothic Book"/>
                <a:cs typeface="Franklin Gothic Book"/>
              </a:rPr>
              <a:t>of</a:t>
            </a:r>
            <a:r>
              <a:rPr lang="de-DE" sz="2000" dirty="0" smtClean="0">
                <a:latin typeface="Franklin Gothic Book"/>
                <a:cs typeface="Franklin Gothic Book"/>
              </a:rPr>
              <a:t> European Towns </a:t>
            </a:r>
            <a:r>
              <a:rPr lang="de-DE" sz="2000" dirty="0" err="1" smtClean="0">
                <a:latin typeface="Franklin Gothic Book"/>
                <a:cs typeface="Franklin Gothic Book"/>
              </a:rPr>
              <a:t>and</a:t>
            </a:r>
            <a:r>
              <a:rPr lang="de-DE" sz="2000" dirty="0" smtClean="0">
                <a:latin typeface="Franklin Gothic Book"/>
                <a:cs typeface="Franklin Gothic Book"/>
              </a:rPr>
              <a:t> Town </a:t>
            </a:r>
            <a:r>
              <a:rPr lang="de-DE" sz="2000" dirty="0" err="1" smtClean="0">
                <a:latin typeface="Franklin Gothic Book"/>
                <a:cs typeface="Franklin Gothic Book"/>
              </a:rPr>
              <a:t>Planners</a:t>
            </a:r>
            <a:r>
              <a:rPr lang="de-DE" sz="2000" dirty="0" smtClean="0">
                <a:latin typeface="Franklin Gothic Book"/>
                <a:cs typeface="Franklin Gothic Book"/>
              </a:rPr>
              <a:t> </a:t>
            </a:r>
          </a:p>
          <a:p>
            <a:pPr marL="0" indent="0" algn="ctr">
              <a:buNone/>
              <a:defRPr/>
            </a:pPr>
            <a:r>
              <a:rPr lang="de-DE" sz="2000" dirty="0" smtClean="0">
                <a:latin typeface="Franklin Gothic Book"/>
                <a:cs typeface="Franklin Gothic Book"/>
              </a:rPr>
              <a:t>Plymouth, 13 September 2019</a:t>
            </a:r>
          </a:p>
          <a:p>
            <a:pPr marL="0" indent="0" algn="ctr">
              <a:buNone/>
              <a:defRPr/>
            </a:pPr>
            <a:endParaRPr lang="de-DE" sz="2000" dirty="0">
              <a:solidFill>
                <a:srgbClr val="DC007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504" y="3001516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latin typeface="Franklin Gothic Book"/>
                <a:cs typeface="Franklin Gothic Book"/>
              </a:rPr>
              <a:t>vpinoncely</a:t>
            </a:r>
            <a:endParaRPr lang="en-US" sz="2000" dirty="0" smtClean="0">
              <a:latin typeface="Franklin Gothic Book"/>
              <a:cs typeface="Franklin Gothic Book"/>
            </a:endParaRPr>
          </a:p>
          <a:p>
            <a:r>
              <a:rPr lang="en-US" sz="2000" dirty="0" smtClean="0"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latin typeface="Franklin Gothic Book"/>
                <a:cs typeface="Franklin Gothic Book"/>
              </a:rPr>
              <a:t>recity_itn</a:t>
            </a:r>
            <a:endParaRPr lang="en-US" sz="2000" dirty="0" smtClean="0">
              <a:latin typeface="Franklin Gothic Book"/>
              <a:cs typeface="Franklin Gothic Book"/>
            </a:endParaRPr>
          </a:p>
          <a:p>
            <a:r>
              <a:rPr lang="en-US" sz="2000" dirty="0" smtClean="0">
                <a:latin typeface="Franklin Gothic Book"/>
                <a:cs typeface="Franklin Gothic Book"/>
              </a:rPr>
              <a:t>#</a:t>
            </a:r>
            <a:r>
              <a:rPr lang="en-US" sz="2000" dirty="0" err="1" smtClean="0">
                <a:latin typeface="Franklin Gothic Book"/>
                <a:cs typeface="Franklin Gothic Book"/>
              </a:rPr>
              <a:t>recity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534116" y="357187"/>
            <a:ext cx="7991738" cy="804337"/>
          </a:xfrm>
        </p:spPr>
        <p:txBody>
          <a:bodyPr/>
          <a:lstStyle/>
          <a:p>
            <a:pPr>
              <a:defRPr/>
            </a:pP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Causes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of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shrinkage</a:t>
            </a:r>
            <a:endParaRPr lang="de-DE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534116" y="1335639"/>
            <a:ext cx="3177732" cy="39701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/>
              <a:buChar char="•"/>
              <a:defRPr/>
            </a:pPr>
            <a:r>
              <a:rPr lang="de-DE" sz="2400" dirty="0" err="1" smtClean="0">
                <a:latin typeface="Franklin Gothic Book"/>
                <a:cs typeface="Franklin Gothic Book"/>
              </a:rPr>
              <a:t>Economic</a:t>
            </a:r>
            <a:endParaRPr lang="de-DE" sz="2400" dirty="0" smtClean="0">
              <a:latin typeface="Franklin Gothic Book"/>
              <a:cs typeface="Franklin Gothic Book"/>
            </a:endParaRPr>
          </a:p>
          <a:p>
            <a:pPr>
              <a:defRPr/>
            </a:pPr>
            <a:endParaRPr lang="de-DE" sz="24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de-DE" sz="2400" dirty="0" err="1" smtClean="0">
                <a:latin typeface="Franklin Gothic Book"/>
                <a:cs typeface="Franklin Gothic Book"/>
              </a:rPr>
              <a:t>Demographic</a:t>
            </a:r>
            <a:endParaRPr lang="de-DE" sz="2400" dirty="0" smtClean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  <a:defRPr/>
            </a:pPr>
            <a:endParaRPr lang="de-DE" sz="24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de-DE" sz="2400" dirty="0" smtClean="0">
                <a:latin typeface="Franklin Gothic Book"/>
                <a:cs typeface="Franklin Gothic Book"/>
              </a:rPr>
              <a:t>Political</a:t>
            </a:r>
          </a:p>
          <a:p>
            <a:pPr marL="342900" indent="-342900">
              <a:buFont typeface="Arial"/>
              <a:buChar char="•"/>
              <a:defRPr/>
            </a:pPr>
            <a:endParaRPr lang="de-DE" sz="24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de-DE" sz="2400" dirty="0">
                <a:latin typeface="Franklin Gothic Book"/>
                <a:cs typeface="Franklin Gothic Book"/>
              </a:rPr>
              <a:t>Urban/</a:t>
            </a:r>
            <a:r>
              <a:rPr lang="de-DE" sz="2400" dirty="0" err="1">
                <a:latin typeface="Franklin Gothic Book"/>
                <a:cs typeface="Franklin Gothic Book"/>
              </a:rPr>
              <a:t>spatial</a:t>
            </a:r>
            <a:r>
              <a:rPr lang="de-DE" sz="2400" dirty="0">
                <a:latin typeface="Franklin Gothic Book"/>
                <a:cs typeface="Franklin Gothic Book"/>
              </a:rPr>
              <a:t> </a:t>
            </a:r>
            <a:endParaRPr lang="de-DE" sz="2400" dirty="0" smtClean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  <a:defRPr/>
            </a:pPr>
            <a:endParaRPr lang="de-DE" sz="2000" dirty="0">
              <a:latin typeface="Franklin Gothic Book"/>
              <a:cs typeface="Franklin Gothic Book"/>
            </a:endParaRPr>
          </a:p>
        </p:txBody>
      </p:sp>
      <p:pic>
        <p:nvPicPr>
          <p:cNvPr id="3" name="Picture 2" descr="Phönix West Dortmund Dabnel Grothe Flickr lar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56" y="1417340"/>
            <a:ext cx="5292588" cy="35283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55864" y="5089748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Photo credit: Daniel </a:t>
            </a:r>
            <a:r>
              <a:rPr lang="en-US" dirty="0" err="1" smtClean="0">
                <a:latin typeface="Franklin Gothic Book"/>
                <a:cs typeface="Franklin Gothic Book"/>
              </a:rPr>
              <a:t>Grothe</a:t>
            </a:r>
            <a:r>
              <a:rPr lang="en-US" dirty="0" smtClean="0">
                <a:latin typeface="Franklin Gothic Book"/>
                <a:cs typeface="Franklin Gothic Book"/>
              </a:rPr>
              <a:t> </a:t>
            </a:r>
            <a:endParaRPr lang="en-US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94952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ntelimar Agora Vo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9680" y="1633364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de-DE" sz="2400" dirty="0">
                <a:solidFill>
                  <a:srgbClr val="FFFFFF"/>
                </a:solidFill>
                <a:latin typeface="Franklin Gothic Book"/>
                <a:cs typeface="Franklin Gothic Book"/>
              </a:rPr>
              <a:t>Population </a:t>
            </a:r>
            <a:r>
              <a:rPr lang="de-DE" sz="2400" dirty="0" err="1">
                <a:solidFill>
                  <a:srgbClr val="FFFFFF"/>
                </a:solidFill>
                <a:latin typeface="Franklin Gothic Book"/>
                <a:cs typeface="Franklin Gothic Book"/>
              </a:rPr>
              <a:t>loss</a:t>
            </a:r>
            <a:endParaRPr lang="de-DE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  <a:defRPr/>
            </a:pPr>
            <a:endParaRPr lang="de-DE" sz="2400" dirty="0" smtClean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de-DE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Shops </a:t>
            </a:r>
            <a:r>
              <a:rPr lang="de-DE" sz="2400" dirty="0" err="1">
                <a:solidFill>
                  <a:srgbClr val="FFFFFF"/>
                </a:solidFill>
                <a:latin typeface="Franklin Gothic Book"/>
                <a:cs typeface="Franklin Gothic Book"/>
              </a:rPr>
              <a:t>closing</a:t>
            </a:r>
            <a:r>
              <a:rPr lang="de-DE" sz="2400" dirty="0">
                <a:solidFill>
                  <a:srgbClr val="FFFFFF"/>
                </a:solidFill>
                <a:latin typeface="Franklin Gothic Book"/>
                <a:cs typeface="Franklin Gothic Book"/>
              </a:rPr>
              <a:t> in </a:t>
            </a:r>
            <a:r>
              <a:rPr lang="de-DE" sz="2400" dirty="0" err="1">
                <a:solidFill>
                  <a:srgbClr val="FFFFFF"/>
                </a:solidFill>
                <a:latin typeface="Franklin Gothic Book"/>
                <a:cs typeface="Franklin Gothic Book"/>
              </a:rPr>
              <a:t>city</a:t>
            </a:r>
            <a:r>
              <a:rPr lang="de-DE" sz="2400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Franklin Gothic Book"/>
                <a:cs typeface="Franklin Gothic Book"/>
              </a:rPr>
              <a:t>centres</a:t>
            </a:r>
            <a:endParaRPr lang="de-DE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>
              <a:defRPr/>
            </a:pPr>
            <a:endParaRPr lang="de-DE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de-DE" sz="2400" dirty="0" err="1">
                <a:solidFill>
                  <a:srgbClr val="FFFFFF"/>
                </a:solidFill>
                <a:latin typeface="Franklin Gothic Book"/>
                <a:cs typeface="Franklin Gothic Book"/>
              </a:rPr>
              <a:t>Housing</a:t>
            </a:r>
            <a:r>
              <a:rPr lang="de-DE" sz="2400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Franklin Gothic Book"/>
                <a:cs typeface="Franklin Gothic Book"/>
              </a:rPr>
              <a:t>vacancy</a:t>
            </a:r>
            <a:endParaRPr lang="de-DE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558876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int ETIENNE FRANCE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3696" y="4153644"/>
            <a:ext cx="70567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de-DE" sz="2400" dirty="0" err="1">
                <a:solidFill>
                  <a:schemeClr val="bg1"/>
                </a:solidFill>
                <a:latin typeface="Franklin Gothic Book"/>
                <a:cs typeface="Franklin Gothic Book"/>
              </a:rPr>
              <a:t>Factories</a:t>
            </a:r>
            <a:r>
              <a:rPr lang="de-DE" sz="2400" dirty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Franklin Gothic Book"/>
                <a:cs typeface="Franklin Gothic Book"/>
              </a:rPr>
              <a:t>and</a:t>
            </a:r>
            <a:r>
              <a:rPr lang="de-DE" sz="2400" dirty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Franklin Gothic Book"/>
                <a:cs typeface="Franklin Gothic Book"/>
              </a:rPr>
              <a:t>businesses</a:t>
            </a:r>
            <a:r>
              <a:rPr lang="de-DE" sz="2400" dirty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latin typeface="Franklin Gothic Book"/>
                <a:cs typeface="Franklin Gothic Book"/>
              </a:rPr>
              <a:t>closing</a:t>
            </a:r>
            <a:endParaRPr lang="de-DE" sz="2400" dirty="0" smtClean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endParaRPr lang="de-DE" sz="2400" dirty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 err="1">
                <a:solidFill>
                  <a:schemeClr val="bg1"/>
                </a:solidFill>
                <a:latin typeface="Franklin Gothic Book"/>
                <a:cs typeface="Franklin Gothic Book"/>
              </a:rPr>
              <a:t>Vacant</a:t>
            </a:r>
            <a:r>
              <a:rPr lang="de-DE" sz="2400" dirty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Franklin Gothic Book"/>
                <a:cs typeface="Franklin Gothic Book"/>
              </a:rPr>
              <a:t>sites</a:t>
            </a:r>
            <a:endParaRPr lang="de-DE" sz="2400" dirty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endParaRPr lang="de-D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843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534116" y="1335639"/>
            <a:ext cx="9378628" cy="396131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de-DE" sz="2000" dirty="0">
              <a:latin typeface="+mn-lt"/>
            </a:endParaRPr>
          </a:p>
        </p:txBody>
      </p:sp>
      <p:pic>
        <p:nvPicPr>
          <p:cNvPr id="2" name="Picture 1" descr="Spiral of decline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72" y="337220"/>
            <a:ext cx="5854700" cy="424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4136" y="4657700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ranklin Gothic Book"/>
                <a:cs typeface="Franklin Gothic Book"/>
              </a:rPr>
              <a:t>Source: </a:t>
            </a:r>
            <a:r>
              <a:rPr lang="en-US" sz="1600" dirty="0" err="1" smtClean="0">
                <a:latin typeface="Franklin Gothic Book"/>
                <a:cs typeface="Franklin Gothic Book"/>
              </a:rPr>
              <a:t>Haase</a:t>
            </a:r>
            <a:r>
              <a:rPr lang="en-US" sz="1600" dirty="0" smtClean="0">
                <a:latin typeface="Franklin Gothic Book"/>
                <a:cs typeface="Franklin Gothic Book"/>
              </a:rPr>
              <a:t> et al, 2013</a:t>
            </a:r>
            <a:endParaRPr lang="en-US" sz="1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0973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534116" y="357187"/>
            <a:ext cx="7991738" cy="804337"/>
          </a:xfrm>
        </p:spPr>
        <p:txBody>
          <a:bodyPr/>
          <a:lstStyle/>
          <a:p>
            <a:pPr>
              <a:defRPr/>
            </a:pP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Why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the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need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for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more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research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?</a:t>
            </a:r>
            <a:endParaRPr lang="de-DE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543496" y="841276"/>
            <a:ext cx="9378628" cy="396131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/>
              <a:buChar char="•"/>
              <a:defRPr/>
            </a:pPr>
            <a:endParaRPr lang="de-DE" sz="2400" dirty="0">
              <a:latin typeface="Franklin Gothic Book"/>
              <a:cs typeface="Franklin Gothic Book"/>
            </a:endParaRPr>
          </a:p>
          <a:p>
            <a:endParaRPr lang="fr-FR" sz="2400" dirty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r>
              <a:rPr lang="fr-FR" sz="2400" dirty="0" err="1">
                <a:latin typeface="Franklin Gothic Book"/>
                <a:cs typeface="Franklin Gothic Book"/>
              </a:rPr>
              <a:t>Relatively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recent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smtClean="0">
                <a:latin typeface="Franklin Gothic Book"/>
                <a:cs typeface="Franklin Gothic Book"/>
              </a:rPr>
              <a:t>but </a:t>
            </a:r>
            <a:r>
              <a:rPr lang="fr-FR" sz="2400" dirty="0" err="1" smtClean="0">
                <a:latin typeface="Franklin Gothic Book"/>
                <a:cs typeface="Franklin Gothic Book"/>
              </a:rPr>
              <a:t>rapidly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 err="1" smtClean="0">
                <a:latin typeface="Franklin Gothic Book"/>
                <a:cs typeface="Franklin Gothic Book"/>
              </a:rPr>
              <a:t>expanding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 err="1" smtClean="0">
                <a:latin typeface="Franklin Gothic Book"/>
                <a:cs typeface="Franklin Gothic Book"/>
              </a:rPr>
              <a:t>field</a:t>
            </a:r>
            <a:r>
              <a:rPr lang="fr-FR" sz="2400" dirty="0" smtClean="0">
                <a:latin typeface="Franklin Gothic Book"/>
                <a:cs typeface="Franklin Gothic Book"/>
              </a:rPr>
              <a:t> of </a:t>
            </a:r>
            <a:r>
              <a:rPr lang="fr-FR" sz="2400" dirty="0" err="1" smtClean="0">
                <a:latin typeface="Franklin Gothic Book"/>
                <a:cs typeface="Franklin Gothic Book"/>
              </a:rPr>
              <a:t>research</a:t>
            </a:r>
            <a:endParaRPr lang="fr-FR" sz="2400" dirty="0" smtClean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endParaRPr lang="fr-FR" sz="2400" dirty="0" smtClean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r>
              <a:rPr lang="fr-FR" sz="2400" dirty="0" err="1" smtClean="0">
                <a:latin typeface="Franklin Gothic Book"/>
                <a:cs typeface="Franklin Gothic Book"/>
              </a:rPr>
              <a:t>Studies</a:t>
            </a:r>
            <a:r>
              <a:rPr lang="fr-FR" sz="2400" dirty="0" smtClean="0">
                <a:latin typeface="Franklin Gothic Book"/>
                <a:cs typeface="Franklin Gothic Book"/>
              </a:rPr>
              <a:t> have </a:t>
            </a:r>
            <a:r>
              <a:rPr lang="fr-FR" sz="2400" dirty="0" err="1" smtClean="0">
                <a:latin typeface="Franklin Gothic Book"/>
                <a:cs typeface="Franklin Gothic Book"/>
              </a:rPr>
              <a:t>focused</a:t>
            </a:r>
            <a:r>
              <a:rPr lang="fr-FR" sz="2400" dirty="0" smtClean="0">
                <a:latin typeface="Franklin Gothic Book"/>
                <a:cs typeface="Franklin Gothic Book"/>
              </a:rPr>
              <a:t> on </a:t>
            </a:r>
            <a:r>
              <a:rPr lang="fr-FR" sz="2400" dirty="0" err="1" smtClean="0">
                <a:latin typeface="Franklin Gothic Book"/>
                <a:cs typeface="Franklin Gothic Book"/>
              </a:rPr>
              <a:t>definition</a:t>
            </a:r>
            <a:r>
              <a:rPr lang="fr-FR" sz="2400" dirty="0" smtClean="0">
                <a:latin typeface="Franklin Gothic Book"/>
                <a:cs typeface="Franklin Gothic Book"/>
              </a:rPr>
              <a:t> and conceptualisation of </a:t>
            </a:r>
            <a:r>
              <a:rPr lang="fr-FR" sz="2400" dirty="0" err="1" smtClean="0">
                <a:latin typeface="Franklin Gothic Book"/>
                <a:cs typeface="Franklin Gothic Book"/>
              </a:rPr>
              <a:t>shrinking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 err="1" smtClean="0">
                <a:latin typeface="Franklin Gothic Book"/>
                <a:cs typeface="Franklin Gothic Book"/>
              </a:rPr>
              <a:t>cities</a:t>
            </a:r>
            <a:r>
              <a:rPr lang="fr-FR" sz="2400" dirty="0" smtClean="0">
                <a:latin typeface="Franklin Gothic Book"/>
                <a:cs typeface="Franklin Gothic Book"/>
              </a:rPr>
              <a:t>, </a:t>
            </a:r>
            <a:r>
              <a:rPr lang="fr-FR" sz="2400" dirty="0">
                <a:latin typeface="Franklin Gothic Book"/>
                <a:cs typeface="Franklin Gothic Book"/>
              </a:rPr>
              <a:t>but </a:t>
            </a:r>
            <a:r>
              <a:rPr lang="fr-FR" sz="2400" dirty="0" smtClean="0">
                <a:latin typeface="Franklin Gothic Book"/>
                <a:cs typeface="Franklin Gothic Book"/>
              </a:rPr>
              <a:t>gaps </a:t>
            </a:r>
            <a:r>
              <a:rPr lang="fr-FR" sz="2400" dirty="0">
                <a:latin typeface="Franklin Gothic Book"/>
                <a:cs typeface="Franklin Gothic Book"/>
              </a:rPr>
              <a:t>in </a:t>
            </a:r>
            <a:r>
              <a:rPr lang="fr-FR" sz="2400" dirty="0" err="1" smtClean="0">
                <a:latin typeface="Franklin Gothic Book"/>
                <a:cs typeface="Franklin Gothic Book"/>
              </a:rPr>
              <a:t>research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 err="1" smtClean="0">
                <a:latin typeface="Franklin Gothic Book"/>
                <a:cs typeface="Franklin Gothic Book"/>
              </a:rPr>
              <a:t>remain</a:t>
            </a:r>
            <a:endParaRPr lang="fr-FR" sz="24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endParaRPr lang="fr-FR" sz="2400" dirty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r>
              <a:rPr lang="fr-FR" sz="2400" dirty="0" err="1">
                <a:latin typeface="Franklin Gothic Book"/>
                <a:cs typeface="Franklin Gothic Book"/>
              </a:rPr>
              <a:t>Many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policies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smtClean="0">
                <a:latin typeface="Franklin Gothic Book"/>
                <a:cs typeface="Franklin Gothic Book"/>
              </a:rPr>
              <a:t>on the </a:t>
            </a:r>
            <a:r>
              <a:rPr lang="fr-FR" sz="2400" dirty="0" err="1" smtClean="0">
                <a:latin typeface="Franklin Gothic Book"/>
                <a:cs typeface="Franklin Gothic Book"/>
              </a:rPr>
              <a:t>ground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 err="1" smtClean="0">
                <a:latin typeface="Franklin Gothic Book"/>
                <a:cs typeface="Franklin Gothic Book"/>
              </a:rPr>
              <a:t>still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focused</a:t>
            </a:r>
            <a:r>
              <a:rPr lang="fr-FR" sz="2400" dirty="0">
                <a:latin typeface="Franklin Gothic Book"/>
                <a:cs typeface="Franklin Gothic Book"/>
              </a:rPr>
              <a:t> on </a:t>
            </a:r>
            <a:r>
              <a:rPr lang="fr-FR" sz="2400" dirty="0" err="1">
                <a:latin typeface="Franklin Gothic Book"/>
                <a:cs typeface="Franklin Gothic Book"/>
              </a:rPr>
              <a:t>achieving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 smtClean="0">
                <a:latin typeface="Franklin Gothic Book"/>
                <a:cs typeface="Franklin Gothic Book"/>
              </a:rPr>
              <a:t>growth</a:t>
            </a:r>
            <a:r>
              <a:rPr lang="fr-FR" sz="2400" dirty="0" smtClean="0">
                <a:latin typeface="Franklin Gothic Book"/>
                <a:cs typeface="Franklin Gothic Book"/>
              </a:rPr>
              <a:t>, </a:t>
            </a:r>
            <a:r>
              <a:rPr lang="fr-FR" sz="2400" dirty="0" err="1" smtClean="0">
                <a:latin typeface="Franklin Gothic Book"/>
                <a:cs typeface="Franklin Gothic Book"/>
              </a:rPr>
              <a:t>whereas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 err="1" smtClean="0">
                <a:latin typeface="Franklin Gothic Book"/>
                <a:cs typeface="Franklin Gothic Book"/>
              </a:rPr>
              <a:t>shrinkage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 err="1" smtClean="0">
                <a:latin typeface="Franklin Gothic Book"/>
                <a:cs typeface="Franklin Gothic Book"/>
              </a:rPr>
              <a:t>is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 err="1" smtClean="0">
                <a:latin typeface="Franklin Gothic Book"/>
                <a:cs typeface="Franklin Gothic Book"/>
              </a:rPr>
              <a:t>growing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 err="1" smtClean="0">
                <a:latin typeface="Franklin Gothic Book"/>
                <a:cs typeface="Franklin Gothic Book"/>
              </a:rPr>
              <a:t>phenomenon</a:t>
            </a:r>
            <a:r>
              <a:rPr lang="fr-FR" sz="2400" dirty="0" smtClean="0">
                <a:latin typeface="Franklin Gothic Book"/>
                <a:cs typeface="Franklin Gothic Book"/>
              </a:rPr>
              <a:t> in Europe</a:t>
            </a:r>
            <a:endParaRPr lang="fr-FR" sz="24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endParaRPr lang="fr-FR" sz="2400" dirty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r>
              <a:rPr lang="de-DE" sz="2400" dirty="0">
                <a:latin typeface="Franklin Gothic Book"/>
                <a:cs typeface="Franklin Gothic Book"/>
              </a:rPr>
              <a:t>National </a:t>
            </a:r>
            <a:r>
              <a:rPr lang="de-DE" sz="2400" dirty="0" err="1">
                <a:latin typeface="Franklin Gothic Book"/>
                <a:cs typeface="Franklin Gothic Book"/>
              </a:rPr>
              <a:t>policies</a:t>
            </a:r>
            <a:r>
              <a:rPr lang="de-DE" sz="2400" dirty="0">
                <a:latin typeface="Franklin Gothic Book"/>
                <a:cs typeface="Franklin Gothic Book"/>
              </a:rPr>
              <a:t> </a:t>
            </a:r>
            <a:r>
              <a:rPr lang="de-DE" sz="2400" dirty="0" err="1" smtClean="0">
                <a:latin typeface="Franklin Gothic Book"/>
                <a:cs typeface="Franklin Gothic Book"/>
              </a:rPr>
              <a:t>aspatial</a:t>
            </a:r>
            <a:r>
              <a:rPr lang="de-DE" sz="2400" dirty="0" smtClean="0">
                <a:latin typeface="Franklin Gothic Book"/>
                <a:cs typeface="Franklin Gothic Book"/>
              </a:rPr>
              <a:t> </a:t>
            </a:r>
            <a:r>
              <a:rPr lang="de-DE" sz="2400" dirty="0" err="1" smtClean="0">
                <a:latin typeface="Franklin Gothic Book"/>
                <a:cs typeface="Franklin Gothic Book"/>
              </a:rPr>
              <a:t>and</a:t>
            </a:r>
            <a:r>
              <a:rPr lang="de-DE" sz="2400" dirty="0" smtClean="0">
                <a:latin typeface="Franklin Gothic Book"/>
                <a:cs typeface="Franklin Gothic Book"/>
              </a:rPr>
              <a:t> in </a:t>
            </a:r>
            <a:r>
              <a:rPr lang="de-DE" sz="2400" dirty="0" err="1" smtClean="0">
                <a:latin typeface="Franklin Gothic Book"/>
                <a:cs typeface="Franklin Gothic Book"/>
              </a:rPr>
              <a:t>many</a:t>
            </a:r>
            <a:r>
              <a:rPr lang="de-DE" sz="2400" dirty="0" smtClean="0">
                <a:latin typeface="Franklin Gothic Book"/>
                <a:cs typeface="Franklin Gothic Book"/>
              </a:rPr>
              <a:t> </a:t>
            </a:r>
            <a:r>
              <a:rPr lang="de-DE" sz="2400" dirty="0" err="1" smtClean="0">
                <a:latin typeface="Franklin Gothic Book"/>
                <a:cs typeface="Franklin Gothic Book"/>
              </a:rPr>
              <a:t>cases</a:t>
            </a:r>
            <a:r>
              <a:rPr lang="de-DE" sz="2400" dirty="0" smtClean="0">
                <a:latin typeface="Franklin Gothic Book"/>
                <a:cs typeface="Franklin Gothic Book"/>
              </a:rPr>
              <a:t> </a:t>
            </a:r>
            <a:r>
              <a:rPr lang="de-DE" sz="2400" dirty="0" err="1" smtClean="0">
                <a:latin typeface="Franklin Gothic Book"/>
                <a:cs typeface="Franklin Gothic Book"/>
              </a:rPr>
              <a:t>thought</a:t>
            </a:r>
            <a:r>
              <a:rPr lang="de-DE" sz="2400" dirty="0" smtClean="0">
                <a:latin typeface="Franklin Gothic Book"/>
                <a:cs typeface="Franklin Gothic Book"/>
              </a:rPr>
              <a:t> out </a:t>
            </a:r>
            <a:r>
              <a:rPr lang="de-DE" sz="2400" dirty="0" err="1" smtClean="0">
                <a:latin typeface="Franklin Gothic Book"/>
                <a:cs typeface="Franklin Gothic Book"/>
              </a:rPr>
              <a:t>for</a:t>
            </a:r>
            <a:r>
              <a:rPr lang="de-DE" sz="2400" dirty="0" smtClean="0">
                <a:latin typeface="Franklin Gothic Book"/>
                <a:cs typeface="Franklin Gothic Book"/>
              </a:rPr>
              <a:t> </a:t>
            </a:r>
            <a:r>
              <a:rPr lang="de-DE" sz="2400" dirty="0" err="1" smtClean="0">
                <a:latin typeface="Franklin Gothic Book"/>
                <a:cs typeface="Franklin Gothic Book"/>
              </a:rPr>
              <a:t>growing</a:t>
            </a:r>
            <a:r>
              <a:rPr lang="de-DE" sz="2400" dirty="0" smtClean="0">
                <a:latin typeface="Franklin Gothic Book"/>
                <a:cs typeface="Franklin Gothic Book"/>
              </a:rPr>
              <a:t> </a:t>
            </a:r>
            <a:r>
              <a:rPr lang="de-DE" sz="2400" dirty="0" err="1" smtClean="0">
                <a:latin typeface="Franklin Gothic Book"/>
                <a:cs typeface="Franklin Gothic Book"/>
              </a:rPr>
              <a:t>cities</a:t>
            </a:r>
            <a:r>
              <a:rPr lang="de-DE" sz="2400" dirty="0">
                <a:latin typeface="Franklin Gothic Book"/>
                <a:cs typeface="Franklin Gothic Boo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700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534116" y="357187"/>
            <a:ext cx="7991738" cy="804337"/>
          </a:xfrm>
        </p:spPr>
        <p:txBody>
          <a:bodyPr/>
          <a:lstStyle/>
          <a:p>
            <a:pPr>
              <a:defRPr/>
            </a:pP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Research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gaps</a:t>
            </a:r>
            <a:endParaRPr lang="de-DE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543496" y="1273324"/>
            <a:ext cx="9378628" cy="396131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Franklin Gothic Book"/>
                <a:cs typeface="Franklin Gothic Book"/>
              </a:rPr>
              <a:t>Shrinkage is “neither a marginal pattern of urban development nor a short-term divergence from the usual growth path</a:t>
            </a:r>
            <a:r>
              <a:rPr lang="en-US" sz="2400" dirty="0" smtClean="0">
                <a:latin typeface="Franklin Gothic Book"/>
                <a:cs typeface="Franklin Gothic Book"/>
              </a:rPr>
              <a:t>”</a:t>
            </a:r>
            <a:r>
              <a:rPr lang="en-US" sz="2400" dirty="0">
                <a:latin typeface="Franklin Gothic Book"/>
                <a:cs typeface="Franklin Gothic Book"/>
              </a:rPr>
              <a:t> </a:t>
            </a:r>
            <a:r>
              <a:rPr lang="en-US" sz="1600" dirty="0" smtClean="0">
                <a:latin typeface="Franklin Gothic Book"/>
                <a:cs typeface="Franklin Gothic Book"/>
              </a:rPr>
              <a:t>Grossmann et al, 2013</a:t>
            </a:r>
            <a:endParaRPr lang="fr-FR" sz="1600" dirty="0">
              <a:latin typeface="Franklin Gothic Book"/>
              <a:cs typeface="Franklin Gothic Book"/>
            </a:endParaRPr>
          </a:p>
          <a:p>
            <a:r>
              <a:rPr lang="fr-FR" sz="2400" dirty="0">
                <a:latin typeface="Franklin Gothic Book"/>
                <a:cs typeface="Franklin Gothic Book"/>
              </a:rPr>
              <a:t> </a:t>
            </a:r>
          </a:p>
          <a:p>
            <a:pPr lvl="0"/>
            <a:r>
              <a:rPr lang="fr-FR" sz="2400" dirty="0" err="1" smtClean="0">
                <a:latin typeface="Franklin Gothic Book"/>
                <a:cs typeface="Franklin Gothic Book"/>
              </a:rPr>
              <a:t>My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research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 smtClean="0">
                <a:latin typeface="Franklin Gothic Book"/>
                <a:cs typeface="Franklin Gothic Book"/>
              </a:rPr>
              <a:t>aims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>
                <a:latin typeface="Franklin Gothic Book"/>
                <a:cs typeface="Franklin Gothic Book"/>
              </a:rPr>
              <a:t>to </a:t>
            </a:r>
            <a:r>
              <a:rPr lang="fr-FR" sz="2400" dirty="0" err="1">
                <a:latin typeface="Franklin Gothic Book"/>
                <a:cs typeface="Franklin Gothic Book"/>
              </a:rPr>
              <a:t>address</a:t>
            </a:r>
            <a:r>
              <a:rPr lang="fr-FR" sz="2400" dirty="0">
                <a:latin typeface="Franklin Gothic Book"/>
                <a:cs typeface="Franklin Gothic Book"/>
              </a:rPr>
              <a:t> the </a:t>
            </a:r>
            <a:r>
              <a:rPr lang="fr-FR" sz="2400" dirty="0" err="1">
                <a:latin typeface="Franklin Gothic Book"/>
                <a:cs typeface="Franklin Gothic Book"/>
              </a:rPr>
              <a:t>following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research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smtClean="0">
                <a:latin typeface="Franklin Gothic Book"/>
                <a:cs typeface="Franklin Gothic Book"/>
              </a:rPr>
              <a:t>gaps </a:t>
            </a:r>
            <a:r>
              <a:rPr lang="fr-FR" sz="1600" dirty="0" err="1" smtClean="0">
                <a:latin typeface="Franklin Gothic Book"/>
                <a:cs typeface="Franklin Gothic Book"/>
              </a:rPr>
              <a:t>Döringer</a:t>
            </a:r>
            <a:r>
              <a:rPr lang="fr-FR" sz="1600" dirty="0" smtClean="0">
                <a:latin typeface="Franklin Gothic Book"/>
                <a:cs typeface="Franklin Gothic Book"/>
              </a:rPr>
              <a:t> </a:t>
            </a:r>
            <a:r>
              <a:rPr lang="fr-FR" sz="1600" dirty="0">
                <a:latin typeface="Franklin Gothic Book"/>
                <a:cs typeface="Franklin Gothic Book"/>
              </a:rPr>
              <a:t>et al </a:t>
            </a:r>
            <a:r>
              <a:rPr lang="fr-FR" sz="1600" dirty="0" smtClean="0">
                <a:latin typeface="Franklin Gothic Book"/>
                <a:cs typeface="Franklin Gothic Book"/>
              </a:rPr>
              <a:t>2019</a:t>
            </a:r>
            <a:endParaRPr lang="fr-FR" sz="2400" dirty="0">
              <a:latin typeface="Franklin Gothic Book"/>
              <a:cs typeface="Franklin Gothic Book"/>
            </a:endParaRPr>
          </a:p>
          <a:p>
            <a:r>
              <a:rPr lang="fr-FR" sz="2400" dirty="0">
                <a:latin typeface="Franklin Gothic Book"/>
                <a:cs typeface="Franklin Gothic Book"/>
              </a:rPr>
              <a:t> </a:t>
            </a:r>
          </a:p>
          <a:p>
            <a:pPr marL="342900" lvl="0" indent="-342900">
              <a:buFont typeface="Arial"/>
              <a:buChar char="•"/>
            </a:pPr>
            <a:r>
              <a:rPr lang="fr-FR" sz="2400" dirty="0" smtClean="0">
                <a:latin typeface="Franklin Gothic Book"/>
                <a:cs typeface="Franklin Gothic Book"/>
              </a:rPr>
              <a:t>temporal;</a:t>
            </a:r>
          </a:p>
          <a:p>
            <a:pPr marL="342900" lvl="0" indent="-342900">
              <a:buFont typeface="Arial"/>
              <a:buChar char="•"/>
            </a:pPr>
            <a:endParaRPr lang="fr-FR" sz="24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err="1">
                <a:latin typeface="Franklin Gothic Book"/>
                <a:cs typeface="Franklin Gothic Book"/>
              </a:rPr>
              <a:t>governance</a:t>
            </a:r>
            <a:r>
              <a:rPr lang="fr-FR" sz="2400" dirty="0">
                <a:latin typeface="Franklin Gothic Book"/>
                <a:cs typeface="Franklin Gothic Book"/>
              </a:rPr>
              <a:t> and </a:t>
            </a:r>
            <a:r>
              <a:rPr lang="fr-FR" sz="2400" dirty="0" err="1">
                <a:latin typeface="Franklin Gothic Book"/>
                <a:cs typeface="Franklin Gothic Book"/>
              </a:rPr>
              <a:t>effectiveness</a:t>
            </a:r>
            <a:r>
              <a:rPr lang="fr-FR" sz="2400" dirty="0">
                <a:latin typeface="Franklin Gothic Book"/>
                <a:cs typeface="Franklin Gothic Book"/>
              </a:rPr>
              <a:t> of </a:t>
            </a:r>
            <a:r>
              <a:rPr lang="fr-FR" sz="2400" dirty="0" err="1">
                <a:latin typeface="Franklin Gothic Book"/>
                <a:cs typeface="Franklin Gothic Book"/>
              </a:rPr>
              <a:t>policy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 smtClean="0">
                <a:latin typeface="Franklin Gothic Book"/>
                <a:cs typeface="Franklin Gothic Book"/>
              </a:rPr>
              <a:t>responses</a:t>
            </a:r>
            <a:r>
              <a:rPr lang="fr-FR" sz="2400" dirty="0" smtClean="0">
                <a:latin typeface="Franklin Gothic Book"/>
                <a:cs typeface="Franklin Gothic Book"/>
              </a:rPr>
              <a:t>; and</a:t>
            </a:r>
            <a:endParaRPr lang="fr-FR" sz="24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endParaRPr lang="fr-FR" sz="2400" dirty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r>
              <a:rPr lang="fr-FR" sz="2400" dirty="0">
                <a:latin typeface="Franklin Gothic Book"/>
                <a:cs typeface="Franklin Gothic Book"/>
              </a:rPr>
              <a:t>c</a:t>
            </a:r>
            <a:r>
              <a:rPr lang="fr-FR" sz="2400" dirty="0" smtClean="0">
                <a:latin typeface="Franklin Gothic Book"/>
                <a:cs typeface="Franklin Gothic Book"/>
              </a:rPr>
              <a:t>ross-national </a:t>
            </a:r>
            <a:r>
              <a:rPr lang="fr-FR" sz="2400" dirty="0" err="1" smtClean="0">
                <a:latin typeface="Franklin Gothic Book"/>
                <a:cs typeface="Franklin Gothic Book"/>
              </a:rPr>
              <a:t>comparison</a:t>
            </a:r>
            <a:r>
              <a:rPr lang="fr-FR" sz="2400" dirty="0" smtClean="0">
                <a:latin typeface="Franklin Gothic Book"/>
                <a:cs typeface="Franklin Gothic Book"/>
              </a:rPr>
              <a:t>.</a:t>
            </a:r>
            <a:endParaRPr lang="fr-FR" sz="2400" dirty="0">
              <a:latin typeface="Franklin Gothic Book"/>
              <a:cs typeface="Franklin Gothic Book"/>
            </a:endParaRPr>
          </a:p>
          <a:p>
            <a:pPr lvl="0"/>
            <a:endParaRPr lang="fr-FR" sz="2000" dirty="0" smtClean="0"/>
          </a:p>
          <a:p>
            <a:pPr>
              <a:defRPr/>
            </a:pPr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869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534116" y="357187"/>
            <a:ext cx="7991738" cy="804337"/>
          </a:xfrm>
        </p:spPr>
        <p:txBody>
          <a:bodyPr/>
          <a:lstStyle/>
          <a:p>
            <a:pPr>
              <a:defRPr/>
            </a:pP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Path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dependency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and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time</a:t>
            </a:r>
            <a:endParaRPr lang="de-DE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543496" y="1273324"/>
            <a:ext cx="9378628" cy="396131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Franklin Gothic Book"/>
                <a:cs typeface="Franklin Gothic Book"/>
              </a:rPr>
              <a:t>Applying a path dependency framework to urban shrinkage can contribute to </a:t>
            </a:r>
            <a:r>
              <a:rPr lang="fr-FR" sz="2400" dirty="0" err="1" smtClean="0">
                <a:latin typeface="Franklin Gothic Book"/>
                <a:cs typeface="Franklin Gothic Book"/>
              </a:rPr>
              <a:t>these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 err="1" smtClean="0">
                <a:latin typeface="Franklin Gothic Book"/>
                <a:cs typeface="Franklin Gothic Book"/>
              </a:rPr>
              <a:t>research</a:t>
            </a:r>
            <a:r>
              <a:rPr lang="fr-FR" sz="2400" dirty="0" smtClean="0">
                <a:latin typeface="Franklin Gothic Book"/>
                <a:cs typeface="Franklin Gothic Book"/>
              </a:rPr>
              <a:t> gaps.</a:t>
            </a:r>
            <a:endParaRPr lang="fr-FR" sz="2400" dirty="0">
              <a:latin typeface="Franklin Gothic Book"/>
              <a:cs typeface="Franklin Gothic Book"/>
            </a:endParaRPr>
          </a:p>
          <a:p>
            <a:endParaRPr lang="fr-FR" sz="2400" dirty="0">
              <a:latin typeface="Franklin Gothic Book"/>
              <a:cs typeface="Franklin Gothic Book"/>
            </a:endParaRPr>
          </a:p>
          <a:p>
            <a:r>
              <a:rPr lang="en-US" sz="2400" dirty="0">
                <a:latin typeface="Franklin Gothic Book"/>
                <a:cs typeface="Franklin Gothic Book"/>
              </a:rPr>
              <a:t>The concept of path dependency is used in the social sciences to </a:t>
            </a:r>
            <a:r>
              <a:rPr lang="en-US" sz="2400" dirty="0" err="1">
                <a:latin typeface="Franklin Gothic Book"/>
                <a:cs typeface="Franklin Gothic Book"/>
              </a:rPr>
              <a:t>emphasise</a:t>
            </a:r>
            <a:r>
              <a:rPr lang="en-US" sz="2400" dirty="0">
                <a:latin typeface="Franklin Gothic Book"/>
                <a:cs typeface="Franklin Gothic Book"/>
              </a:rPr>
              <a:t> the importance of </a:t>
            </a:r>
            <a:r>
              <a:rPr lang="en-US" sz="2400" b="1" dirty="0">
                <a:latin typeface="Franklin Gothic Medium"/>
                <a:cs typeface="Franklin Gothic Medium"/>
              </a:rPr>
              <a:t>comparing current conditions and outcomes within the historical evolution of particular places, problems and policy responses</a:t>
            </a:r>
            <a:r>
              <a:rPr lang="en-US" sz="2400" dirty="0" smtClean="0">
                <a:latin typeface="Franklin Gothic Medium"/>
                <a:cs typeface="Franklin Gothic Medium"/>
              </a:rPr>
              <a:t>.</a:t>
            </a:r>
          </a:p>
          <a:p>
            <a:endParaRPr lang="en-US" sz="2400" dirty="0">
              <a:latin typeface="Franklin Gothic Book"/>
              <a:cs typeface="Franklin Gothic Book"/>
            </a:endParaRPr>
          </a:p>
          <a:p>
            <a:r>
              <a:rPr lang="en-US" sz="2400" dirty="0">
                <a:latin typeface="Franklin Gothic Book"/>
                <a:cs typeface="Franklin Gothic Book"/>
              </a:rPr>
              <a:t>C</a:t>
            </a:r>
            <a:r>
              <a:rPr lang="en-US" sz="2400" dirty="0" smtClean="0">
                <a:latin typeface="Franklin Gothic Book"/>
                <a:cs typeface="Franklin Gothic Book"/>
              </a:rPr>
              <a:t>ontext</a:t>
            </a:r>
            <a:r>
              <a:rPr lang="en-US" sz="2400" dirty="0">
                <a:latin typeface="Franklin Gothic Book"/>
                <a:cs typeface="Franklin Gothic Book"/>
              </a:rPr>
              <a:t>-</a:t>
            </a:r>
            <a:r>
              <a:rPr lang="en-US" sz="2400" dirty="0" smtClean="0">
                <a:latin typeface="Franklin Gothic Book"/>
                <a:cs typeface="Franklin Gothic Book"/>
              </a:rPr>
              <a:t>dependent as well as path-dependent</a:t>
            </a:r>
          </a:p>
          <a:p>
            <a:pPr marL="342900" indent="-342900">
              <a:buFont typeface="Arial"/>
              <a:buChar char="•"/>
            </a:pPr>
            <a:endParaRPr lang="fr-FR" sz="2400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400" b="1" dirty="0">
                <a:solidFill>
                  <a:srgbClr val="DC0072"/>
                </a:solidFill>
                <a:latin typeface="Franklin Gothic Book"/>
                <a:cs typeface="Franklin Gothic Book"/>
              </a:rPr>
              <a:t>Are shrinking cities’ pathways shaped by gradual shifts, or rather </a:t>
            </a:r>
            <a:r>
              <a:rPr lang="en-US" sz="2400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‘tipping points’?</a:t>
            </a:r>
            <a:endParaRPr lang="fr-FR" sz="2400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  <a:p>
            <a:r>
              <a:rPr lang="en-US" sz="2000" dirty="0"/>
              <a:t> </a:t>
            </a:r>
            <a:endParaRPr lang="fr-FR" sz="2000" dirty="0"/>
          </a:p>
          <a:p>
            <a:pPr lvl="0"/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12600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534116" y="357187"/>
            <a:ext cx="7991738" cy="8043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Cross national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governance</a:t>
            </a:r>
            <a:endParaRPr lang="de-DE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543496" y="841276"/>
            <a:ext cx="9378628" cy="396131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latin typeface="Franklin Gothic Book"/>
                <a:cs typeface="Franklin Gothic Book"/>
              </a:rPr>
              <a:t> </a:t>
            </a:r>
          </a:p>
          <a:p>
            <a:r>
              <a:rPr lang="fr-FR" sz="2400" dirty="0">
                <a:latin typeface="Franklin Gothic Book"/>
                <a:cs typeface="Franklin Gothic Book"/>
              </a:rPr>
              <a:t>In </a:t>
            </a:r>
            <a:r>
              <a:rPr lang="fr-FR" sz="2400" dirty="0" err="1">
                <a:latin typeface="Franklin Gothic Book"/>
                <a:cs typeface="Franklin Gothic Book"/>
              </a:rPr>
              <a:t>order</a:t>
            </a:r>
            <a:r>
              <a:rPr lang="fr-FR" sz="2400" dirty="0">
                <a:latin typeface="Franklin Gothic Book"/>
                <a:cs typeface="Franklin Gothic Book"/>
              </a:rPr>
              <a:t> to </a:t>
            </a:r>
            <a:r>
              <a:rPr lang="fr-FR" sz="2400" dirty="0" err="1">
                <a:latin typeface="Franklin Gothic Book"/>
                <a:cs typeface="Franklin Gothic Book"/>
              </a:rPr>
              <a:t>formulate</a:t>
            </a:r>
            <a:r>
              <a:rPr lang="fr-FR" sz="2400" dirty="0">
                <a:latin typeface="Franklin Gothic Book"/>
                <a:cs typeface="Franklin Gothic Book"/>
              </a:rPr>
              <a:t> and </a:t>
            </a:r>
            <a:r>
              <a:rPr lang="fr-FR" sz="2400" dirty="0" err="1">
                <a:latin typeface="Franklin Gothic Book"/>
                <a:cs typeface="Franklin Gothic Book"/>
              </a:rPr>
              <a:t>implement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policies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aimed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at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reducing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shrinkage</a:t>
            </a:r>
            <a:r>
              <a:rPr lang="fr-FR" sz="2400" dirty="0">
                <a:latin typeface="Franklin Gothic Book"/>
                <a:cs typeface="Franklin Gothic Book"/>
              </a:rPr>
              <a:t>, </a:t>
            </a:r>
            <a:r>
              <a:rPr lang="fr-FR" sz="2400" dirty="0" err="1">
                <a:latin typeface="Franklin Gothic Book"/>
                <a:cs typeface="Franklin Gothic Book"/>
              </a:rPr>
              <a:t>it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is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>
                <a:latin typeface="Franklin Gothic Medium"/>
                <a:cs typeface="Franklin Gothic Medium"/>
              </a:rPr>
              <a:t>crucial for local </a:t>
            </a:r>
            <a:r>
              <a:rPr lang="fr-FR" sz="2400" dirty="0" err="1">
                <a:latin typeface="Franklin Gothic Medium"/>
                <a:cs typeface="Franklin Gothic Medium"/>
              </a:rPr>
              <a:t>decision-makers</a:t>
            </a:r>
            <a:r>
              <a:rPr lang="fr-FR" sz="2400" dirty="0">
                <a:latin typeface="Franklin Gothic Medium"/>
                <a:cs typeface="Franklin Gothic Medium"/>
              </a:rPr>
              <a:t> to </a:t>
            </a:r>
            <a:r>
              <a:rPr lang="fr-FR" sz="2400" dirty="0" err="1">
                <a:latin typeface="Franklin Gothic Medium"/>
                <a:cs typeface="Franklin Gothic Medium"/>
              </a:rPr>
              <a:t>understand</a:t>
            </a:r>
            <a:r>
              <a:rPr lang="fr-FR" sz="2400" dirty="0">
                <a:latin typeface="Franklin Gothic Medium"/>
                <a:cs typeface="Franklin Gothic Medium"/>
              </a:rPr>
              <a:t> </a:t>
            </a:r>
            <a:r>
              <a:rPr lang="fr-FR" sz="2400" dirty="0" err="1">
                <a:latin typeface="Franklin Gothic Medium"/>
                <a:cs typeface="Franklin Gothic Medium"/>
              </a:rPr>
              <a:t>which</a:t>
            </a:r>
            <a:r>
              <a:rPr lang="fr-FR" sz="2400" dirty="0">
                <a:latin typeface="Franklin Gothic Medium"/>
                <a:cs typeface="Franklin Gothic Medium"/>
              </a:rPr>
              <a:t> local city </a:t>
            </a:r>
            <a:r>
              <a:rPr lang="fr-FR" sz="2400" dirty="0" err="1">
                <a:latin typeface="Franklin Gothic Medium"/>
                <a:cs typeface="Franklin Gothic Medium"/>
              </a:rPr>
              <a:t>characteristics</a:t>
            </a:r>
            <a:r>
              <a:rPr lang="fr-FR" sz="2400" dirty="0">
                <a:latin typeface="Franklin Gothic Medium"/>
                <a:cs typeface="Franklin Gothic Medium"/>
              </a:rPr>
              <a:t> are </a:t>
            </a:r>
            <a:r>
              <a:rPr lang="fr-FR" sz="2400" dirty="0" err="1">
                <a:latin typeface="Franklin Gothic Medium"/>
                <a:cs typeface="Franklin Gothic Medium"/>
              </a:rPr>
              <a:t>alterable</a:t>
            </a:r>
            <a:r>
              <a:rPr lang="fr-FR" sz="2400" dirty="0">
                <a:latin typeface="Franklin Gothic Medium"/>
                <a:cs typeface="Franklin Gothic Medium"/>
              </a:rPr>
              <a:t> and susceptible to </a:t>
            </a:r>
            <a:r>
              <a:rPr lang="fr-FR" sz="2400" dirty="0" err="1">
                <a:latin typeface="Franklin Gothic Medium"/>
                <a:cs typeface="Franklin Gothic Medium"/>
              </a:rPr>
              <a:t>policy</a:t>
            </a:r>
            <a:r>
              <a:rPr lang="fr-FR" sz="2400" dirty="0">
                <a:latin typeface="Franklin Gothic Medium"/>
                <a:cs typeface="Franklin Gothic Medium"/>
              </a:rPr>
              <a:t> interventions and </a:t>
            </a:r>
            <a:r>
              <a:rPr lang="fr-FR" sz="2400" dirty="0" err="1">
                <a:latin typeface="Franklin Gothic Medium"/>
                <a:cs typeface="Franklin Gothic Medium"/>
              </a:rPr>
              <a:t>which</a:t>
            </a:r>
            <a:r>
              <a:rPr lang="fr-FR" sz="2400" dirty="0">
                <a:latin typeface="Franklin Gothic Medium"/>
                <a:cs typeface="Franklin Gothic Medium"/>
              </a:rPr>
              <a:t> </a:t>
            </a:r>
            <a:r>
              <a:rPr lang="fr-FR" sz="2400" dirty="0" smtClean="0">
                <a:latin typeface="Franklin Gothic Medium"/>
                <a:cs typeface="Franklin Gothic Medium"/>
              </a:rPr>
              <a:t>are not </a:t>
            </a:r>
            <a:r>
              <a:rPr lang="fr-FR" sz="1600" dirty="0" err="1" smtClean="0">
                <a:latin typeface="Franklin Gothic Book"/>
                <a:cs typeface="Franklin Gothic Book"/>
              </a:rPr>
              <a:t>Hoekveld</a:t>
            </a:r>
            <a:r>
              <a:rPr lang="fr-FR" sz="1600" dirty="0" smtClean="0">
                <a:latin typeface="Franklin Gothic Book"/>
                <a:cs typeface="Franklin Gothic Book"/>
              </a:rPr>
              <a:t>, 2012</a:t>
            </a:r>
            <a:endParaRPr lang="fr-FR" sz="1600" dirty="0">
              <a:latin typeface="Franklin Gothic Book"/>
              <a:cs typeface="Franklin Gothic Book"/>
            </a:endParaRPr>
          </a:p>
          <a:p>
            <a:r>
              <a:rPr lang="fr-FR" sz="2400" dirty="0">
                <a:latin typeface="Franklin Gothic Book"/>
                <a:cs typeface="Franklin Gothic Book"/>
              </a:rPr>
              <a:t> </a:t>
            </a:r>
          </a:p>
          <a:p>
            <a:r>
              <a:rPr lang="fr-FR" sz="2400" dirty="0" err="1">
                <a:latin typeface="Franklin Gothic Book"/>
                <a:cs typeface="Franklin Gothic Book"/>
              </a:rPr>
              <a:t>Taking</a:t>
            </a:r>
            <a:r>
              <a:rPr lang="fr-FR" sz="2400" dirty="0">
                <a:latin typeface="Franklin Gothic Book"/>
                <a:cs typeface="Franklin Gothic Book"/>
              </a:rPr>
              <a:t> a temporal </a:t>
            </a:r>
            <a:r>
              <a:rPr lang="en-US" sz="2400" dirty="0">
                <a:latin typeface="Franklin Gothic Book"/>
                <a:cs typeface="Franklin Gothic Book"/>
              </a:rPr>
              <a:t>research perspective enables to understand the </a:t>
            </a:r>
            <a:r>
              <a:rPr lang="en-US" sz="2400" dirty="0">
                <a:latin typeface="Franklin Gothic Medium"/>
                <a:cs typeface="Franklin Gothic Medium"/>
              </a:rPr>
              <a:t>effectiveness of past policy responses </a:t>
            </a:r>
            <a:r>
              <a:rPr lang="en-US" sz="2400" dirty="0">
                <a:latin typeface="Franklin Gothic Book"/>
                <a:cs typeface="Franklin Gothic Book"/>
              </a:rPr>
              <a:t>to shrinkage by bringing the necessary </a:t>
            </a:r>
            <a:r>
              <a:rPr lang="en-US" sz="2400" dirty="0" smtClean="0">
                <a:latin typeface="Franklin Gothic Medium"/>
                <a:cs typeface="Franklin Gothic Medium"/>
              </a:rPr>
              <a:t>hindsigh</a:t>
            </a:r>
            <a:r>
              <a:rPr lang="en-US" sz="2400" dirty="0">
                <a:latin typeface="Franklin Gothic Medium"/>
                <a:cs typeface="Franklin Gothic Medium"/>
              </a:rPr>
              <a:t>t</a:t>
            </a:r>
            <a:r>
              <a:rPr lang="en-US" sz="2400" dirty="0" smtClean="0">
                <a:latin typeface="Franklin Gothic Book"/>
                <a:cs typeface="Franklin Gothic Book"/>
              </a:rPr>
              <a:t>.</a:t>
            </a:r>
            <a:r>
              <a:rPr lang="fr-FR" sz="2400" dirty="0">
                <a:latin typeface="Franklin Gothic Book"/>
                <a:cs typeface="Franklin Gothic Book"/>
              </a:rPr>
              <a:t> </a:t>
            </a:r>
            <a:endParaRPr lang="fr-FR" sz="2400" dirty="0" smtClean="0">
              <a:latin typeface="Franklin Gothic Book"/>
              <a:cs typeface="Franklin Gothic Book"/>
            </a:endParaRPr>
          </a:p>
          <a:p>
            <a:endParaRPr lang="fr-FR" sz="2400" dirty="0" smtClean="0">
              <a:solidFill>
                <a:srgbClr val="FF0000"/>
              </a:solidFill>
              <a:latin typeface="Franklin Gothic Book"/>
              <a:cs typeface="Franklin Gothic Book"/>
            </a:endParaRPr>
          </a:p>
          <a:p>
            <a:r>
              <a:rPr lang="fr-FR" sz="2400" dirty="0" err="1">
                <a:latin typeface="Franklin Gothic Book"/>
                <a:cs typeface="Franklin Gothic Book"/>
              </a:rPr>
              <a:t>Looking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at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governance</a:t>
            </a:r>
            <a:r>
              <a:rPr lang="fr-FR" sz="2400" dirty="0">
                <a:latin typeface="Franklin Gothic Book"/>
                <a:cs typeface="Franklin Gothic Book"/>
              </a:rPr>
              <a:t> and the </a:t>
            </a:r>
            <a:r>
              <a:rPr lang="fr-FR" sz="2400" dirty="0" err="1">
                <a:latin typeface="Franklin Gothic Medium"/>
                <a:cs typeface="Franklin Gothic Medium"/>
              </a:rPr>
              <a:t>interdependencies</a:t>
            </a:r>
            <a:r>
              <a:rPr lang="fr-FR" sz="2400" dirty="0">
                <a:latin typeface="Franklin Gothic Medium"/>
                <a:cs typeface="Franklin Gothic Medium"/>
              </a:rPr>
              <a:t> </a:t>
            </a:r>
            <a:r>
              <a:rPr lang="fr-FR" sz="2400" dirty="0" err="1">
                <a:latin typeface="Franklin Gothic Medium"/>
                <a:cs typeface="Franklin Gothic Medium"/>
              </a:rPr>
              <a:t>between</a:t>
            </a:r>
            <a:r>
              <a:rPr lang="fr-FR" sz="2400" dirty="0">
                <a:latin typeface="Franklin Gothic Medium"/>
                <a:cs typeface="Franklin Gothic Medium"/>
              </a:rPr>
              <a:t> local and national </a:t>
            </a:r>
            <a:r>
              <a:rPr lang="fr-FR" sz="2400" dirty="0" err="1">
                <a:latin typeface="Franklin Gothic Medium"/>
                <a:cs typeface="Franklin Gothic Medium"/>
              </a:rPr>
              <a:t>governments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is</a:t>
            </a:r>
            <a:r>
              <a:rPr lang="fr-FR" sz="2400" dirty="0">
                <a:latin typeface="Franklin Gothic Book"/>
                <a:cs typeface="Franklin Gothic Book"/>
              </a:rPr>
              <a:t> crucial to </a:t>
            </a:r>
            <a:r>
              <a:rPr lang="fr-FR" sz="2400" dirty="0" err="1">
                <a:latin typeface="Franklin Gothic Book"/>
                <a:cs typeface="Franklin Gothic Book"/>
              </a:rPr>
              <a:t>grasp</a:t>
            </a:r>
            <a:r>
              <a:rPr lang="fr-FR" sz="2400" dirty="0">
                <a:latin typeface="Franklin Gothic Book"/>
                <a:cs typeface="Franklin Gothic Book"/>
              </a:rPr>
              <a:t> how </a:t>
            </a:r>
            <a:r>
              <a:rPr lang="fr-FR" sz="2400" dirty="0" err="1">
                <a:latin typeface="Franklin Gothic Book"/>
                <a:cs typeface="Franklin Gothic Book"/>
              </a:rPr>
              <a:t>cities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can</a:t>
            </a:r>
            <a:r>
              <a:rPr lang="fr-FR" sz="2400" dirty="0">
                <a:latin typeface="Franklin Gothic Book"/>
                <a:cs typeface="Franklin Gothic Book"/>
              </a:rPr>
              <a:t> impact </a:t>
            </a:r>
            <a:r>
              <a:rPr lang="fr-FR" sz="2400" dirty="0" err="1">
                <a:latin typeface="Franklin Gothic Book"/>
                <a:cs typeface="Franklin Gothic Book"/>
              </a:rPr>
              <a:t>their</a:t>
            </a:r>
            <a:r>
              <a:rPr lang="fr-FR" sz="2400" dirty="0">
                <a:latin typeface="Franklin Gothic Book"/>
                <a:cs typeface="Franklin Gothic Book"/>
              </a:rPr>
              <a:t> future </a:t>
            </a:r>
            <a:r>
              <a:rPr lang="fr-FR" sz="2400" dirty="0" err="1">
                <a:latin typeface="Franklin Gothic Book"/>
                <a:cs typeface="Franklin Gothic Book"/>
              </a:rPr>
              <a:t>trajectories</a:t>
            </a:r>
            <a:endParaRPr lang="fr-FR" sz="2400" dirty="0">
              <a:latin typeface="Franklin Gothic Book"/>
              <a:cs typeface="Franklin Gothic Book"/>
            </a:endParaRPr>
          </a:p>
          <a:p>
            <a:pPr>
              <a:defRPr/>
            </a:pPr>
            <a:endParaRPr lang="de-DE" sz="2000" dirty="0">
              <a:latin typeface="+mn-lt"/>
            </a:endParaRPr>
          </a:p>
          <a:p>
            <a:pPr>
              <a:defRPr/>
            </a:pPr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896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 wire doc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63500"/>
            <a:ext cx="99060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13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534116" y="357187"/>
            <a:ext cx="7991738" cy="804337"/>
          </a:xfrm>
        </p:spPr>
        <p:txBody>
          <a:bodyPr/>
          <a:lstStyle/>
          <a:p>
            <a:pPr>
              <a:defRPr/>
            </a:pP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Trajectories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of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port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cities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endParaRPr lang="de-DE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471488" y="913284"/>
            <a:ext cx="9378628" cy="396131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latin typeface="Franklin Gothic Book"/>
                <a:cs typeface="Franklin Gothic Book"/>
              </a:rPr>
              <a:t>Port </a:t>
            </a:r>
            <a:r>
              <a:rPr lang="fr-FR" sz="2400" dirty="0" err="1" smtClean="0">
                <a:latin typeface="Franklin Gothic Book"/>
                <a:cs typeface="Franklin Gothic Book"/>
              </a:rPr>
              <a:t>cities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suffering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from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shrinkage</a:t>
            </a:r>
            <a:r>
              <a:rPr lang="fr-FR" sz="2400" dirty="0">
                <a:latin typeface="Franklin Gothic Book"/>
                <a:cs typeface="Franklin Gothic Book"/>
              </a:rPr>
              <a:t>, </a:t>
            </a:r>
            <a:r>
              <a:rPr lang="fr-FR" sz="2400" dirty="0" err="1">
                <a:latin typeface="Franklin Gothic Book"/>
                <a:cs typeface="Franklin Gothic Book"/>
              </a:rPr>
              <a:t>even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when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their</a:t>
            </a:r>
            <a:r>
              <a:rPr lang="fr-FR" sz="2400" dirty="0">
                <a:latin typeface="Franklin Gothic Book"/>
                <a:cs typeface="Franklin Gothic Book"/>
              </a:rPr>
              <a:t> ports are </a:t>
            </a:r>
            <a:r>
              <a:rPr lang="fr-FR" sz="2400" dirty="0" err="1">
                <a:latin typeface="Franklin Gothic Book"/>
                <a:cs typeface="Franklin Gothic Book"/>
              </a:rPr>
              <a:t>successful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</a:p>
          <a:p>
            <a:pPr marL="342900" indent="-342900">
              <a:buFont typeface="Arial"/>
              <a:buChar char="•"/>
            </a:pPr>
            <a:endParaRPr lang="fr-FR" sz="24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>
                <a:latin typeface="Franklin Gothic Book"/>
                <a:cs typeface="Franklin Gothic Book"/>
              </a:rPr>
              <a:t>The </a:t>
            </a:r>
            <a:r>
              <a:rPr lang="fr-FR" sz="2400" dirty="0" err="1">
                <a:latin typeface="Franklin Gothic Book"/>
                <a:cs typeface="Franklin Gothic Book"/>
              </a:rPr>
              <a:t>emergence</a:t>
            </a:r>
            <a:r>
              <a:rPr lang="fr-FR" sz="2400" dirty="0">
                <a:latin typeface="Franklin Gothic Book"/>
                <a:cs typeface="Franklin Gothic Book"/>
              </a:rPr>
              <a:t> of </a:t>
            </a:r>
            <a:r>
              <a:rPr lang="fr-FR" sz="2400" dirty="0" smtClean="0">
                <a:latin typeface="Franklin Gothic Book"/>
                <a:cs typeface="Franklin Gothic Book"/>
              </a:rPr>
              <a:t>container-</a:t>
            </a:r>
            <a:r>
              <a:rPr lang="fr-FR" sz="2400" dirty="0" err="1" smtClean="0">
                <a:latin typeface="Franklin Gothic Book"/>
                <a:cs typeface="Franklin Gothic Book"/>
              </a:rPr>
              <a:t>based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>
                <a:latin typeface="Franklin Gothic Book"/>
                <a:cs typeface="Franklin Gothic Book"/>
              </a:rPr>
              <a:t>shipping </a:t>
            </a:r>
            <a:r>
              <a:rPr lang="fr-FR" sz="2400" dirty="0" err="1" smtClean="0">
                <a:latin typeface="Franklin Gothic Book"/>
                <a:cs typeface="Franklin Gothic Book"/>
              </a:rPr>
              <a:t>resulted</a:t>
            </a:r>
            <a:r>
              <a:rPr lang="fr-FR" sz="2400" dirty="0" smtClean="0">
                <a:latin typeface="Franklin Gothic Book"/>
                <a:cs typeface="Franklin Gothic Book"/>
              </a:rPr>
              <a:t> in challenges for </a:t>
            </a:r>
            <a:r>
              <a:rPr lang="fr-FR" sz="2400" dirty="0" err="1" smtClean="0">
                <a:latin typeface="Franklin Gothic Book"/>
                <a:cs typeface="Franklin Gothic Book"/>
              </a:rPr>
              <a:t>many</a:t>
            </a:r>
            <a:r>
              <a:rPr lang="fr-FR" sz="2400" dirty="0" smtClean="0">
                <a:latin typeface="Franklin Gothic Book"/>
                <a:cs typeface="Franklin Gothic Book"/>
              </a:rPr>
              <a:t> ports</a:t>
            </a:r>
          </a:p>
          <a:p>
            <a:pPr marL="342900" indent="-342900">
              <a:buFont typeface="Arial"/>
              <a:buChar char="•"/>
            </a:pPr>
            <a:endParaRPr lang="fr-FR" sz="24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err="1" smtClean="0">
                <a:latin typeface="Franklin Gothic Book"/>
                <a:cs typeface="Franklin Gothic Book"/>
              </a:rPr>
              <a:t>Further</a:t>
            </a:r>
            <a:r>
              <a:rPr lang="fr-FR" sz="2400" dirty="0" smtClean="0">
                <a:latin typeface="Franklin Gothic Book"/>
                <a:cs typeface="Franklin Gothic Book"/>
              </a:rPr>
              <a:t>, shift </a:t>
            </a:r>
            <a:r>
              <a:rPr lang="fr-FR" sz="2400" dirty="0" err="1">
                <a:latin typeface="Franklin Gothic Book"/>
                <a:cs typeface="Franklin Gothic Book"/>
              </a:rPr>
              <a:t>from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manufacturing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smtClean="0">
                <a:latin typeface="Franklin Gothic Book"/>
                <a:cs typeface="Franklin Gothic Book"/>
              </a:rPr>
              <a:t>to information</a:t>
            </a:r>
            <a:r>
              <a:rPr lang="fr-FR" sz="2400" dirty="0">
                <a:latin typeface="Franklin Gothic Book"/>
                <a:cs typeface="Franklin Gothic Book"/>
              </a:rPr>
              <a:t>-</a:t>
            </a:r>
            <a:r>
              <a:rPr lang="fr-FR" sz="2400" dirty="0" err="1">
                <a:latin typeface="Franklin Gothic Book"/>
                <a:cs typeface="Franklin Gothic Book"/>
              </a:rPr>
              <a:t>based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economy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 smtClean="0">
                <a:latin typeface="Franklin Gothic Book"/>
                <a:cs typeface="Franklin Gothic Book"/>
              </a:rPr>
              <a:t>meant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 err="1" smtClean="0">
                <a:latin typeface="Franklin Gothic Book"/>
                <a:cs typeface="Franklin Gothic Book"/>
              </a:rPr>
              <a:t>access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>
                <a:latin typeface="Franklin Gothic Book"/>
                <a:cs typeface="Franklin Gothic Book"/>
              </a:rPr>
              <a:t>to water and ports </a:t>
            </a:r>
            <a:r>
              <a:rPr lang="fr-FR" sz="2400" dirty="0" err="1">
                <a:latin typeface="Franklin Gothic Book"/>
                <a:cs typeface="Franklin Gothic Book"/>
              </a:rPr>
              <a:t>matter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less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endParaRPr lang="fr-FR" sz="2400" dirty="0" smtClean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endParaRPr lang="fr-FR" sz="24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>
                <a:latin typeface="Franklin Gothic Book"/>
                <a:cs typeface="Franklin Gothic Book"/>
              </a:rPr>
              <a:t>Ports </a:t>
            </a:r>
            <a:r>
              <a:rPr lang="fr-FR" sz="2400" dirty="0" err="1">
                <a:latin typeface="Franklin Gothic Book"/>
                <a:cs typeface="Franklin Gothic Book"/>
              </a:rPr>
              <a:t>often</a:t>
            </a:r>
            <a:r>
              <a:rPr lang="fr-FR" sz="2400" dirty="0">
                <a:latin typeface="Franklin Gothic Book"/>
                <a:cs typeface="Franklin Gothic Book"/>
              </a:rPr>
              <a:t> have </a:t>
            </a:r>
            <a:r>
              <a:rPr lang="fr-FR" sz="2400" dirty="0" err="1">
                <a:latin typeface="Franklin Gothic Book"/>
                <a:cs typeface="Franklin Gothic Book"/>
              </a:rPr>
              <a:t>different</a:t>
            </a:r>
            <a:r>
              <a:rPr lang="fr-FR" sz="2400" dirty="0">
                <a:latin typeface="Franklin Gothic Book"/>
                <a:cs typeface="Franklin Gothic Book"/>
              </a:rPr>
              <a:t> planning arrangements and </a:t>
            </a:r>
            <a:r>
              <a:rPr lang="fr-FR" sz="2400" dirty="0" err="1">
                <a:latin typeface="Franklin Gothic Book"/>
                <a:cs typeface="Franklin Gothic Book"/>
              </a:rPr>
              <a:t>depend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from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regional</a:t>
            </a:r>
            <a:r>
              <a:rPr lang="fr-FR" sz="2400" dirty="0">
                <a:latin typeface="Franklin Gothic Book"/>
                <a:cs typeface="Franklin Gothic Book"/>
              </a:rPr>
              <a:t> or </a:t>
            </a:r>
            <a:r>
              <a:rPr lang="fr-FR" sz="2400" dirty="0" err="1">
                <a:latin typeface="Franklin Gothic Book"/>
                <a:cs typeface="Franklin Gothic Book"/>
              </a:rPr>
              <a:t>even</a:t>
            </a:r>
            <a:r>
              <a:rPr lang="fr-FR" sz="2400" dirty="0">
                <a:latin typeface="Franklin Gothic Book"/>
                <a:cs typeface="Franklin Gothic Book"/>
              </a:rPr>
              <a:t> national </a:t>
            </a:r>
            <a:r>
              <a:rPr lang="fr-FR" sz="2400" dirty="0" err="1">
                <a:latin typeface="Franklin Gothic Book"/>
                <a:cs typeface="Franklin Gothic Book"/>
              </a:rPr>
              <a:t>levels</a:t>
            </a:r>
            <a:r>
              <a:rPr lang="fr-FR" sz="2400" dirty="0">
                <a:latin typeface="Franklin Gothic Book"/>
                <a:cs typeface="Franklin Gothic Book"/>
              </a:rPr>
              <a:t>  </a:t>
            </a:r>
          </a:p>
          <a:p>
            <a:pPr lvl="0"/>
            <a:endParaRPr lang="en-US" sz="2000" dirty="0" smtClean="0">
              <a:solidFill>
                <a:srgbClr val="FF0000"/>
              </a:solidFill>
              <a:latin typeface="+mn-lt"/>
            </a:endParaRPr>
          </a:p>
          <a:p>
            <a:pPr>
              <a:defRPr/>
            </a:pPr>
            <a:endParaRPr lang="de-DE" sz="2000" dirty="0">
              <a:latin typeface="+mn-lt"/>
            </a:endParaRPr>
          </a:p>
          <a:p>
            <a:pPr>
              <a:defRPr/>
            </a:pPr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646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51425" y="5188559"/>
            <a:ext cx="1844776" cy="526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rt trajectories 1970-20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10160000" cy="4482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48152" y="5161756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Source: OECD </a:t>
            </a:r>
            <a:endParaRPr lang="en-US" sz="1600" dirty="0">
              <a:solidFill>
                <a:srgbClr val="000000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2299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4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0"/>
            <a:ext cx="7620000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6104" y="1201316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Book"/>
                <a:cs typeface="Franklin Gothic Book"/>
              </a:rPr>
              <a:t>Le Havre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5121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534116" y="357187"/>
            <a:ext cx="7991738" cy="804337"/>
          </a:xfrm>
        </p:spPr>
        <p:txBody>
          <a:bodyPr/>
          <a:lstStyle/>
          <a:p>
            <a:pPr>
              <a:defRPr/>
            </a:pP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Le Havre</a:t>
            </a:r>
            <a:endParaRPr lang="de-DE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534116" y="1335639"/>
            <a:ext cx="5193956" cy="332206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>
              <a:buFont typeface="Arial"/>
              <a:buChar char="•"/>
            </a:pPr>
            <a:r>
              <a:rPr lang="fr-FR" sz="2000" dirty="0">
                <a:latin typeface="Franklin Gothic Book"/>
                <a:cs typeface="Franklin Gothic Book"/>
              </a:rPr>
              <a:t>Le Havre : </a:t>
            </a:r>
            <a:r>
              <a:rPr lang="fr-FR" sz="2000" dirty="0" err="1">
                <a:latin typeface="Franklin Gothic Book"/>
                <a:cs typeface="Franklin Gothic Book"/>
              </a:rPr>
              <a:t>funded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smtClean="0">
                <a:latin typeface="Franklin Gothic Book"/>
                <a:cs typeface="Franklin Gothic Book"/>
              </a:rPr>
              <a:t>in 1518 to </a:t>
            </a:r>
            <a:r>
              <a:rPr lang="fr-FR" sz="2000" dirty="0" err="1" smtClean="0">
                <a:latin typeface="Franklin Gothic Book"/>
                <a:cs typeface="Franklin Gothic Book"/>
              </a:rPr>
              <a:t>be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France’s</a:t>
            </a:r>
            <a:r>
              <a:rPr lang="fr-FR" sz="2000" dirty="0" smtClean="0">
                <a:latin typeface="Franklin Gothic Book"/>
                <a:cs typeface="Franklin Gothic Book"/>
              </a:rPr>
              <a:t> maritime city</a:t>
            </a: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r>
              <a:rPr lang="fr-FR" sz="2000" dirty="0" err="1">
                <a:latin typeface="Franklin Gothic Book"/>
                <a:cs typeface="Franklin Gothic Book"/>
              </a:rPr>
              <a:t>Competition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from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other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European</a:t>
            </a:r>
            <a:r>
              <a:rPr lang="fr-FR" sz="2000" dirty="0" smtClean="0">
                <a:latin typeface="Franklin Gothic Book"/>
                <a:cs typeface="Franklin Gothic Book"/>
              </a:rPr>
              <a:t> ports </a:t>
            </a:r>
            <a:r>
              <a:rPr lang="fr-FR" sz="2000" dirty="0" err="1" smtClean="0">
                <a:latin typeface="Franklin Gothic Book"/>
                <a:cs typeface="Franklin Gothic Book"/>
              </a:rPr>
              <a:t>started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during</a:t>
            </a:r>
            <a:r>
              <a:rPr lang="fr-FR" sz="2000" dirty="0">
                <a:latin typeface="Franklin Gothic Book"/>
                <a:cs typeface="Franklin Gothic Book"/>
              </a:rPr>
              <a:t> the </a:t>
            </a:r>
            <a:r>
              <a:rPr lang="fr-FR" sz="2000" dirty="0" err="1">
                <a:latin typeface="Franklin Gothic Book"/>
                <a:cs typeface="Franklin Gothic Book"/>
              </a:rPr>
              <a:t>interwar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period</a:t>
            </a: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r>
              <a:rPr lang="fr-FR" sz="2000" dirty="0" smtClean="0">
                <a:latin typeface="Franklin Gothic Book"/>
                <a:cs typeface="Franklin Gothic Book"/>
              </a:rPr>
              <a:t>In </a:t>
            </a:r>
            <a:r>
              <a:rPr lang="fr-FR" sz="2000" dirty="0" err="1" smtClean="0">
                <a:latin typeface="Franklin Gothic Book"/>
                <a:cs typeface="Franklin Gothic Book"/>
              </a:rPr>
              <a:t>September</a:t>
            </a:r>
            <a:r>
              <a:rPr lang="fr-FR" sz="2000" dirty="0" smtClean="0">
                <a:latin typeface="Franklin Gothic Book"/>
                <a:cs typeface="Franklin Gothic Book"/>
              </a:rPr>
              <a:t> 1944, a </a:t>
            </a:r>
            <a:r>
              <a:rPr lang="fr-FR" sz="2000" dirty="0" err="1" smtClean="0">
                <a:latin typeface="Franklin Gothic Book"/>
                <a:cs typeface="Franklin Gothic Book"/>
              </a:rPr>
              <a:t>great</a:t>
            </a:r>
            <a:r>
              <a:rPr lang="fr-FR" sz="2000" dirty="0" smtClean="0">
                <a:latin typeface="Franklin Gothic Book"/>
                <a:cs typeface="Franklin Gothic Book"/>
              </a:rPr>
              <a:t> part of the city was </a:t>
            </a:r>
            <a:r>
              <a:rPr lang="fr-FR" sz="2000" dirty="0" err="1" smtClean="0">
                <a:latin typeface="Franklin Gothic Book"/>
                <a:cs typeface="Franklin Gothic Book"/>
              </a:rPr>
              <a:t>destroyed</a:t>
            </a:r>
            <a:r>
              <a:rPr lang="fr-FR" sz="2000" dirty="0" smtClean="0">
                <a:latin typeface="Franklin Gothic Book"/>
                <a:cs typeface="Franklin Gothic Book"/>
              </a:rPr>
              <a:t> and </a:t>
            </a:r>
            <a:r>
              <a:rPr lang="fr-FR" sz="2000" dirty="0" err="1" smtClean="0">
                <a:latin typeface="Franklin Gothic Book"/>
                <a:cs typeface="Franklin Gothic Book"/>
              </a:rPr>
              <a:t>subsequently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rebuilt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under</a:t>
            </a:r>
            <a:r>
              <a:rPr lang="fr-FR" sz="2000" dirty="0" smtClean="0">
                <a:latin typeface="Franklin Gothic Book"/>
                <a:cs typeface="Franklin Gothic Book"/>
              </a:rPr>
              <a:t> the direction of Auguste Perret</a:t>
            </a: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r>
              <a:rPr lang="fr-FR" sz="2000" dirty="0" err="1" smtClean="0">
                <a:latin typeface="Franklin Gothic Book"/>
                <a:cs typeface="Franklin Gothic Book"/>
              </a:rPr>
              <a:t>Affected</a:t>
            </a:r>
            <a:r>
              <a:rPr lang="fr-FR" sz="2000" dirty="0" smtClean="0">
                <a:latin typeface="Franklin Gothic Book"/>
                <a:cs typeface="Franklin Gothic Book"/>
              </a:rPr>
              <a:t> by </a:t>
            </a:r>
            <a:r>
              <a:rPr lang="fr-FR" sz="2000" dirty="0" err="1" smtClean="0">
                <a:latin typeface="Franklin Gothic Book"/>
                <a:cs typeface="Franklin Gothic Book"/>
              </a:rPr>
              <a:t>petrol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shock</a:t>
            </a:r>
            <a:r>
              <a:rPr lang="fr-FR" sz="2000" dirty="0" smtClean="0">
                <a:latin typeface="Franklin Gothic Book"/>
                <a:cs typeface="Franklin Gothic Book"/>
              </a:rPr>
              <a:t> and </a:t>
            </a:r>
            <a:r>
              <a:rPr lang="fr-FR" sz="2000" dirty="0" err="1" smtClean="0">
                <a:latin typeface="Franklin Gothic Book"/>
                <a:cs typeface="Franklin Gothic Book"/>
              </a:rPr>
              <a:t>deindustrialisation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during</a:t>
            </a:r>
            <a:r>
              <a:rPr lang="fr-FR" sz="2000" dirty="0" smtClean="0">
                <a:latin typeface="Franklin Gothic Book"/>
                <a:cs typeface="Franklin Gothic Book"/>
              </a:rPr>
              <a:t> 1970s</a:t>
            </a:r>
          </a:p>
          <a:p>
            <a:pPr>
              <a:defRPr/>
            </a:pPr>
            <a:endParaRPr lang="de-DE" sz="20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28072" y="1201316"/>
            <a:ext cx="381642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fr-FR" sz="2000" dirty="0">
                <a:latin typeface="Franklin Gothic Book"/>
                <a:cs typeface="Franklin Gothic Book"/>
              </a:rPr>
              <a:t>Port </a:t>
            </a:r>
            <a:r>
              <a:rPr lang="fr-FR" sz="2000" dirty="0" err="1">
                <a:latin typeface="Franklin Gothic Book"/>
                <a:cs typeface="Franklin Gothic Book"/>
              </a:rPr>
              <a:t>provides</a:t>
            </a:r>
            <a:r>
              <a:rPr lang="fr-FR" sz="2000" dirty="0">
                <a:latin typeface="Franklin Gothic Book"/>
                <a:cs typeface="Franklin Gothic Book"/>
              </a:rPr>
              <a:t> 30,000 jobs (25% of jobs in </a:t>
            </a:r>
            <a:r>
              <a:rPr lang="fr-FR" sz="2000" dirty="0" err="1">
                <a:latin typeface="Franklin Gothic Book"/>
                <a:cs typeface="Franklin Gothic Book"/>
              </a:rPr>
              <a:t>metropolitan</a:t>
            </a:r>
            <a:r>
              <a:rPr lang="fr-FR" sz="2000" dirty="0">
                <a:latin typeface="Franklin Gothic Book"/>
                <a:cs typeface="Franklin Gothic Book"/>
              </a:rPr>
              <a:t> area)</a:t>
            </a: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r>
              <a:rPr lang="fr-FR" sz="2000" dirty="0">
                <a:latin typeface="Franklin Gothic Book"/>
                <a:cs typeface="Franklin Gothic Book"/>
              </a:rPr>
              <a:t>1st container port in France; 2</a:t>
            </a:r>
            <a:r>
              <a:rPr lang="fr-FR" sz="2000" baseline="30000" dirty="0">
                <a:latin typeface="Franklin Gothic Book"/>
                <a:cs typeface="Franklin Gothic Book"/>
              </a:rPr>
              <a:t>nd</a:t>
            </a:r>
            <a:r>
              <a:rPr lang="fr-FR" sz="2000" dirty="0">
                <a:latin typeface="Franklin Gothic Book"/>
                <a:cs typeface="Franklin Gothic Book"/>
              </a:rPr>
              <a:t> French port for total </a:t>
            </a:r>
            <a:r>
              <a:rPr lang="fr-FR" sz="2000" dirty="0" err="1">
                <a:latin typeface="Franklin Gothic Book"/>
                <a:cs typeface="Franklin Gothic Book"/>
              </a:rPr>
              <a:t>merchandise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traffic</a:t>
            </a:r>
            <a:endParaRPr lang="fr-FR" sz="2000" dirty="0">
              <a:latin typeface="Franklin Gothic Book"/>
              <a:cs typeface="Franklin Gothic Book"/>
            </a:endParaRPr>
          </a:p>
          <a:p>
            <a:pPr lvl="0"/>
            <a:endParaRPr lang="fr-FR" sz="2000" dirty="0" smtClean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err="1" smtClean="0">
                <a:latin typeface="Franklin Gothic Book"/>
                <a:cs typeface="Franklin Gothic Book"/>
              </a:rPr>
              <a:t>Economic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decline</a:t>
            </a:r>
            <a:r>
              <a:rPr lang="fr-FR" sz="2000" dirty="0" smtClean="0">
                <a:latin typeface="Franklin Gothic Book"/>
                <a:cs typeface="Franklin Gothic Book"/>
              </a:rPr>
              <a:t> and </a:t>
            </a:r>
            <a:r>
              <a:rPr lang="fr-FR" sz="2000" dirty="0" err="1" smtClean="0">
                <a:latin typeface="Franklin Gothic Book"/>
                <a:cs typeface="Franklin Gothic Book"/>
              </a:rPr>
              <a:t>loss</a:t>
            </a:r>
            <a:r>
              <a:rPr lang="fr-FR" sz="2000" dirty="0" smtClean="0">
                <a:latin typeface="Franklin Gothic Book"/>
                <a:cs typeface="Franklin Gothic Book"/>
              </a:rPr>
              <a:t> of </a:t>
            </a:r>
            <a:r>
              <a:rPr lang="fr-FR" sz="2000" dirty="0" err="1" smtClean="0">
                <a:latin typeface="Franklin Gothic Book"/>
                <a:cs typeface="Franklin Gothic Book"/>
              </a:rPr>
              <a:t>industrial</a:t>
            </a:r>
            <a:r>
              <a:rPr lang="fr-FR" sz="2000" dirty="0" smtClean="0">
                <a:latin typeface="Franklin Gothic Book"/>
                <a:cs typeface="Franklin Gothic Book"/>
              </a:rPr>
              <a:t> jobs</a:t>
            </a: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r>
              <a:rPr lang="fr-FR" sz="2000" dirty="0" smtClean="0">
                <a:latin typeface="Franklin Gothic Book"/>
                <a:cs typeface="Franklin Gothic Book"/>
              </a:rPr>
              <a:t>Poor perception of city centre </a:t>
            </a:r>
          </a:p>
          <a:p>
            <a:pPr marL="342900" indent="-342900">
              <a:buFont typeface="Arial"/>
              <a:buChar char="•"/>
            </a:pPr>
            <a:endParaRPr lang="fr-FR" sz="2000" dirty="0" smtClean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r>
              <a:rPr lang="fr-FR" sz="2000" dirty="0" err="1" smtClean="0">
                <a:latin typeface="Franklin Gothic Book"/>
                <a:cs typeface="Franklin Gothic Book"/>
              </a:rPr>
              <a:t>Many</a:t>
            </a:r>
            <a:r>
              <a:rPr lang="fr-FR" sz="2000" dirty="0" smtClean="0">
                <a:latin typeface="Franklin Gothic Book"/>
                <a:cs typeface="Franklin Gothic Book"/>
              </a:rPr>
              <a:t> vacant </a:t>
            </a:r>
            <a:r>
              <a:rPr lang="fr-FR" sz="2000" dirty="0" err="1" smtClean="0">
                <a:latin typeface="Franklin Gothic Book"/>
                <a:cs typeface="Franklin Gothic Book"/>
              </a:rPr>
              <a:t>housing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units</a:t>
            </a:r>
            <a:endParaRPr lang="fr-FR" sz="2000" dirty="0" smtClean="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63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pture d’écran 2019-09-12 à 16.48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68300"/>
            <a:ext cx="8682118" cy="46494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84256" y="5161756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ranklin Gothic Book"/>
                <a:cs typeface="Franklin Gothic Book"/>
              </a:rPr>
              <a:t>Source: INSEE</a:t>
            </a:r>
            <a:endParaRPr lang="en-US" sz="1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52958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543496" y="193204"/>
            <a:ext cx="7991738" cy="804337"/>
          </a:xfrm>
        </p:spPr>
        <p:txBody>
          <a:bodyPr/>
          <a:lstStyle/>
          <a:p>
            <a:pPr>
              <a:defRPr/>
            </a:pP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Le Havre</a:t>
            </a:r>
            <a:endParaRPr lang="de-DE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543496" y="841276"/>
            <a:ext cx="5184576" cy="439248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r>
              <a:rPr lang="fr-FR" sz="2000" dirty="0">
                <a:latin typeface="Franklin Gothic Book"/>
                <a:cs typeface="Franklin Gothic Book"/>
              </a:rPr>
              <a:t>Issues </a:t>
            </a:r>
            <a:r>
              <a:rPr lang="fr-FR" sz="2000" dirty="0" err="1">
                <a:latin typeface="Franklin Gothic Book"/>
                <a:cs typeface="Franklin Gothic Book"/>
              </a:rPr>
              <a:t>with</a:t>
            </a:r>
            <a:r>
              <a:rPr lang="fr-FR" sz="2000" dirty="0">
                <a:latin typeface="Franklin Gothic Book"/>
                <a:cs typeface="Franklin Gothic Book"/>
              </a:rPr>
              <a:t> city centre perceptions </a:t>
            </a:r>
            <a:r>
              <a:rPr lang="fr-FR" sz="2000" dirty="0" err="1">
                <a:latin typeface="Franklin Gothic Book"/>
                <a:cs typeface="Franklin Gothic Book"/>
              </a:rPr>
              <a:t>leading</a:t>
            </a:r>
            <a:r>
              <a:rPr lang="fr-FR" sz="2000" dirty="0">
                <a:latin typeface="Franklin Gothic Book"/>
                <a:cs typeface="Franklin Gothic Book"/>
              </a:rPr>
              <a:t> to efforts to </a:t>
            </a:r>
            <a:r>
              <a:rPr lang="fr-FR" sz="2000" dirty="0" err="1">
                <a:latin typeface="Franklin Gothic Book"/>
                <a:cs typeface="Franklin Gothic Book"/>
              </a:rPr>
              <a:t>maintain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heritage</a:t>
            </a:r>
            <a:r>
              <a:rPr lang="fr-FR" sz="2000" dirty="0" smtClean="0">
                <a:latin typeface="Franklin Gothic Book"/>
                <a:cs typeface="Franklin Gothic Book"/>
              </a:rPr>
              <a:t>; </a:t>
            </a:r>
            <a:r>
              <a:rPr lang="fr-FR" sz="2000" dirty="0" err="1" smtClean="0">
                <a:latin typeface="Franklin Gothic Book"/>
                <a:cs typeface="Franklin Gothic Book"/>
              </a:rPr>
              <a:t>designated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>
                <a:latin typeface="Franklin Gothic Book"/>
                <a:cs typeface="Franklin Gothic Book"/>
              </a:rPr>
              <a:t>as </a:t>
            </a:r>
            <a:r>
              <a:rPr lang="fr-FR" sz="2000" dirty="0" smtClean="0">
                <a:latin typeface="Franklin Gothic Book"/>
                <a:cs typeface="Franklin Gothic Book"/>
              </a:rPr>
              <a:t>UNESCO </a:t>
            </a:r>
            <a:r>
              <a:rPr lang="fr-FR" sz="2000" dirty="0">
                <a:latin typeface="Franklin Gothic Book"/>
                <a:cs typeface="Franklin Gothic Book"/>
              </a:rPr>
              <a:t>World </a:t>
            </a:r>
            <a:r>
              <a:rPr lang="fr-FR" sz="2000" dirty="0" err="1">
                <a:latin typeface="Franklin Gothic Book"/>
                <a:cs typeface="Franklin Gothic Book"/>
              </a:rPr>
              <a:t>Heritage</a:t>
            </a:r>
            <a:r>
              <a:rPr lang="fr-FR" sz="2000" dirty="0">
                <a:latin typeface="Franklin Gothic Book"/>
                <a:cs typeface="Franklin Gothic Book"/>
              </a:rPr>
              <a:t> Site in </a:t>
            </a:r>
            <a:r>
              <a:rPr lang="fr-FR" sz="2000" dirty="0" smtClean="0">
                <a:latin typeface="Franklin Gothic Book"/>
                <a:cs typeface="Franklin Gothic Book"/>
              </a:rPr>
              <a:t>2005</a:t>
            </a:r>
          </a:p>
          <a:p>
            <a:pPr marL="342900" lvl="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r>
              <a:rPr lang="fr-FR" sz="2000" dirty="0">
                <a:latin typeface="Franklin Gothic Book"/>
                <a:cs typeface="Franklin Gothic Book"/>
              </a:rPr>
              <a:t>City marketing </a:t>
            </a:r>
            <a:r>
              <a:rPr lang="fr-FR" sz="2000" dirty="0" err="1">
                <a:latin typeface="Franklin Gothic Book"/>
                <a:cs typeface="Franklin Gothic Book"/>
              </a:rPr>
              <a:t>based</a:t>
            </a:r>
            <a:r>
              <a:rPr lang="fr-FR" sz="2000" dirty="0">
                <a:latin typeface="Franklin Gothic Book"/>
                <a:cs typeface="Franklin Gothic Book"/>
              </a:rPr>
              <a:t> on </a:t>
            </a:r>
            <a:r>
              <a:rPr lang="fr-FR" sz="2000" dirty="0" err="1" smtClean="0">
                <a:latin typeface="Franklin Gothic Book"/>
                <a:cs typeface="Franklin Gothic Book"/>
              </a:rPr>
              <a:t>port’s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link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with</a:t>
            </a:r>
            <a:r>
              <a:rPr lang="fr-FR" sz="2000" dirty="0">
                <a:latin typeface="Franklin Gothic Book"/>
                <a:cs typeface="Franklin Gothic Book"/>
              </a:rPr>
              <a:t> the </a:t>
            </a:r>
            <a:r>
              <a:rPr lang="fr-FR" sz="2000" dirty="0" smtClean="0">
                <a:latin typeface="Franklin Gothic Book"/>
                <a:cs typeface="Franklin Gothic Book"/>
              </a:rPr>
              <a:t>city, </a:t>
            </a:r>
            <a:r>
              <a:rPr lang="fr-FR" sz="2000" dirty="0">
                <a:latin typeface="Franklin Gothic Book"/>
                <a:cs typeface="Franklin Gothic Book"/>
              </a:rPr>
              <a:t>and </a:t>
            </a:r>
            <a:r>
              <a:rPr lang="fr-FR" sz="2000" dirty="0" err="1">
                <a:latin typeface="Franklin Gothic Book"/>
                <a:cs typeface="Franklin Gothic Book"/>
              </a:rPr>
              <a:t>economic</a:t>
            </a:r>
            <a:r>
              <a:rPr lang="fr-FR" sz="2000" dirty="0">
                <a:latin typeface="Franklin Gothic Book"/>
                <a:cs typeface="Franklin Gothic Book"/>
              </a:rPr>
              <a:t> reconversion </a:t>
            </a:r>
            <a:r>
              <a:rPr lang="fr-FR" sz="2000" dirty="0" err="1">
                <a:latin typeface="Franklin Gothic Book"/>
                <a:cs typeface="Franklin Gothic Book"/>
              </a:rPr>
              <a:t>focused</a:t>
            </a:r>
            <a:r>
              <a:rPr lang="fr-FR" sz="2000" dirty="0">
                <a:latin typeface="Franklin Gothic Book"/>
                <a:cs typeface="Franklin Gothic Book"/>
              </a:rPr>
              <a:t> on </a:t>
            </a:r>
            <a:r>
              <a:rPr lang="fr-FR" sz="2000" dirty="0" err="1">
                <a:latin typeface="Franklin Gothic Book"/>
                <a:cs typeface="Franklin Gothic Book"/>
              </a:rPr>
              <a:t>wind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farms</a:t>
            </a:r>
            <a:r>
              <a:rPr lang="fr-FR" sz="2000" dirty="0" smtClean="0">
                <a:latin typeface="Franklin Gothic Book"/>
                <a:cs typeface="Franklin Gothic Book"/>
              </a:rPr>
              <a:t> exports</a:t>
            </a:r>
            <a:endParaRPr lang="fr-FR" sz="2000" dirty="0">
              <a:latin typeface="Franklin Gothic Book"/>
              <a:cs typeface="Franklin Gothic Book"/>
            </a:endParaRPr>
          </a:p>
          <a:p>
            <a:endParaRPr lang="fr-FR" sz="2000" dirty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r>
              <a:rPr lang="fr-FR" sz="2000" dirty="0" err="1">
                <a:latin typeface="Franklin Gothic Book"/>
                <a:cs typeface="Franklin Gothic Book"/>
              </a:rPr>
              <a:t>Renovation</a:t>
            </a:r>
            <a:r>
              <a:rPr lang="fr-FR" sz="2000" dirty="0">
                <a:latin typeface="Franklin Gothic Book"/>
                <a:cs typeface="Franklin Gothic Book"/>
              </a:rPr>
              <a:t> of </a:t>
            </a:r>
            <a:r>
              <a:rPr lang="fr-FR" sz="2000" dirty="0" err="1">
                <a:latin typeface="Franklin Gothic Book"/>
                <a:cs typeface="Franklin Gothic Book"/>
              </a:rPr>
              <a:t>ancient</a:t>
            </a:r>
            <a:r>
              <a:rPr lang="fr-FR" sz="2000" dirty="0">
                <a:latin typeface="Franklin Gothic Book"/>
                <a:cs typeface="Franklin Gothic Book"/>
              </a:rPr>
              <a:t> docks, </a:t>
            </a:r>
            <a:r>
              <a:rPr lang="fr-FR" sz="2000" dirty="0" err="1" smtClean="0">
                <a:latin typeface="Franklin Gothic Book"/>
                <a:cs typeface="Franklin Gothic Book"/>
              </a:rPr>
              <a:t>meanwhile</a:t>
            </a:r>
            <a:r>
              <a:rPr lang="fr-FR" sz="2000" dirty="0" smtClean="0">
                <a:latin typeface="Franklin Gothic Book"/>
                <a:cs typeface="Franklin Gothic Book"/>
              </a:rPr>
              <a:t> uses, </a:t>
            </a:r>
            <a:r>
              <a:rPr lang="fr-FR" sz="2000" dirty="0">
                <a:latin typeface="Franklin Gothic Book"/>
                <a:cs typeface="Franklin Gothic Book"/>
              </a:rPr>
              <a:t>use of </a:t>
            </a:r>
            <a:r>
              <a:rPr lang="fr-FR" sz="2000" dirty="0" smtClean="0">
                <a:latin typeface="Franklin Gothic Book"/>
                <a:cs typeface="Franklin Gothic Book"/>
              </a:rPr>
              <a:t>containers for </a:t>
            </a:r>
            <a:r>
              <a:rPr lang="fr-FR" sz="2000" dirty="0" err="1" smtClean="0">
                <a:latin typeface="Franklin Gothic Book"/>
                <a:cs typeface="Franklin Gothic Book"/>
              </a:rPr>
              <a:t>student</a:t>
            </a:r>
            <a:r>
              <a:rPr lang="fr-FR" sz="2000" dirty="0" smtClean="0">
                <a:latin typeface="Franklin Gothic Book"/>
                <a:cs typeface="Franklin Gothic Book"/>
              </a:rPr>
              <a:t> accommodation </a:t>
            </a: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r>
              <a:rPr lang="fr-FR" sz="2000" dirty="0" err="1">
                <a:latin typeface="Franklin Gothic Book"/>
                <a:cs typeface="Franklin Gothic Book"/>
              </a:rPr>
              <a:t>Tourism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offer</a:t>
            </a:r>
            <a:r>
              <a:rPr lang="fr-FR" sz="2000" dirty="0">
                <a:latin typeface="Franklin Gothic Book"/>
                <a:cs typeface="Franklin Gothic Book"/>
              </a:rPr>
              <a:t> as part of network </a:t>
            </a:r>
            <a:r>
              <a:rPr lang="fr-FR" sz="2000" dirty="0" err="1">
                <a:latin typeface="Franklin Gothic Book"/>
                <a:cs typeface="Franklin Gothic Book"/>
              </a:rPr>
              <a:t>with</a:t>
            </a:r>
            <a:r>
              <a:rPr lang="fr-FR" sz="2000" dirty="0">
                <a:latin typeface="Franklin Gothic Book"/>
                <a:cs typeface="Franklin Gothic Book"/>
              </a:rPr>
              <a:t>  Deauville and </a:t>
            </a:r>
            <a:r>
              <a:rPr lang="fr-FR" sz="2000" dirty="0" smtClean="0">
                <a:latin typeface="Franklin Gothic Book"/>
                <a:cs typeface="Franklin Gothic Book"/>
              </a:rPr>
              <a:t>Honfleur</a:t>
            </a:r>
          </a:p>
          <a:p>
            <a:pPr marL="342900" lvl="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endParaRPr lang="fr-FR" sz="2400" dirty="0">
              <a:latin typeface="Franklin Gothic Book"/>
              <a:cs typeface="Franklin Gothic Book"/>
            </a:endParaRPr>
          </a:p>
          <a:p>
            <a:r>
              <a:rPr lang="fr-FR" sz="2400" dirty="0" smtClean="0">
                <a:latin typeface="Franklin Gothic Book"/>
                <a:cs typeface="Franklin Gothic Book"/>
              </a:rPr>
              <a:t> </a:t>
            </a:r>
          </a:p>
          <a:p>
            <a:pPr>
              <a:defRPr/>
            </a:pPr>
            <a:endParaRPr lang="de-DE" sz="2000" dirty="0">
              <a:latin typeface="+mn-lt"/>
            </a:endParaRPr>
          </a:p>
        </p:txBody>
      </p:sp>
      <p:pic>
        <p:nvPicPr>
          <p:cNvPr id="2" name="Picture 1" descr="bibliothèque oscar niemeye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080" y="1345332"/>
            <a:ext cx="417646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1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534116" y="357187"/>
            <a:ext cx="7991738" cy="804337"/>
          </a:xfrm>
        </p:spPr>
        <p:txBody>
          <a:bodyPr/>
          <a:lstStyle/>
          <a:p>
            <a:pPr>
              <a:defRPr/>
            </a:pP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Le Havre</a:t>
            </a:r>
            <a:endParaRPr lang="de-DE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543496" y="1057300"/>
            <a:ext cx="4392488" cy="410445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r>
              <a:rPr lang="fr-FR" sz="2000" dirty="0" err="1">
                <a:latin typeface="Franklin Gothic Book"/>
                <a:cs typeface="Franklin Gothic Book"/>
              </a:rPr>
              <a:t>Socially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fragmented</a:t>
            </a:r>
            <a:r>
              <a:rPr lang="fr-FR" sz="2000" dirty="0">
                <a:latin typeface="Franklin Gothic Book"/>
                <a:cs typeface="Franklin Gothic Book"/>
              </a:rPr>
              <a:t> city (</a:t>
            </a:r>
            <a:r>
              <a:rPr lang="fr-FR" sz="2000" dirty="0" err="1">
                <a:latin typeface="Franklin Gothic Book"/>
                <a:cs typeface="Franklin Gothic Book"/>
              </a:rPr>
              <a:t>wealthier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households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settle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away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from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polluted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industrial</a:t>
            </a:r>
            <a:r>
              <a:rPr lang="fr-FR" sz="2000" dirty="0">
                <a:latin typeface="Franklin Gothic Book"/>
                <a:cs typeface="Franklin Gothic Book"/>
              </a:rPr>
              <a:t> areas)</a:t>
            </a: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r>
              <a:rPr lang="fr-FR" sz="2000" dirty="0" err="1">
                <a:latin typeface="Franklin Gothic Book"/>
                <a:cs typeface="Franklin Gothic Book"/>
              </a:rPr>
              <a:t>Urban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policies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targeting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poorer</a:t>
            </a:r>
            <a:r>
              <a:rPr lang="fr-FR" sz="2000" dirty="0">
                <a:latin typeface="Franklin Gothic Book"/>
                <a:cs typeface="Franklin Gothic Book"/>
              </a:rPr>
              <a:t> areas (Politique de la Ville/ANRU) : </a:t>
            </a:r>
            <a:r>
              <a:rPr lang="fr-FR" sz="2000" dirty="0" err="1">
                <a:latin typeface="Franklin Gothic Book"/>
                <a:cs typeface="Franklin Gothic Book"/>
              </a:rPr>
              <a:t>demolition</a:t>
            </a:r>
            <a:r>
              <a:rPr lang="fr-FR" sz="2000" dirty="0">
                <a:latin typeface="Franklin Gothic Book"/>
                <a:cs typeface="Franklin Gothic Book"/>
              </a:rPr>
              <a:t>, </a:t>
            </a:r>
            <a:r>
              <a:rPr lang="fr-FR" sz="2000" dirty="0" err="1">
                <a:latin typeface="Franklin Gothic Book"/>
                <a:cs typeface="Franklin Gothic Book"/>
              </a:rPr>
              <a:t>refurbishment</a:t>
            </a:r>
            <a:r>
              <a:rPr lang="fr-FR" sz="2000" dirty="0">
                <a:latin typeface="Franklin Gothic Book"/>
                <a:cs typeface="Franklin Gothic Book"/>
              </a:rPr>
              <a:t>, </a:t>
            </a:r>
            <a:r>
              <a:rPr lang="fr-FR" sz="2000" dirty="0" err="1">
                <a:latin typeface="Franklin Gothic Book"/>
                <a:cs typeface="Franklin Gothic Book"/>
              </a:rPr>
              <a:t>extending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smtClean="0">
                <a:latin typeface="Franklin Gothic Book"/>
                <a:cs typeface="Franklin Gothic Book"/>
              </a:rPr>
              <a:t>tramway </a:t>
            </a:r>
            <a:r>
              <a:rPr lang="fr-FR" sz="2000" dirty="0" err="1">
                <a:latin typeface="Franklin Gothic Book"/>
                <a:cs typeface="Franklin Gothic Book"/>
              </a:rPr>
              <a:t>access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r>
              <a:rPr lang="fr-FR" sz="2000" dirty="0">
                <a:latin typeface="Franklin Gothic Book"/>
                <a:cs typeface="Franklin Gothic Book"/>
              </a:rPr>
              <a:t>PIC </a:t>
            </a:r>
            <a:r>
              <a:rPr lang="fr-FR" sz="2000" dirty="0" err="1">
                <a:latin typeface="Franklin Gothic Book"/>
                <a:cs typeface="Franklin Gothic Book"/>
              </a:rPr>
              <a:t>Urban</a:t>
            </a:r>
            <a:r>
              <a:rPr lang="fr-FR" sz="2000" dirty="0">
                <a:latin typeface="Franklin Gothic Book"/>
                <a:cs typeface="Franklin Gothic Book"/>
              </a:rPr>
              <a:t> (EU-</a:t>
            </a:r>
            <a:r>
              <a:rPr lang="fr-FR" sz="2000" dirty="0" err="1">
                <a:latin typeface="Franklin Gothic Book"/>
                <a:cs typeface="Franklin Gothic Book"/>
              </a:rPr>
              <a:t>funded</a:t>
            </a:r>
            <a:r>
              <a:rPr lang="fr-FR" sz="2000" dirty="0">
                <a:latin typeface="Franklin Gothic Book"/>
                <a:cs typeface="Franklin Gothic Book"/>
              </a:rPr>
              <a:t>) : valorise </a:t>
            </a:r>
            <a:r>
              <a:rPr lang="fr-FR" sz="2000" dirty="0" err="1">
                <a:latin typeface="Franklin Gothic Book"/>
                <a:cs typeface="Franklin Gothic Book"/>
              </a:rPr>
              <a:t>property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potential</a:t>
            </a:r>
            <a:r>
              <a:rPr lang="fr-FR" sz="2000" dirty="0">
                <a:latin typeface="Franklin Gothic Book"/>
                <a:cs typeface="Franklin Gothic Book"/>
              </a:rPr>
              <a:t> of </a:t>
            </a:r>
            <a:r>
              <a:rPr lang="fr-FR" sz="2000" dirty="0" smtClean="0">
                <a:latin typeface="Franklin Gothic Book"/>
                <a:cs typeface="Franklin Gothic Book"/>
              </a:rPr>
              <a:t>former </a:t>
            </a:r>
            <a:r>
              <a:rPr lang="fr-FR" sz="2000" dirty="0" err="1" smtClean="0">
                <a:latin typeface="Franklin Gothic Book"/>
                <a:cs typeface="Franklin Gothic Book"/>
              </a:rPr>
              <a:t>industrial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>
                <a:latin typeface="Franklin Gothic Book"/>
                <a:cs typeface="Franklin Gothic Book"/>
              </a:rPr>
              <a:t>and port-</a:t>
            </a:r>
            <a:r>
              <a:rPr lang="fr-FR" sz="2000" dirty="0" err="1">
                <a:latin typeface="Franklin Gothic Book"/>
                <a:cs typeface="Franklin Gothic Book"/>
              </a:rPr>
              <a:t>based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smtClean="0">
                <a:latin typeface="Franklin Gothic Book"/>
                <a:cs typeface="Franklin Gothic Book"/>
              </a:rPr>
              <a:t>sites </a:t>
            </a:r>
            <a:r>
              <a:rPr lang="fr-FR" sz="2000" dirty="0">
                <a:latin typeface="Franklin Gothic Book"/>
                <a:cs typeface="Franklin Gothic Book"/>
              </a:rPr>
              <a:t>to </a:t>
            </a:r>
            <a:r>
              <a:rPr lang="fr-FR" sz="2000" dirty="0" err="1">
                <a:latin typeface="Franklin Gothic Book"/>
                <a:cs typeface="Franklin Gothic Book"/>
              </a:rPr>
              <a:t>develop</a:t>
            </a:r>
            <a:r>
              <a:rPr lang="fr-FR" sz="2000" dirty="0">
                <a:latin typeface="Franklin Gothic Book"/>
                <a:cs typeface="Franklin Gothic Book"/>
              </a:rPr>
              <a:t> new </a:t>
            </a:r>
            <a:r>
              <a:rPr lang="fr-FR" sz="2000" dirty="0" err="1">
                <a:latin typeface="Franklin Gothic Book"/>
                <a:cs typeface="Franklin Gothic Book"/>
              </a:rPr>
              <a:t>waterfront</a:t>
            </a:r>
            <a:r>
              <a:rPr lang="fr-FR" sz="2000" dirty="0">
                <a:latin typeface="Franklin Gothic Book"/>
                <a:cs typeface="Franklin Gothic Book"/>
              </a:rPr>
              <a:t> uses and </a:t>
            </a:r>
            <a:r>
              <a:rPr lang="fr-FR" sz="2000" dirty="0" err="1">
                <a:latin typeface="Franklin Gothic Book"/>
                <a:cs typeface="Franklin Gothic Book"/>
              </a:rPr>
              <a:t>attract</a:t>
            </a:r>
            <a:r>
              <a:rPr lang="fr-FR" sz="2000" dirty="0">
                <a:latin typeface="Franklin Gothic Book"/>
                <a:cs typeface="Franklin Gothic Book"/>
              </a:rPr>
              <a:t> new </a:t>
            </a:r>
            <a:r>
              <a:rPr lang="fr-FR" sz="2000" dirty="0" err="1">
                <a:latin typeface="Franklin Gothic Book"/>
                <a:cs typeface="Franklin Gothic Book"/>
              </a:rPr>
              <a:t>inhabitants</a:t>
            </a:r>
            <a:endParaRPr lang="fr-FR" sz="2000" dirty="0">
              <a:latin typeface="Franklin Gothic Book"/>
              <a:cs typeface="Franklin Gothic Book"/>
            </a:endParaRPr>
          </a:p>
          <a:p>
            <a:pPr>
              <a:defRPr/>
            </a:pPr>
            <a:endParaRPr lang="de-DE" sz="2000" dirty="0">
              <a:latin typeface="+mn-lt"/>
            </a:endParaRPr>
          </a:p>
        </p:txBody>
      </p:sp>
      <p:pic>
        <p:nvPicPr>
          <p:cNvPr id="2" name="Picture 1" descr="Segregation Le Hav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409228"/>
            <a:ext cx="3495675" cy="5124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68432" y="4801716"/>
            <a:ext cx="936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Source: </a:t>
            </a:r>
            <a:r>
              <a:rPr lang="en-US" dirty="0" err="1" smtClean="0">
                <a:latin typeface="Franklin Gothic Book"/>
                <a:cs typeface="Franklin Gothic Book"/>
              </a:rPr>
              <a:t>Boquet</a:t>
            </a:r>
            <a:r>
              <a:rPr lang="en-US" dirty="0" smtClean="0">
                <a:latin typeface="Franklin Gothic Book"/>
                <a:cs typeface="Franklin Gothic Book"/>
              </a:rPr>
              <a:t>, 2009</a:t>
            </a:r>
            <a:endParaRPr lang="en-US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97861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redit Flickr Snob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0"/>
            <a:ext cx="7620000" cy="5715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4176" y="69726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Book"/>
                <a:cs typeface="Franklin Gothic Book"/>
              </a:rPr>
              <a:t>Genoa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12448" y="4585692"/>
            <a:ext cx="8640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Credit: Flickr/</a:t>
            </a:r>
            <a:r>
              <a:rPr lang="en-US" dirty="0" err="1" smtClean="0">
                <a:latin typeface="Franklin Gothic Book"/>
                <a:cs typeface="Franklin Gothic Book"/>
              </a:rPr>
              <a:t>Snobum</a:t>
            </a:r>
            <a:endParaRPr lang="en-US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01654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534116" y="357187"/>
            <a:ext cx="7991738" cy="804337"/>
          </a:xfrm>
        </p:spPr>
        <p:txBody>
          <a:bodyPr/>
          <a:lstStyle/>
          <a:p>
            <a:pPr>
              <a:defRPr/>
            </a:pP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Genoa</a:t>
            </a:r>
            <a:endParaRPr lang="de-DE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534116" y="1335639"/>
            <a:ext cx="3681788" cy="3898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/>
              <a:buChar char="•"/>
            </a:pPr>
            <a:r>
              <a:rPr lang="fr-FR" sz="2000" dirty="0" err="1" smtClean="0">
                <a:latin typeface="Franklin Gothic Book"/>
                <a:cs typeface="Franklin Gothic Book"/>
              </a:rPr>
              <a:t>Funded</a:t>
            </a:r>
            <a:r>
              <a:rPr lang="fr-FR" sz="2000" dirty="0" smtClean="0">
                <a:latin typeface="Franklin Gothic Book"/>
                <a:cs typeface="Franklin Gothic Book"/>
              </a:rPr>
              <a:t> 1005</a:t>
            </a:r>
            <a:endParaRPr lang="fr-FR" sz="2000" dirty="0">
              <a:latin typeface="Franklin Gothic Book"/>
              <a:cs typeface="Franklin Gothic Book"/>
            </a:endParaRPr>
          </a:p>
          <a:p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latin typeface="Franklin Gothic Book"/>
                <a:cs typeface="Franklin Gothic Book"/>
              </a:rPr>
              <a:t>1st </a:t>
            </a:r>
            <a:r>
              <a:rPr lang="fr-FR" sz="2000" dirty="0">
                <a:latin typeface="Franklin Gothic Book"/>
                <a:cs typeface="Franklin Gothic Book"/>
              </a:rPr>
              <a:t>port in </a:t>
            </a:r>
            <a:r>
              <a:rPr lang="fr-FR" sz="2000" dirty="0" err="1" smtClean="0">
                <a:latin typeface="Franklin Gothic Book"/>
                <a:cs typeface="Franklin Gothic Book"/>
              </a:rPr>
              <a:t>Italy</a:t>
            </a: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endParaRPr lang="de-DE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>
                <a:latin typeface="Franklin Gothic Book"/>
                <a:cs typeface="Franklin Gothic Book"/>
              </a:rPr>
              <a:t>L</a:t>
            </a:r>
            <a:r>
              <a:rPr lang="fr-FR" sz="2000" dirty="0" smtClean="0">
                <a:latin typeface="Franklin Gothic Book"/>
                <a:cs typeface="Franklin Gothic Book"/>
              </a:rPr>
              <a:t>ong </a:t>
            </a:r>
            <a:r>
              <a:rPr lang="fr-FR" sz="2000" dirty="0" err="1">
                <a:latin typeface="Franklin Gothic Book"/>
                <a:cs typeface="Franklin Gothic Book"/>
              </a:rPr>
              <a:t>history</a:t>
            </a:r>
            <a:r>
              <a:rPr lang="fr-FR" sz="2000" dirty="0">
                <a:latin typeface="Franklin Gothic Book"/>
                <a:cs typeface="Franklin Gothic Book"/>
              </a:rPr>
              <a:t> of </a:t>
            </a:r>
            <a:r>
              <a:rPr lang="fr-FR" sz="2000" dirty="0" err="1">
                <a:latin typeface="Franklin Gothic Book"/>
                <a:cs typeface="Franklin Gothic Book"/>
              </a:rPr>
              <a:t>demographic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decline</a:t>
            </a:r>
            <a:r>
              <a:rPr lang="fr-FR" sz="2000" dirty="0" smtClean="0">
                <a:solidFill>
                  <a:srgbClr val="FF0000"/>
                </a:solidFill>
                <a:latin typeface="Franklin Gothic Book"/>
                <a:cs typeface="Franklin Gothic Book"/>
              </a:rPr>
              <a:t> </a:t>
            </a:r>
            <a:r>
              <a:rPr lang="fr-FR" sz="2000" dirty="0" smtClean="0">
                <a:latin typeface="Franklin Gothic Book"/>
                <a:cs typeface="Franklin Gothic Book"/>
              </a:rPr>
              <a:t>and </a:t>
            </a:r>
            <a:r>
              <a:rPr lang="fr-FR" sz="2000" dirty="0" err="1" smtClean="0">
                <a:latin typeface="Franklin Gothic Book"/>
                <a:cs typeface="Franklin Gothic Book"/>
              </a:rPr>
              <a:t>rapid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ageing</a:t>
            </a: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err="1">
                <a:latin typeface="Franklin Gothic Book"/>
                <a:cs typeface="Franklin Gothic Book"/>
              </a:rPr>
              <a:t>R</a:t>
            </a:r>
            <a:r>
              <a:rPr lang="fr-FR" sz="2000" dirty="0" err="1" smtClean="0">
                <a:latin typeface="Franklin Gothic Book"/>
                <a:cs typeface="Franklin Gothic Book"/>
              </a:rPr>
              <a:t>eduction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>
                <a:latin typeface="Franklin Gothic Book"/>
                <a:cs typeface="Franklin Gothic Book"/>
              </a:rPr>
              <a:t>in population first hit the </a:t>
            </a:r>
            <a:r>
              <a:rPr lang="fr-FR" sz="2000" dirty="0" err="1">
                <a:latin typeface="Franklin Gothic Book"/>
                <a:cs typeface="Franklin Gothic Book"/>
              </a:rPr>
              <a:t>historical</a:t>
            </a:r>
            <a:r>
              <a:rPr lang="fr-FR" sz="2000" dirty="0">
                <a:latin typeface="Franklin Gothic Book"/>
                <a:cs typeface="Franklin Gothic Book"/>
              </a:rPr>
              <a:t> city </a:t>
            </a:r>
            <a:r>
              <a:rPr lang="fr-FR" sz="2000" dirty="0" smtClean="0">
                <a:latin typeface="Franklin Gothic Book"/>
                <a:cs typeface="Franklin Gothic Book"/>
              </a:rPr>
              <a:t>centre</a:t>
            </a:r>
            <a:r>
              <a:rPr lang="fr-FR" sz="2000" dirty="0">
                <a:latin typeface="Franklin Gothic Book"/>
                <a:cs typeface="Franklin Gothic Book"/>
              </a:rPr>
              <a:t> </a:t>
            </a:r>
          </a:p>
          <a:p>
            <a:pPr>
              <a:defRPr/>
            </a:pPr>
            <a:endParaRPr lang="de-DE" sz="2000" dirty="0" smtClean="0">
              <a:latin typeface="+mn-lt"/>
            </a:endParaRPr>
          </a:p>
          <a:p>
            <a:pPr>
              <a:defRPr/>
            </a:pPr>
            <a:endParaRPr lang="de-DE" sz="2000" dirty="0">
              <a:latin typeface="+mn-lt"/>
            </a:endParaRPr>
          </a:p>
          <a:p>
            <a:pPr>
              <a:defRPr/>
            </a:pPr>
            <a:endParaRPr lang="de-DE" sz="20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48152" y="2281436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Pop graph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Capture d’écran 2019-09-12 à 16.51.4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 b="1390"/>
          <a:stretch/>
        </p:blipFill>
        <p:spPr>
          <a:xfrm>
            <a:off x="4389782" y="1129308"/>
            <a:ext cx="5788867" cy="3550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6024" y="4945732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ranklin Gothic Book"/>
                <a:cs typeface="Franklin Gothic Book"/>
              </a:rPr>
              <a:t>Source: </a:t>
            </a:r>
            <a:r>
              <a:rPr lang="en-US" sz="1600" dirty="0" err="1">
                <a:solidFill>
                  <a:srgbClr val="000000"/>
                </a:solidFill>
                <a:latin typeface="Franklin Gothic Book"/>
                <a:ea typeface="Lucida Grande"/>
                <a:cs typeface="Franklin Gothic Book"/>
              </a:rPr>
              <a:t>Istituto</a:t>
            </a:r>
            <a:r>
              <a:rPr lang="en-US" sz="1600" dirty="0">
                <a:solidFill>
                  <a:srgbClr val="000000"/>
                </a:solidFill>
                <a:latin typeface="Franklin Gothic Book"/>
                <a:ea typeface="Lucida Grande"/>
                <a:cs typeface="Franklin Gothic Book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Franklin Gothic Book"/>
                <a:ea typeface="Lucida Grande"/>
                <a:cs typeface="Franklin Gothic Book"/>
              </a:rPr>
              <a:t>Nazionale</a:t>
            </a:r>
            <a:r>
              <a:rPr lang="en-US" sz="1600" dirty="0">
                <a:solidFill>
                  <a:srgbClr val="000000"/>
                </a:solidFill>
                <a:latin typeface="Franklin Gothic Book"/>
                <a:ea typeface="Lucida Grande"/>
                <a:cs typeface="Franklin Gothic Book"/>
              </a:rPr>
              <a:t> di </a:t>
            </a:r>
            <a:r>
              <a:rPr lang="en-US" sz="1600" dirty="0" err="1">
                <a:solidFill>
                  <a:srgbClr val="000000"/>
                </a:solidFill>
                <a:latin typeface="Franklin Gothic Book"/>
                <a:ea typeface="Lucida Grande"/>
                <a:cs typeface="Franklin Gothic Book"/>
              </a:rPr>
              <a:t>Statistica</a:t>
            </a:r>
            <a:r>
              <a:rPr lang="en-US" sz="1600" dirty="0">
                <a:solidFill>
                  <a:srgbClr val="000000"/>
                </a:solidFill>
                <a:latin typeface="Franklin Gothic Book"/>
                <a:ea typeface="Lucida Grande"/>
                <a:cs typeface="Franklin Gothic Book"/>
              </a:rPr>
              <a:t> Italia </a:t>
            </a:r>
            <a:endParaRPr lang="en-US" sz="1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62255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534116" y="357187"/>
            <a:ext cx="7991738" cy="804337"/>
          </a:xfrm>
        </p:spPr>
        <p:txBody>
          <a:bodyPr/>
          <a:lstStyle/>
          <a:p>
            <a:pPr>
              <a:defRPr/>
            </a:pP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Genoa</a:t>
            </a:r>
            <a:endParaRPr lang="de-DE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543496" y="1129308"/>
            <a:ext cx="4608512" cy="388843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Franklin Gothic Book"/>
                <a:cs typeface="Franklin Gothic Book"/>
              </a:rPr>
              <a:t>Urban </a:t>
            </a:r>
            <a:r>
              <a:rPr lang="en-US" sz="2000" dirty="0" smtClean="0">
                <a:latin typeface="Franklin Gothic Book"/>
                <a:cs typeface="Franklin Gothic Book"/>
              </a:rPr>
              <a:t>strategies </a:t>
            </a:r>
            <a:r>
              <a:rPr lang="en-US" sz="2000" dirty="0">
                <a:latin typeface="Franklin Gothic Book"/>
                <a:cs typeface="Franklin Gothic Book"/>
              </a:rPr>
              <a:t>limiting developments </a:t>
            </a:r>
            <a:r>
              <a:rPr lang="en-US" sz="2000" dirty="0" smtClean="0">
                <a:latin typeface="Franklin Gothic Book"/>
                <a:cs typeface="Franklin Gothic Book"/>
              </a:rPr>
              <a:t>on greenfield</a:t>
            </a: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Use touristic </a:t>
            </a:r>
            <a:r>
              <a:rPr lang="en-US" sz="2000" dirty="0">
                <a:latin typeface="Franklin Gothic Book"/>
                <a:cs typeface="Franklin Gothic Book"/>
              </a:rPr>
              <a:t>potential </a:t>
            </a:r>
            <a:r>
              <a:rPr lang="en-US" sz="2000" dirty="0" smtClean="0">
                <a:latin typeface="Franklin Gothic Book"/>
                <a:cs typeface="Franklin Gothic Book"/>
              </a:rPr>
              <a:t>to revive historical </a:t>
            </a:r>
            <a:r>
              <a:rPr lang="en-US" sz="2000" dirty="0" err="1">
                <a:latin typeface="Franklin Gothic Book"/>
                <a:cs typeface="Franklin Gothic Book"/>
              </a:rPr>
              <a:t>centre</a:t>
            </a:r>
            <a:r>
              <a:rPr lang="en-US" sz="2000" dirty="0">
                <a:latin typeface="Franklin Gothic Book"/>
                <a:cs typeface="Franklin Gothic Book"/>
              </a:rPr>
              <a:t> </a:t>
            </a:r>
            <a:endParaRPr lang="en-US" sz="2000" dirty="0" smtClean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Regeneration </a:t>
            </a:r>
            <a:r>
              <a:rPr lang="en-US" sz="2000" dirty="0">
                <a:latin typeface="Franklin Gothic Book"/>
                <a:cs typeface="Franklin Gothic Book"/>
              </a:rPr>
              <a:t>of the historical housing </a:t>
            </a:r>
            <a:r>
              <a:rPr lang="en-US" sz="2000" dirty="0" smtClean="0">
                <a:latin typeface="Franklin Gothic Book"/>
                <a:cs typeface="Franklin Gothic Book"/>
              </a:rPr>
              <a:t>stock</a:t>
            </a:r>
            <a:endParaRPr lang="en-US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Franklin Gothic Book"/>
                <a:cs typeface="Franklin Gothic Book"/>
              </a:rPr>
              <a:t>R</a:t>
            </a:r>
            <a:r>
              <a:rPr lang="en-US" sz="2000" dirty="0" smtClean="0">
                <a:latin typeface="Franklin Gothic Book"/>
                <a:cs typeface="Franklin Gothic Book"/>
              </a:rPr>
              <a:t>eduction </a:t>
            </a:r>
            <a:r>
              <a:rPr lang="en-US" sz="2000" dirty="0">
                <a:latin typeface="Franklin Gothic Book"/>
                <a:cs typeface="Franklin Gothic Book"/>
              </a:rPr>
              <a:t>of the size of large historical flats in order to make them suitable for smaller </a:t>
            </a:r>
            <a:r>
              <a:rPr lang="en-US" sz="2000" dirty="0" smtClean="0">
                <a:latin typeface="Franklin Gothic Book"/>
                <a:cs typeface="Franklin Gothic Book"/>
              </a:rPr>
              <a:t>families</a:t>
            </a:r>
            <a:endParaRPr lang="de-DE" sz="2000" dirty="0">
              <a:latin typeface="Franklin Gothic Book"/>
              <a:cs typeface="Franklin Gothic Book"/>
            </a:endParaRPr>
          </a:p>
          <a:p>
            <a:pPr>
              <a:defRPr/>
            </a:pPr>
            <a:endParaRPr lang="de-DE" sz="2000" dirty="0" smtClean="0">
              <a:latin typeface="+mn-lt"/>
            </a:endParaRPr>
          </a:p>
          <a:p>
            <a:pPr>
              <a:defRPr/>
            </a:pPr>
            <a:endParaRPr lang="de-DE" sz="2000" dirty="0">
              <a:latin typeface="+mn-lt"/>
            </a:endParaRPr>
          </a:p>
          <a:p>
            <a:pPr>
              <a:defRPr/>
            </a:pPr>
            <a:endParaRPr lang="de-DE" sz="2000" dirty="0">
              <a:latin typeface="+mn-lt"/>
            </a:endParaRPr>
          </a:p>
        </p:txBody>
      </p:sp>
      <p:pic>
        <p:nvPicPr>
          <p:cNvPr id="2" name="Picture 1" descr="34993275493_bfd23c7f15_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460" y="1273324"/>
            <a:ext cx="4860540" cy="3240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0120" y="4729708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Credit: Flickr/</a:t>
            </a:r>
            <a:r>
              <a:rPr lang="en-US" dirty="0" err="1" smtClean="0">
                <a:latin typeface="Franklin Gothic Book"/>
                <a:cs typeface="Franklin Gothic Book"/>
              </a:rPr>
              <a:t>Alexithyme</a:t>
            </a:r>
            <a:endParaRPr lang="en-US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20408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543496" y="265212"/>
            <a:ext cx="7991738" cy="8043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Genoa</a:t>
            </a:r>
            <a:endParaRPr lang="de-DE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534116" y="1335639"/>
            <a:ext cx="9378628" cy="396131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de-DE" sz="2000" dirty="0">
              <a:latin typeface="+mn-lt"/>
            </a:endParaRPr>
          </a:p>
          <a:p>
            <a:pPr>
              <a:defRPr/>
            </a:pPr>
            <a:endParaRPr lang="de-DE" sz="2000" dirty="0" smtClean="0">
              <a:latin typeface="+mn-lt"/>
            </a:endParaRPr>
          </a:p>
          <a:p>
            <a:pPr>
              <a:defRPr/>
            </a:pPr>
            <a:endParaRPr lang="de-DE" sz="2000" dirty="0">
              <a:latin typeface="+mn-lt"/>
            </a:endParaRPr>
          </a:p>
          <a:p>
            <a:pPr>
              <a:defRPr/>
            </a:pPr>
            <a:endParaRPr lang="de-DE" sz="20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480" y="985292"/>
            <a:ext cx="892899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000" dirty="0" smtClean="0">
                <a:latin typeface="Franklin Gothic Book"/>
                <a:cs typeface="Franklin Gothic Book"/>
              </a:rPr>
              <a:t>Part </a:t>
            </a:r>
            <a:r>
              <a:rPr lang="fr-FR" sz="2000" dirty="0">
                <a:latin typeface="Franklin Gothic Book"/>
                <a:cs typeface="Franklin Gothic Book"/>
              </a:rPr>
              <a:t>of Old Port was </a:t>
            </a:r>
            <a:r>
              <a:rPr lang="fr-FR" sz="2000" dirty="0" err="1">
                <a:latin typeface="Franklin Gothic Book"/>
                <a:cs typeface="Franklin Gothic Book"/>
              </a:rPr>
              <a:t>redesigned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smtClean="0">
                <a:latin typeface="Franklin Gothic Book"/>
                <a:cs typeface="Franklin Gothic Book"/>
              </a:rPr>
              <a:t>and </a:t>
            </a:r>
            <a:r>
              <a:rPr lang="fr-FR" sz="2000" dirty="0" err="1">
                <a:latin typeface="Franklin Gothic Book"/>
                <a:cs typeface="Franklin Gothic Book"/>
              </a:rPr>
              <a:t>opened</a:t>
            </a:r>
            <a:r>
              <a:rPr lang="fr-FR" sz="2000" dirty="0">
                <a:latin typeface="Franklin Gothic Book"/>
                <a:cs typeface="Franklin Gothic Book"/>
              </a:rPr>
              <a:t> to the public in the occasion of the International Expo in </a:t>
            </a:r>
            <a:r>
              <a:rPr lang="fr-FR" sz="2000" dirty="0" smtClean="0">
                <a:latin typeface="Franklin Gothic Book"/>
                <a:cs typeface="Franklin Gothic Book"/>
              </a:rPr>
              <a:t>1992, </a:t>
            </a:r>
            <a:r>
              <a:rPr lang="fr-FR" sz="2000" dirty="0" err="1">
                <a:latin typeface="Franklin Gothic Book"/>
                <a:cs typeface="Franklin Gothic Book"/>
              </a:rPr>
              <a:t>which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paved</a:t>
            </a:r>
            <a:r>
              <a:rPr lang="fr-FR" sz="2000" dirty="0">
                <a:latin typeface="Franklin Gothic Book"/>
                <a:cs typeface="Franklin Gothic Book"/>
              </a:rPr>
              <a:t> the </a:t>
            </a:r>
            <a:r>
              <a:rPr lang="fr-FR" sz="2000" dirty="0" err="1">
                <a:latin typeface="Franklin Gothic Book"/>
                <a:cs typeface="Franklin Gothic Book"/>
              </a:rPr>
              <a:t>way</a:t>
            </a:r>
            <a:r>
              <a:rPr lang="fr-FR" sz="2000" dirty="0">
                <a:latin typeface="Franklin Gothic Book"/>
                <a:cs typeface="Franklin Gothic Book"/>
              </a:rPr>
              <a:t> for the </a:t>
            </a:r>
            <a:r>
              <a:rPr lang="fr-FR" sz="2000" dirty="0" err="1">
                <a:latin typeface="Franklin Gothic Book"/>
                <a:cs typeface="Franklin Gothic Book"/>
              </a:rPr>
              <a:t>rehabilitation</a:t>
            </a:r>
            <a:r>
              <a:rPr lang="fr-FR" sz="2000" dirty="0">
                <a:latin typeface="Franklin Gothic Book"/>
                <a:cs typeface="Franklin Gothic Book"/>
              </a:rPr>
              <a:t> of the </a:t>
            </a:r>
            <a:r>
              <a:rPr lang="fr-FR" sz="2000" dirty="0" err="1">
                <a:latin typeface="Franklin Gothic Book"/>
                <a:cs typeface="Franklin Gothic Book"/>
              </a:rPr>
              <a:t>extended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waterfront</a:t>
            </a:r>
            <a:r>
              <a:rPr lang="fr-FR" sz="2000" dirty="0">
                <a:latin typeface="Franklin Gothic Book"/>
                <a:cs typeface="Franklin Gothic Book"/>
              </a:rPr>
              <a:t> area. </a:t>
            </a:r>
            <a:endParaRPr lang="fr-FR" sz="2000" dirty="0" smtClean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latin typeface="Franklin Gothic Book"/>
                <a:cs typeface="Franklin Gothic Book"/>
              </a:rPr>
              <a:t>The </a:t>
            </a:r>
            <a:r>
              <a:rPr lang="fr-FR" sz="2000" dirty="0" err="1">
                <a:latin typeface="Franklin Gothic Book"/>
                <a:cs typeface="Franklin Gothic Book"/>
              </a:rPr>
              <a:t>regeneration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project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did</a:t>
            </a:r>
            <a:r>
              <a:rPr lang="fr-FR" sz="2000" dirty="0">
                <a:latin typeface="Franklin Gothic Book"/>
                <a:cs typeface="Franklin Gothic Book"/>
              </a:rPr>
              <a:t> not </a:t>
            </a:r>
            <a:r>
              <a:rPr lang="fr-FR" sz="2000" dirty="0" err="1">
                <a:latin typeface="Franklin Gothic Book"/>
                <a:cs typeface="Franklin Gothic Book"/>
              </a:rPr>
              <a:t>include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any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residential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units</a:t>
            </a:r>
            <a:r>
              <a:rPr lang="fr-FR" sz="2000" dirty="0">
                <a:latin typeface="Franklin Gothic Book"/>
                <a:cs typeface="Franklin Gothic Book"/>
              </a:rPr>
              <a:t> but </a:t>
            </a:r>
            <a:r>
              <a:rPr lang="fr-FR" sz="2000" dirty="0" err="1" smtClean="0">
                <a:latin typeface="Franklin Gothic Book"/>
                <a:cs typeface="Franklin Gothic Book"/>
              </a:rPr>
              <a:t>included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facilities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dedicated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>
                <a:latin typeface="Franklin Gothic Book"/>
                <a:cs typeface="Franklin Gothic Book"/>
              </a:rPr>
              <a:t>to </a:t>
            </a:r>
            <a:r>
              <a:rPr lang="fr-FR" sz="2000" dirty="0" err="1">
                <a:latin typeface="Franklin Gothic Book"/>
                <a:cs typeface="Franklin Gothic Book"/>
              </a:rPr>
              <a:t>tourism</a:t>
            </a:r>
            <a:r>
              <a:rPr lang="fr-FR" sz="2000" dirty="0">
                <a:latin typeface="Franklin Gothic Book"/>
                <a:cs typeface="Franklin Gothic Book"/>
              </a:rPr>
              <a:t> and </a:t>
            </a:r>
            <a:r>
              <a:rPr lang="fr-FR" sz="2000" dirty="0" err="1">
                <a:latin typeface="Franklin Gothic Book"/>
                <a:cs typeface="Franklin Gothic Book"/>
              </a:rPr>
              <a:t>urban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leisure</a:t>
            </a:r>
            <a:r>
              <a:rPr lang="fr-FR" sz="2000" dirty="0" smtClean="0">
                <a:latin typeface="Franklin Gothic Book"/>
                <a:cs typeface="Franklin Gothic Book"/>
              </a:rPr>
              <a:t>, and </a:t>
            </a:r>
            <a:r>
              <a:rPr lang="en-US" sz="2000" dirty="0" smtClean="0">
                <a:latin typeface="Franklin Gothic Book"/>
                <a:cs typeface="Franklin Gothic Book"/>
              </a:rPr>
              <a:t>retail and commercial units</a:t>
            </a:r>
          </a:p>
          <a:p>
            <a:pPr marL="342900" indent="-342900">
              <a:buFont typeface="Arial"/>
              <a:buChar char="•"/>
            </a:pPr>
            <a:endParaRPr lang="fr-FR" sz="2000" dirty="0" smtClean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latin typeface="Franklin Gothic Book"/>
                <a:cs typeface="Franklin Gothic Book"/>
              </a:rPr>
              <a:t>The Port </a:t>
            </a:r>
            <a:r>
              <a:rPr lang="fr-FR" sz="2000" dirty="0" err="1" smtClean="0">
                <a:latin typeface="Franklin Gothic Book"/>
                <a:cs typeface="Franklin Gothic Book"/>
              </a:rPr>
              <a:t>Authority</a:t>
            </a:r>
            <a:r>
              <a:rPr lang="fr-FR" sz="2000" dirty="0" smtClean="0">
                <a:latin typeface="Franklin Gothic Book"/>
                <a:cs typeface="Franklin Gothic Book"/>
              </a:rPr>
              <a:t> made </a:t>
            </a:r>
            <a:r>
              <a:rPr lang="fr-FR" sz="2000" dirty="0">
                <a:latin typeface="Franklin Gothic Book"/>
                <a:cs typeface="Franklin Gothic Book"/>
              </a:rPr>
              <a:t>a free contribution of </a:t>
            </a:r>
            <a:r>
              <a:rPr lang="fr-FR" sz="2000" dirty="0" smtClean="0">
                <a:latin typeface="Franklin Gothic Book"/>
                <a:cs typeface="Franklin Gothic Book"/>
              </a:rPr>
              <a:t>the </a:t>
            </a:r>
            <a:r>
              <a:rPr lang="fr-FR" sz="2000" dirty="0" err="1" smtClean="0">
                <a:latin typeface="Franklin Gothic Book"/>
                <a:cs typeface="Franklin Gothic Book"/>
              </a:rPr>
              <a:t>pier</a:t>
            </a:r>
            <a:r>
              <a:rPr lang="fr-FR" sz="2000" dirty="0" smtClean="0">
                <a:latin typeface="Franklin Gothic Book"/>
                <a:cs typeface="Franklin Gothic Book"/>
              </a:rPr>
              <a:t> area (</a:t>
            </a:r>
            <a:r>
              <a:rPr lang="fr-FR" sz="2000" dirty="0" err="1" smtClean="0">
                <a:latin typeface="Franklin Gothic Book"/>
                <a:cs typeface="Franklin Gothic Book"/>
              </a:rPr>
              <a:t>which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could</a:t>
            </a:r>
            <a:r>
              <a:rPr lang="fr-FR" sz="2000" dirty="0" smtClean="0">
                <a:latin typeface="Franklin Gothic Book"/>
                <a:cs typeface="Franklin Gothic Book"/>
              </a:rPr>
              <a:t> not </a:t>
            </a:r>
            <a:r>
              <a:rPr lang="fr-FR" sz="2000" dirty="0" err="1" smtClean="0">
                <a:latin typeface="Franklin Gothic Book"/>
                <a:cs typeface="Franklin Gothic Book"/>
              </a:rPr>
              <a:t>be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used</a:t>
            </a:r>
            <a:r>
              <a:rPr lang="fr-FR" sz="2000" dirty="0" smtClean="0">
                <a:latin typeface="Franklin Gothic Book"/>
                <a:cs typeface="Franklin Gothic Book"/>
              </a:rPr>
              <a:t> for </a:t>
            </a:r>
            <a:r>
              <a:rPr lang="fr-FR" sz="2000" dirty="0" err="1" smtClean="0">
                <a:latin typeface="Franklin Gothic Book"/>
                <a:cs typeface="Franklin Gothic Book"/>
              </a:rPr>
              <a:t>transshipment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anymore</a:t>
            </a:r>
            <a:r>
              <a:rPr lang="fr-FR" sz="2000" dirty="0" smtClean="0">
                <a:latin typeface="Franklin Gothic Book"/>
                <a:cs typeface="Franklin Gothic Book"/>
              </a:rPr>
              <a:t>), and </a:t>
            </a:r>
            <a:r>
              <a:rPr lang="fr-FR" sz="2000" dirty="0">
                <a:latin typeface="Franklin Gothic Book"/>
                <a:cs typeface="Franklin Gothic Book"/>
              </a:rPr>
              <a:t>in return </a:t>
            </a:r>
            <a:r>
              <a:rPr lang="fr-FR" sz="2000" dirty="0" err="1">
                <a:latin typeface="Franklin Gothic Book"/>
                <a:cs typeface="Franklin Gothic Book"/>
              </a:rPr>
              <a:t>received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smtClean="0">
                <a:latin typeface="Franklin Gothic Book"/>
                <a:cs typeface="Franklin Gothic Book"/>
              </a:rPr>
              <a:t>help </a:t>
            </a:r>
            <a:r>
              <a:rPr lang="fr-FR" sz="2000" dirty="0" err="1" smtClean="0">
                <a:latin typeface="Franklin Gothic Book"/>
                <a:cs typeface="Franklin Gothic Book"/>
              </a:rPr>
              <a:t>from</a:t>
            </a:r>
            <a:r>
              <a:rPr lang="fr-FR" sz="2000" dirty="0" smtClean="0">
                <a:latin typeface="Franklin Gothic Book"/>
                <a:cs typeface="Franklin Gothic Book"/>
              </a:rPr>
              <a:t> city for </a:t>
            </a:r>
            <a:r>
              <a:rPr lang="fr-FR" sz="2000" dirty="0">
                <a:latin typeface="Franklin Gothic Book"/>
                <a:cs typeface="Franklin Gothic Book"/>
              </a:rPr>
              <a:t>the </a:t>
            </a:r>
            <a:r>
              <a:rPr lang="fr-FR" sz="2000" dirty="0" smtClean="0">
                <a:latin typeface="Franklin Gothic Book"/>
                <a:cs typeface="Franklin Gothic Book"/>
              </a:rPr>
              <a:t>construction </a:t>
            </a:r>
            <a:r>
              <a:rPr lang="fr-FR" sz="2000" dirty="0">
                <a:latin typeface="Franklin Gothic Book"/>
                <a:cs typeface="Franklin Gothic Book"/>
              </a:rPr>
              <a:t>of </a:t>
            </a:r>
            <a:r>
              <a:rPr lang="fr-FR" sz="2000" dirty="0" err="1" smtClean="0">
                <a:latin typeface="Franklin Gothic Book"/>
                <a:cs typeface="Franklin Gothic Book"/>
              </a:rPr>
              <a:t>another</a:t>
            </a:r>
            <a:r>
              <a:rPr lang="fr-FR" sz="2000" dirty="0" smtClean="0">
                <a:latin typeface="Franklin Gothic Book"/>
                <a:cs typeface="Franklin Gothic Book"/>
              </a:rPr>
              <a:t> port in the West of the city. </a:t>
            </a: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err="1">
                <a:latin typeface="Franklin Gothic Book"/>
                <a:cs typeface="Franklin Gothic Book"/>
              </a:rPr>
              <a:t>Awarded</a:t>
            </a:r>
            <a:r>
              <a:rPr lang="fr-FR" sz="2000" dirty="0">
                <a:latin typeface="Franklin Gothic Book"/>
                <a:cs typeface="Franklin Gothic Book"/>
              </a:rPr>
              <a:t> the </a:t>
            </a:r>
            <a:r>
              <a:rPr lang="fr-FR" sz="2000" dirty="0" err="1">
                <a:latin typeface="Franklin Gothic Book"/>
                <a:cs typeface="Franklin Gothic Book"/>
              </a:rPr>
              <a:t>title</a:t>
            </a:r>
            <a:r>
              <a:rPr lang="fr-FR" sz="2000" dirty="0">
                <a:latin typeface="Franklin Gothic Book"/>
                <a:cs typeface="Franklin Gothic Book"/>
              </a:rPr>
              <a:t> of </a:t>
            </a:r>
            <a:r>
              <a:rPr lang="fr-FR" sz="2000" dirty="0" err="1" smtClean="0">
                <a:latin typeface="Franklin Gothic Book"/>
                <a:cs typeface="Franklin Gothic Book"/>
              </a:rPr>
              <a:t>European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>
                <a:latin typeface="Franklin Gothic Book"/>
                <a:cs typeface="Franklin Gothic Book"/>
              </a:rPr>
              <a:t>Cultural </a:t>
            </a:r>
            <a:r>
              <a:rPr lang="fr-FR" sz="2000" dirty="0" smtClean="0">
                <a:latin typeface="Franklin Gothic Book"/>
                <a:cs typeface="Franklin Gothic Book"/>
              </a:rPr>
              <a:t>Capital 2004; </a:t>
            </a:r>
            <a:r>
              <a:rPr lang="en-US" sz="2000" dirty="0" smtClean="0">
                <a:latin typeface="Franklin Gothic Book"/>
                <a:cs typeface="Franklin Gothic Book"/>
              </a:rPr>
              <a:t>UNESCO World Heritage designation in  </a:t>
            </a:r>
            <a:r>
              <a:rPr lang="en-US" sz="2000" dirty="0">
                <a:latin typeface="Franklin Gothic Book"/>
                <a:cs typeface="Franklin Gothic Book"/>
              </a:rPr>
              <a:t>2006</a:t>
            </a: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endParaRPr lang="fr-FR" sz="2400" dirty="0">
              <a:latin typeface="Franklin Gothic Book"/>
              <a:cs typeface="Franklin Gothic Book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060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534116" y="1335639"/>
            <a:ext cx="9378628" cy="396131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de-DE" sz="3200" dirty="0" smtClean="0">
              <a:solidFill>
                <a:srgbClr val="000000"/>
              </a:solidFill>
              <a:latin typeface="Franklin Gothic Book"/>
              <a:cs typeface="Franklin Gothic Book"/>
            </a:endParaRPr>
          </a:p>
          <a:p>
            <a:pPr algn="ctr">
              <a:defRPr/>
            </a:pPr>
            <a:endParaRPr lang="de-DE" sz="3200" dirty="0" smtClean="0">
              <a:solidFill>
                <a:srgbClr val="000000"/>
              </a:solidFill>
              <a:latin typeface="Franklin Gothic Book"/>
              <a:cs typeface="Franklin Gothic Book"/>
            </a:endParaRPr>
          </a:p>
          <a:p>
            <a:pPr algn="ctr">
              <a:defRPr/>
            </a:pPr>
            <a:r>
              <a:rPr lang="de-DE" sz="3200" dirty="0" err="1" smtClean="0">
                <a:solidFill>
                  <a:srgbClr val="000000"/>
                </a:solidFill>
                <a:latin typeface="Franklin Gothic Medium"/>
                <a:cs typeface="Franklin Gothic Medium"/>
              </a:rPr>
              <a:t>What</a:t>
            </a:r>
            <a:r>
              <a:rPr lang="de-DE" sz="3200" dirty="0" smtClean="0">
                <a:solidFill>
                  <a:srgbClr val="000000"/>
                </a:solidFill>
                <a:latin typeface="Franklin Gothic Medium"/>
                <a:cs typeface="Franklin Gothic Medium"/>
              </a:rPr>
              <a:t> </a:t>
            </a:r>
            <a:r>
              <a:rPr lang="de-DE" sz="3200" dirty="0" err="1" smtClean="0">
                <a:solidFill>
                  <a:srgbClr val="000000"/>
                </a:solidFill>
                <a:latin typeface="Franklin Gothic Medium"/>
                <a:cs typeface="Franklin Gothic Medium"/>
              </a:rPr>
              <a:t>is</a:t>
            </a:r>
            <a:r>
              <a:rPr lang="de-DE" sz="3200" dirty="0" smtClean="0">
                <a:solidFill>
                  <a:srgbClr val="000000"/>
                </a:solidFill>
                <a:latin typeface="Franklin Gothic Medium"/>
                <a:cs typeface="Franklin Gothic Medium"/>
              </a:rPr>
              <a:t> urban </a:t>
            </a:r>
            <a:r>
              <a:rPr lang="de-DE" sz="3200" dirty="0" err="1" smtClean="0">
                <a:solidFill>
                  <a:srgbClr val="000000"/>
                </a:solidFill>
                <a:latin typeface="Franklin Gothic Medium"/>
                <a:cs typeface="Franklin Gothic Medium"/>
              </a:rPr>
              <a:t>shrinkage</a:t>
            </a:r>
            <a:r>
              <a:rPr lang="de-DE" sz="3200" dirty="0" smtClean="0">
                <a:solidFill>
                  <a:srgbClr val="000000"/>
                </a:solidFill>
                <a:latin typeface="Franklin Gothic Medium"/>
                <a:cs typeface="Franklin Gothic Medium"/>
              </a:rPr>
              <a:t>?</a:t>
            </a:r>
          </a:p>
          <a:p>
            <a:pPr algn="ctr">
              <a:defRPr/>
            </a:pPr>
            <a:endParaRPr lang="de-DE" sz="2800" dirty="0">
              <a:solidFill>
                <a:srgbClr val="000000"/>
              </a:solidFill>
              <a:latin typeface="+mn-lt"/>
            </a:endParaRPr>
          </a:p>
          <a:p>
            <a:pPr algn="ctr">
              <a:defRPr/>
            </a:pPr>
            <a:endParaRPr lang="de-DE" sz="2800" dirty="0" smtClean="0">
              <a:solidFill>
                <a:srgbClr val="000000"/>
              </a:solidFill>
              <a:latin typeface="+mn-lt"/>
            </a:endParaRPr>
          </a:p>
          <a:p>
            <a:pPr marL="342900" indent="-342900">
              <a:buFont typeface="Arial"/>
              <a:buChar char="•"/>
              <a:defRPr/>
            </a:pPr>
            <a:endParaRPr lang="de-DE" sz="2000" dirty="0">
              <a:latin typeface="+mn-lt"/>
            </a:endParaRPr>
          </a:p>
          <a:p>
            <a:pPr marL="342900" indent="-342900">
              <a:buFont typeface="Arial"/>
              <a:buChar char="•"/>
              <a:defRPr/>
            </a:pPr>
            <a:endParaRPr lang="de-DE" sz="20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417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redit Flickr Harshil Sha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96" y="0"/>
            <a:ext cx="8512003" cy="571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28472" y="4369668"/>
            <a:ext cx="720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Credit: Flickr/</a:t>
            </a:r>
            <a:r>
              <a:rPr lang="en-US" dirty="0" err="1" smtClean="0">
                <a:latin typeface="Franklin Gothic Book"/>
                <a:cs typeface="Franklin Gothic Book"/>
              </a:rPr>
              <a:t>Harshil</a:t>
            </a:r>
            <a:r>
              <a:rPr lang="en-US" dirty="0" smtClean="0">
                <a:latin typeface="Franklin Gothic Book"/>
                <a:cs typeface="Franklin Gothic Book"/>
              </a:rPr>
              <a:t> Shah</a:t>
            </a:r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3736" y="481236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Book"/>
                <a:cs typeface="Franklin Gothic Book"/>
              </a:rPr>
              <a:t>Liverpool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13994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534116" y="357187"/>
            <a:ext cx="7991738" cy="804337"/>
          </a:xfrm>
        </p:spPr>
        <p:txBody>
          <a:bodyPr/>
          <a:lstStyle/>
          <a:p>
            <a:pPr>
              <a:defRPr/>
            </a:pP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Liverpool</a:t>
            </a:r>
            <a:endParaRPr lang="de-DE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543496" y="1129309"/>
            <a:ext cx="7920880" cy="374441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/>
              <a:buChar char="•"/>
            </a:pPr>
            <a:r>
              <a:rPr lang="fr-FR" sz="2000" dirty="0" err="1" smtClean="0">
                <a:latin typeface="Franklin Gothic Book"/>
                <a:cs typeface="Franklin Gothic Book"/>
              </a:rPr>
              <a:t>Funded</a:t>
            </a:r>
            <a:r>
              <a:rPr lang="fr-FR" sz="2000" dirty="0" smtClean="0">
                <a:latin typeface="Franklin Gothic Book"/>
                <a:cs typeface="Franklin Gothic Book"/>
              </a:rPr>
              <a:t> 1207</a:t>
            </a: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err="1">
                <a:latin typeface="Franklin Gothic Book"/>
                <a:cs typeface="Franklin Gothic Book"/>
              </a:rPr>
              <a:t>D</a:t>
            </a:r>
            <a:r>
              <a:rPr lang="fr-FR" sz="2000" dirty="0" err="1" smtClean="0">
                <a:latin typeface="Franklin Gothic Book"/>
                <a:cs typeface="Franklin Gothic Book"/>
              </a:rPr>
              <a:t>uring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>
                <a:latin typeface="Franklin Gothic Book"/>
                <a:cs typeface="Franklin Gothic Book"/>
              </a:rPr>
              <a:t>the </a:t>
            </a:r>
            <a:r>
              <a:rPr lang="fr-FR" sz="2000" dirty="0" smtClean="0">
                <a:latin typeface="Franklin Gothic Book"/>
                <a:cs typeface="Franklin Gothic Book"/>
              </a:rPr>
              <a:t>19th </a:t>
            </a:r>
            <a:r>
              <a:rPr lang="fr-FR" sz="2000" dirty="0" err="1" smtClean="0">
                <a:latin typeface="Franklin Gothic Book"/>
                <a:cs typeface="Franklin Gothic Book"/>
              </a:rPr>
              <a:t>century</a:t>
            </a:r>
            <a:r>
              <a:rPr lang="fr-FR" sz="2000" dirty="0">
                <a:latin typeface="Franklin Gothic Book"/>
                <a:cs typeface="Franklin Gothic Book"/>
              </a:rPr>
              <a:t>, port </a:t>
            </a:r>
            <a:r>
              <a:rPr lang="fr-FR" sz="2000" dirty="0" err="1" smtClean="0">
                <a:latin typeface="Franklin Gothic Book"/>
                <a:cs typeface="Franklin Gothic Book"/>
              </a:rPr>
              <a:t>handled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around</a:t>
            </a:r>
            <a:r>
              <a:rPr lang="fr-FR" sz="2000" dirty="0">
                <a:latin typeface="Franklin Gothic Book"/>
                <a:cs typeface="Franklin Gothic Book"/>
              </a:rPr>
              <a:t> 40% of the </a:t>
            </a:r>
            <a:r>
              <a:rPr lang="fr-FR" sz="2000" dirty="0" err="1">
                <a:latin typeface="Franklin Gothic Book"/>
                <a:cs typeface="Franklin Gothic Book"/>
              </a:rPr>
              <a:t>world's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trade</a:t>
            </a:r>
            <a:r>
              <a:rPr lang="fr-FR" sz="2000" dirty="0">
                <a:latin typeface="Franklin Gothic Book"/>
                <a:cs typeface="Franklin Gothic Book"/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latin typeface="Franklin Gothic Book"/>
                <a:cs typeface="Franklin Gothic Book"/>
              </a:rPr>
              <a:t>Containerisation </a:t>
            </a:r>
            <a:r>
              <a:rPr lang="fr-FR" sz="2000" dirty="0" err="1">
                <a:latin typeface="Franklin Gothic Book"/>
                <a:cs typeface="Franklin Gothic Book"/>
              </a:rPr>
              <a:t>rendered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Liverpool's</a:t>
            </a:r>
            <a:r>
              <a:rPr lang="fr-FR" sz="2000" dirty="0">
                <a:latin typeface="Franklin Gothic Book"/>
                <a:cs typeface="Franklin Gothic Book"/>
              </a:rPr>
              <a:t> docks </a:t>
            </a:r>
            <a:r>
              <a:rPr lang="fr-FR" sz="2000" dirty="0" err="1" smtClean="0">
                <a:latin typeface="Franklin Gothic Book"/>
                <a:cs typeface="Franklin Gothic Book"/>
              </a:rPr>
              <a:t>obsolete</a:t>
            </a:r>
            <a:r>
              <a:rPr lang="fr-FR" sz="2000" dirty="0">
                <a:latin typeface="Franklin Gothic Book"/>
                <a:cs typeface="Franklin Gothic Book"/>
              </a:rPr>
              <a:t>, and </a:t>
            </a:r>
            <a:r>
              <a:rPr lang="fr-FR" sz="2000" dirty="0" err="1">
                <a:latin typeface="Franklin Gothic Book"/>
                <a:cs typeface="Franklin Gothic Book"/>
              </a:rPr>
              <a:t>most</a:t>
            </a:r>
            <a:r>
              <a:rPr lang="fr-FR" sz="2000" dirty="0">
                <a:latin typeface="Franklin Gothic Book"/>
                <a:cs typeface="Franklin Gothic Book"/>
              </a:rPr>
              <a:t> of the </a:t>
            </a:r>
            <a:r>
              <a:rPr lang="fr-FR" sz="2000" dirty="0" err="1">
                <a:latin typeface="Franklin Gothic Book"/>
                <a:cs typeface="Franklin Gothic Book"/>
              </a:rPr>
              <a:t>south</a:t>
            </a:r>
            <a:r>
              <a:rPr lang="fr-FR" sz="2000" dirty="0">
                <a:latin typeface="Franklin Gothic Book"/>
                <a:cs typeface="Franklin Gothic Book"/>
              </a:rPr>
              <a:t> end docks </a:t>
            </a:r>
            <a:r>
              <a:rPr lang="fr-FR" sz="2000" dirty="0" err="1">
                <a:latin typeface="Franklin Gothic Book"/>
                <a:cs typeface="Franklin Gothic Book"/>
              </a:rPr>
              <a:t>were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closed</a:t>
            </a:r>
            <a:r>
              <a:rPr lang="fr-FR" sz="2000" dirty="0">
                <a:latin typeface="Franklin Gothic Book"/>
                <a:cs typeface="Franklin Gothic Book"/>
              </a:rPr>
              <a:t> by 1975. </a:t>
            </a:r>
            <a:endParaRPr lang="fr-FR" sz="2000" dirty="0" smtClean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err="1" smtClean="0">
                <a:latin typeface="Franklin Gothic Book"/>
                <a:cs typeface="Franklin Gothic Book"/>
              </a:rPr>
              <a:t>Many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economic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sectors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dependent</a:t>
            </a:r>
            <a:r>
              <a:rPr lang="fr-FR" sz="2000" dirty="0" smtClean="0">
                <a:latin typeface="Franklin Gothic Book"/>
                <a:cs typeface="Franklin Gothic Book"/>
              </a:rPr>
              <a:t> on port: 1980s </a:t>
            </a:r>
            <a:r>
              <a:rPr lang="fr-FR" sz="2000" dirty="0" err="1" smtClean="0">
                <a:latin typeface="Franklin Gothic Book"/>
                <a:cs typeface="Franklin Gothic Book"/>
              </a:rPr>
              <a:t>difficult</a:t>
            </a:r>
            <a:r>
              <a:rPr lang="fr-FR" sz="2000" dirty="0" smtClean="0">
                <a:latin typeface="Franklin Gothic Book"/>
                <a:cs typeface="Franklin Gothic Book"/>
              </a:rPr>
              <a:t> time, </a:t>
            </a:r>
            <a:r>
              <a:rPr lang="fr-FR" sz="2000" dirty="0" err="1">
                <a:latin typeface="Franklin Gothic Book"/>
                <a:cs typeface="Franklin Gothic Book"/>
              </a:rPr>
              <a:t>with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high</a:t>
            </a:r>
            <a:r>
              <a:rPr lang="fr-FR" sz="2000" dirty="0">
                <a:latin typeface="Franklin Gothic Book"/>
                <a:cs typeface="Franklin Gothic Book"/>
              </a:rPr>
              <a:t> rates of </a:t>
            </a:r>
            <a:r>
              <a:rPr lang="fr-FR" sz="2000" dirty="0" err="1" smtClean="0">
                <a:latin typeface="Franklin Gothic Book"/>
                <a:cs typeface="Franklin Gothic Book"/>
              </a:rPr>
              <a:t>unemployment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smtClean="0">
                <a:latin typeface="Franklin Gothic Book"/>
                <a:cs typeface="Franklin Gothic Book"/>
              </a:rPr>
              <a:t>and </a:t>
            </a:r>
            <a:r>
              <a:rPr lang="fr-FR" sz="2000" dirty="0">
                <a:latin typeface="Franklin Gothic Book"/>
                <a:cs typeface="Franklin Gothic Book"/>
              </a:rPr>
              <a:t>out-</a:t>
            </a:r>
            <a:r>
              <a:rPr lang="fr-FR" sz="2000" dirty="0" smtClean="0">
                <a:latin typeface="Franklin Gothic Book"/>
                <a:cs typeface="Franklin Gothic Book"/>
              </a:rPr>
              <a:t>migration.</a:t>
            </a: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latin typeface="Franklin Gothic Book"/>
                <a:cs typeface="Franklin Gothic Book"/>
              </a:rPr>
              <a:t>4th </a:t>
            </a:r>
            <a:r>
              <a:rPr lang="fr-FR" sz="2000" dirty="0">
                <a:latin typeface="Franklin Gothic Book"/>
                <a:cs typeface="Franklin Gothic Book"/>
              </a:rPr>
              <a:t>UK port by tonnage in </a:t>
            </a:r>
            <a:r>
              <a:rPr lang="fr-FR" sz="2000" dirty="0" smtClean="0">
                <a:latin typeface="Franklin Gothic Book"/>
                <a:cs typeface="Franklin Gothic Book"/>
              </a:rPr>
              <a:t>2017</a:t>
            </a:r>
          </a:p>
          <a:p>
            <a:pPr marL="342900" indent="-342900">
              <a:buFont typeface="Arial"/>
              <a:buChar char="•"/>
            </a:pPr>
            <a:endParaRPr lang="fr-FR" sz="2400" dirty="0">
              <a:latin typeface="Franklin Gothic Book"/>
              <a:cs typeface="Franklin Gothic Book"/>
            </a:endParaRPr>
          </a:p>
          <a:p>
            <a:pPr>
              <a:defRPr/>
            </a:pPr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384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ture d’écran 2019-09-12 à 16.53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04" y="265212"/>
            <a:ext cx="7715809" cy="47256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56264" y="5161756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ranklin Gothic Book"/>
                <a:cs typeface="Franklin Gothic Book"/>
              </a:rPr>
              <a:t>Source: UK Census</a:t>
            </a:r>
            <a:endParaRPr lang="en-US" sz="1600" dirty="0">
              <a:latin typeface="Franklin Gothic Book"/>
              <a:cs typeface="Franklin Gothic Book"/>
            </a:endParaRPr>
          </a:p>
        </p:txBody>
      </p:sp>
      <p:pic>
        <p:nvPicPr>
          <p:cNvPr id="9" name="Inhaltsplatzhalter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5504" y="4945732"/>
            <a:ext cx="72728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Franklin Gothic Book"/>
                <a:cs typeface="Franklin Gothic Book"/>
              </a:rPr>
              <a:t>Population </a:t>
            </a:r>
            <a:r>
              <a:rPr lang="fr-FR" sz="2000" dirty="0" err="1">
                <a:latin typeface="Franklin Gothic Book"/>
                <a:cs typeface="Franklin Gothic Book"/>
              </a:rPr>
              <a:t>growing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again</a:t>
            </a:r>
            <a:r>
              <a:rPr lang="fr-FR" sz="2000" dirty="0">
                <a:latin typeface="Franklin Gothic Book"/>
                <a:cs typeface="Franklin Gothic Book"/>
              </a:rPr>
              <a:t>; but </a:t>
            </a:r>
            <a:r>
              <a:rPr lang="fr-FR" sz="2000" dirty="0" err="1">
                <a:latin typeface="Franklin Gothic Book"/>
                <a:cs typeface="Franklin Gothic Book"/>
              </a:rPr>
              <a:t>only</a:t>
            </a:r>
            <a:r>
              <a:rPr lang="fr-FR" sz="2000" dirty="0">
                <a:latin typeface="Franklin Gothic Book"/>
                <a:cs typeface="Franklin Gothic Book"/>
              </a:rPr>
              <a:t> one aspect of </a:t>
            </a:r>
            <a:r>
              <a:rPr lang="fr-FR" sz="2000" dirty="0" err="1">
                <a:latin typeface="Franklin Gothic Book"/>
                <a:cs typeface="Franklin Gothic Book"/>
              </a:rPr>
              <a:t>shrinkage</a:t>
            </a:r>
            <a:endParaRPr lang="fr-FR" sz="2000" dirty="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884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471488" y="193204"/>
            <a:ext cx="7991738" cy="804337"/>
          </a:xfrm>
        </p:spPr>
        <p:txBody>
          <a:bodyPr/>
          <a:lstStyle/>
          <a:p>
            <a:pPr>
              <a:defRPr/>
            </a:pP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Liverpool</a:t>
            </a:r>
            <a:endParaRPr lang="de-DE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399480" y="913284"/>
            <a:ext cx="9001000" cy="410445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/>
              <a:buChar char="•"/>
            </a:pPr>
            <a:r>
              <a:rPr lang="fr-FR" sz="2000" dirty="0">
                <a:latin typeface="Franklin Gothic Book"/>
                <a:cs typeface="Franklin Gothic Book"/>
              </a:rPr>
              <a:t>Mix of </a:t>
            </a:r>
            <a:r>
              <a:rPr lang="fr-FR" sz="2000" dirty="0" err="1">
                <a:latin typeface="Franklin Gothic Book"/>
                <a:cs typeface="Franklin Gothic Book"/>
              </a:rPr>
              <a:t>growth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strategy</a:t>
            </a:r>
            <a:r>
              <a:rPr lang="fr-FR" sz="2000" dirty="0">
                <a:latin typeface="Franklin Gothic Book"/>
                <a:cs typeface="Franklin Gothic Book"/>
              </a:rPr>
              <a:t> and </a:t>
            </a:r>
            <a:r>
              <a:rPr lang="fr-FR" sz="2000" dirty="0" err="1">
                <a:latin typeface="Franklin Gothic Book"/>
                <a:cs typeface="Franklin Gothic Book"/>
              </a:rPr>
              <a:t>managing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decline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smtClean="0">
                <a:latin typeface="Franklin Gothic Book"/>
                <a:cs typeface="Franklin Gothic Book"/>
              </a:rPr>
              <a:t>(1990-2011)</a:t>
            </a:r>
          </a:p>
          <a:p>
            <a:pPr marL="342900" indent="-342900">
              <a:buFont typeface="Arial"/>
              <a:buChar char="•"/>
            </a:pPr>
            <a:r>
              <a:rPr lang="fr-FR" sz="2000" dirty="0" err="1" smtClean="0">
                <a:latin typeface="Franklin Gothic Book"/>
                <a:cs typeface="Franklin Gothic Book"/>
              </a:rPr>
              <a:t>addressing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both</a:t>
            </a:r>
            <a:r>
              <a:rPr lang="fr-FR" sz="2000" dirty="0">
                <a:latin typeface="Franklin Gothic Book"/>
                <a:cs typeface="Franklin Gothic Book"/>
              </a:rPr>
              <a:t> the </a:t>
            </a:r>
            <a:r>
              <a:rPr lang="fr-FR" sz="2000" b="1" dirty="0" smtClean="0">
                <a:latin typeface="Franklin Gothic Book"/>
                <a:cs typeface="Franklin Gothic Book"/>
              </a:rPr>
              <a:t>causes</a:t>
            </a:r>
            <a:r>
              <a:rPr lang="fr-FR" sz="2000" dirty="0" smtClean="0">
                <a:latin typeface="Franklin Gothic Book"/>
                <a:cs typeface="Franklin Gothic Book"/>
              </a:rPr>
              <a:t> and </a:t>
            </a:r>
            <a:r>
              <a:rPr lang="fr-FR" sz="2000" b="1" dirty="0" err="1">
                <a:latin typeface="Franklin Gothic Book"/>
                <a:cs typeface="Franklin Gothic Book"/>
              </a:rPr>
              <a:t>consequences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smtClean="0">
                <a:latin typeface="Franklin Gothic Book"/>
                <a:cs typeface="Franklin Gothic Book"/>
              </a:rPr>
              <a:t>of </a:t>
            </a:r>
            <a:r>
              <a:rPr lang="fr-FR" sz="2000" dirty="0" err="1">
                <a:latin typeface="Franklin Gothic Book"/>
                <a:cs typeface="Franklin Gothic Book"/>
              </a:rPr>
              <a:t>shrinkage</a:t>
            </a:r>
            <a:r>
              <a:rPr lang="fr-FR" sz="2000" dirty="0">
                <a:latin typeface="Franklin Gothic Book"/>
                <a:cs typeface="Franklin Gothic Book"/>
              </a:rPr>
              <a:t>.</a:t>
            </a:r>
          </a:p>
          <a:p>
            <a:endParaRPr lang="fr-FR" sz="2000" dirty="0" smtClean="0">
              <a:latin typeface="Franklin Gothic Book"/>
              <a:cs typeface="Franklin Gothic Book"/>
            </a:endParaRPr>
          </a:p>
          <a:p>
            <a:r>
              <a:rPr lang="fr-FR" sz="2000" dirty="0" err="1" smtClean="0">
                <a:latin typeface="Franklin Gothic Medium"/>
                <a:cs typeface="Franklin Gothic Medium"/>
              </a:rPr>
              <a:t>Growth</a:t>
            </a:r>
            <a:r>
              <a:rPr lang="fr-FR" sz="2000" dirty="0" smtClean="0">
                <a:latin typeface="Franklin Gothic Medium"/>
                <a:cs typeface="Franklin Gothic Medium"/>
              </a:rPr>
              <a:t> </a:t>
            </a:r>
            <a:r>
              <a:rPr lang="fr-FR" sz="2000" dirty="0" err="1" smtClean="0">
                <a:latin typeface="Franklin Gothic Medium"/>
                <a:cs typeface="Franklin Gothic Medium"/>
              </a:rPr>
              <a:t>strategies</a:t>
            </a:r>
            <a:r>
              <a:rPr lang="fr-FR" sz="2000" dirty="0" smtClean="0">
                <a:latin typeface="Franklin Gothic Medium"/>
                <a:cs typeface="Franklin Gothic Medium"/>
              </a:rPr>
              <a:t>:</a:t>
            </a:r>
            <a:endParaRPr lang="fr-FR" sz="2000" dirty="0">
              <a:latin typeface="Franklin Gothic Medium"/>
              <a:cs typeface="Franklin Gothic Medium"/>
            </a:endParaRPr>
          </a:p>
          <a:p>
            <a:endParaRPr lang="fr-FR" sz="2000" dirty="0" smtClean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err="1" smtClean="0">
                <a:latin typeface="Franklin Gothic Book"/>
                <a:cs typeface="Franklin Gothic Book"/>
              </a:rPr>
              <a:t>physical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redevelopments</a:t>
            </a:r>
            <a:r>
              <a:rPr lang="fr-FR" sz="2000" dirty="0" smtClean="0">
                <a:latin typeface="Franklin Gothic Book"/>
                <a:cs typeface="Franklin Gothic Book"/>
              </a:rPr>
              <a:t>;</a:t>
            </a: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latin typeface="Franklin Gothic Book"/>
                <a:cs typeface="Franklin Gothic Book"/>
              </a:rPr>
              <a:t>city </a:t>
            </a:r>
            <a:r>
              <a:rPr lang="fr-FR" sz="2000" dirty="0">
                <a:latin typeface="Franklin Gothic Book"/>
                <a:cs typeface="Franklin Gothic Book"/>
              </a:rPr>
              <a:t>marketing </a:t>
            </a:r>
            <a:r>
              <a:rPr lang="fr-FR" sz="2000" dirty="0" err="1">
                <a:latin typeface="Franklin Gothic Book"/>
                <a:cs typeface="Franklin Gothic Book"/>
              </a:rPr>
              <a:t>strategies</a:t>
            </a:r>
            <a:r>
              <a:rPr lang="fr-FR" sz="2000" dirty="0">
                <a:latin typeface="Franklin Gothic Book"/>
                <a:cs typeface="Franklin Gothic Book"/>
              </a:rPr>
              <a:t> (</a:t>
            </a:r>
            <a:r>
              <a:rPr lang="fr-FR" sz="2000" dirty="0" err="1">
                <a:latin typeface="Franklin Gothic Book"/>
                <a:cs typeface="Franklin Gothic Book"/>
              </a:rPr>
              <a:t>including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through</a:t>
            </a:r>
            <a:r>
              <a:rPr lang="fr-FR" sz="2000" dirty="0">
                <a:latin typeface="Franklin Gothic Book"/>
                <a:cs typeface="Franklin Gothic Book"/>
              </a:rPr>
              <a:t> large </a:t>
            </a:r>
            <a:r>
              <a:rPr lang="fr-FR" sz="2000" dirty="0" err="1">
                <a:latin typeface="Franklin Gothic Book"/>
                <a:cs typeface="Franklin Gothic Book"/>
              </a:rPr>
              <a:t>scale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events</a:t>
            </a:r>
            <a:r>
              <a:rPr lang="fr-FR" sz="2000" dirty="0">
                <a:latin typeface="Franklin Gothic Book"/>
                <a:cs typeface="Franklin Gothic Book"/>
              </a:rPr>
              <a:t> – </a:t>
            </a:r>
            <a:r>
              <a:rPr lang="fr-FR" sz="2000" dirty="0" err="1">
                <a:latin typeface="Franklin Gothic Book"/>
                <a:cs typeface="Franklin Gothic Book"/>
              </a:rPr>
              <a:t>most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notably</a:t>
            </a:r>
            <a:r>
              <a:rPr lang="fr-FR" sz="2000" dirty="0">
                <a:latin typeface="Franklin Gothic Book"/>
                <a:cs typeface="Franklin Gothic Book"/>
              </a:rPr>
              <a:t> the </a:t>
            </a:r>
            <a:r>
              <a:rPr lang="fr-FR" sz="2000" dirty="0" err="1">
                <a:latin typeface="Franklin Gothic Book"/>
                <a:cs typeface="Franklin Gothic Book"/>
              </a:rPr>
              <a:t>European</a:t>
            </a:r>
            <a:r>
              <a:rPr lang="fr-FR" sz="2000" dirty="0">
                <a:latin typeface="Franklin Gothic Book"/>
                <a:cs typeface="Franklin Gothic Book"/>
              </a:rPr>
              <a:t> Capital of Culture in 2008</a:t>
            </a:r>
            <a:r>
              <a:rPr lang="fr-FR" sz="2000" dirty="0" smtClean="0">
                <a:latin typeface="Franklin Gothic Book"/>
                <a:cs typeface="Franklin Gothic Book"/>
              </a:rPr>
              <a:t>);</a:t>
            </a:r>
          </a:p>
          <a:p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err="1" smtClean="0">
                <a:latin typeface="Franklin Gothic Book"/>
                <a:cs typeface="Franklin Gothic Book"/>
              </a:rPr>
              <a:t>development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>
                <a:latin typeface="Franklin Gothic Book"/>
                <a:cs typeface="Franklin Gothic Book"/>
              </a:rPr>
              <a:t>of the </a:t>
            </a:r>
            <a:r>
              <a:rPr lang="fr-FR" sz="2000" dirty="0" err="1">
                <a:latin typeface="Franklin Gothic Book"/>
                <a:cs typeface="Franklin Gothic Book"/>
              </a:rPr>
              <a:t>city’s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tourism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potential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using</a:t>
            </a:r>
            <a:r>
              <a:rPr lang="fr-FR" sz="2000" dirty="0" smtClean="0">
                <a:latin typeface="Franklin Gothic Book"/>
                <a:cs typeface="Franklin Gothic Book"/>
              </a:rPr>
              <a:t> port </a:t>
            </a:r>
            <a:r>
              <a:rPr lang="fr-FR" sz="2000" dirty="0" err="1">
                <a:latin typeface="Franklin Gothic Book"/>
                <a:cs typeface="Franklin Gothic Book"/>
              </a:rPr>
              <a:t>heritage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smtClean="0">
                <a:latin typeface="Franklin Gothic Book"/>
                <a:cs typeface="Franklin Gothic Book"/>
              </a:rPr>
              <a:t>as catalyser (UNESCO World </a:t>
            </a:r>
            <a:r>
              <a:rPr lang="fr-FR" sz="2000" dirty="0" err="1" smtClean="0">
                <a:latin typeface="Franklin Gothic Book"/>
                <a:cs typeface="Franklin Gothic Book"/>
              </a:rPr>
              <a:t>Heritage</a:t>
            </a:r>
            <a:r>
              <a:rPr lang="fr-FR" sz="2000" dirty="0" smtClean="0">
                <a:latin typeface="Franklin Gothic Book"/>
                <a:cs typeface="Franklin Gothic Book"/>
              </a:rPr>
              <a:t> site </a:t>
            </a:r>
            <a:r>
              <a:rPr lang="fr-FR" sz="2000" dirty="0" err="1" smtClean="0">
                <a:latin typeface="Franklin Gothic Book"/>
                <a:cs typeface="Franklin Gothic Book"/>
              </a:rPr>
              <a:t>since</a:t>
            </a:r>
            <a:r>
              <a:rPr lang="fr-FR" sz="2000" dirty="0" smtClean="0">
                <a:latin typeface="Franklin Gothic Book"/>
                <a:cs typeface="Franklin Gothic Book"/>
              </a:rPr>
              <a:t> 2004);</a:t>
            </a: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retail‐led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regeneration</a:t>
            </a:r>
            <a:r>
              <a:rPr lang="fr-FR" sz="2000" dirty="0" smtClean="0">
                <a:latin typeface="Franklin Gothic Book"/>
                <a:cs typeface="Franklin Gothic Book"/>
              </a:rPr>
              <a:t>;</a:t>
            </a: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>
                <a:latin typeface="Franklin Gothic Book"/>
                <a:cs typeface="Franklin Gothic Book"/>
              </a:rPr>
              <a:t>business support and labour </a:t>
            </a:r>
            <a:r>
              <a:rPr lang="fr-FR" sz="2000" dirty="0" err="1">
                <a:latin typeface="Franklin Gothic Book"/>
                <a:cs typeface="Franklin Gothic Book"/>
              </a:rPr>
              <a:t>market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policies</a:t>
            </a:r>
            <a:r>
              <a:rPr lang="fr-FR" sz="2000" dirty="0">
                <a:latin typeface="Franklin Gothic Book"/>
                <a:cs typeface="Franklin Gothic Book"/>
              </a:rPr>
              <a:t>. </a:t>
            </a:r>
          </a:p>
          <a:p>
            <a:pPr>
              <a:defRPr/>
            </a:pPr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13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534116" y="357187"/>
            <a:ext cx="7991738" cy="804337"/>
          </a:xfrm>
        </p:spPr>
        <p:txBody>
          <a:bodyPr/>
          <a:lstStyle/>
          <a:p>
            <a:pPr>
              <a:defRPr/>
            </a:pP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Liverpool</a:t>
            </a:r>
            <a:endParaRPr lang="de-DE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543496" y="1273325"/>
            <a:ext cx="5544616" cy="403244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err="1" smtClean="0">
                <a:latin typeface="Franklin Gothic Medium"/>
                <a:cs typeface="Franklin Gothic Medium"/>
              </a:rPr>
              <a:t>Managing</a:t>
            </a:r>
            <a:r>
              <a:rPr lang="fr-FR" sz="2000" dirty="0" smtClean="0">
                <a:latin typeface="Franklin Gothic Medium"/>
                <a:cs typeface="Franklin Gothic Medium"/>
              </a:rPr>
              <a:t> </a:t>
            </a:r>
            <a:r>
              <a:rPr lang="fr-FR" sz="2000" dirty="0" err="1" smtClean="0">
                <a:latin typeface="Franklin Gothic Medium"/>
                <a:cs typeface="Franklin Gothic Medium"/>
              </a:rPr>
              <a:t>decline</a:t>
            </a:r>
            <a:r>
              <a:rPr lang="fr-FR" sz="2000" dirty="0" smtClean="0">
                <a:latin typeface="Franklin Gothic Medium"/>
                <a:cs typeface="Franklin Gothic Medium"/>
              </a:rPr>
              <a:t> </a:t>
            </a:r>
            <a:r>
              <a:rPr lang="fr-FR" sz="2000" dirty="0" err="1" smtClean="0">
                <a:latin typeface="Franklin Gothic Medium"/>
                <a:cs typeface="Franklin Gothic Medium"/>
              </a:rPr>
              <a:t>strategies</a:t>
            </a:r>
            <a:r>
              <a:rPr lang="fr-FR" sz="2000" dirty="0" smtClean="0">
                <a:latin typeface="Franklin Gothic Medium"/>
                <a:cs typeface="Franklin Gothic Medium"/>
              </a:rPr>
              <a:t>:</a:t>
            </a:r>
          </a:p>
          <a:p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err="1" smtClean="0">
                <a:latin typeface="Franklin Gothic Book"/>
                <a:cs typeface="Franklin Gothic Book"/>
              </a:rPr>
              <a:t>strategic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>
                <a:latin typeface="Franklin Gothic Book"/>
                <a:cs typeface="Franklin Gothic Book"/>
              </a:rPr>
              <a:t>consolidation of </a:t>
            </a:r>
            <a:r>
              <a:rPr lang="fr-FR" sz="2000" dirty="0" err="1">
                <a:latin typeface="Franklin Gothic Book"/>
                <a:cs typeface="Franklin Gothic Book"/>
              </a:rPr>
              <a:t>schools</a:t>
            </a:r>
            <a:r>
              <a:rPr lang="fr-FR" sz="2000" dirty="0">
                <a:latin typeface="Franklin Gothic Book"/>
                <a:cs typeface="Franklin Gothic Book"/>
              </a:rPr>
              <a:t> in </a:t>
            </a:r>
            <a:r>
              <a:rPr lang="fr-FR" sz="2000" dirty="0" err="1">
                <a:latin typeface="Franklin Gothic Book"/>
                <a:cs typeface="Franklin Gothic Book"/>
              </a:rPr>
              <a:t>neighbourhoods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where</a:t>
            </a:r>
            <a:r>
              <a:rPr lang="fr-FR" sz="2000" dirty="0">
                <a:latin typeface="Franklin Gothic Book"/>
                <a:cs typeface="Franklin Gothic Book"/>
              </a:rPr>
              <a:t> the </a:t>
            </a:r>
            <a:r>
              <a:rPr lang="fr-FR" sz="2000" dirty="0" err="1">
                <a:latin typeface="Franklin Gothic Book"/>
                <a:cs typeface="Franklin Gothic Book"/>
              </a:rPr>
              <a:t>young</a:t>
            </a:r>
            <a:r>
              <a:rPr lang="fr-FR" sz="2000" dirty="0">
                <a:latin typeface="Franklin Gothic Book"/>
                <a:cs typeface="Franklin Gothic Book"/>
              </a:rPr>
              <a:t> population was </a:t>
            </a:r>
            <a:r>
              <a:rPr lang="fr-FR" sz="2000" dirty="0" err="1" smtClean="0">
                <a:latin typeface="Franklin Gothic Book"/>
                <a:cs typeface="Franklin Gothic Book"/>
              </a:rPr>
              <a:t>falling</a:t>
            </a:r>
            <a:r>
              <a:rPr lang="fr-FR" sz="2000" dirty="0" smtClean="0">
                <a:latin typeface="Franklin Gothic Book"/>
                <a:cs typeface="Franklin Gothic Book"/>
              </a:rPr>
              <a:t>;</a:t>
            </a: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err="1" smtClean="0">
                <a:latin typeface="Franklin Gothic Book"/>
                <a:cs typeface="Franklin Gothic Book"/>
              </a:rPr>
              <a:t>housing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renewal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activities</a:t>
            </a:r>
            <a:r>
              <a:rPr lang="fr-FR" sz="2000" dirty="0" smtClean="0">
                <a:latin typeface="Franklin Gothic Book"/>
                <a:cs typeface="Franklin Gothic Book"/>
              </a:rPr>
              <a:t>;</a:t>
            </a: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err="1" smtClean="0">
                <a:latin typeface="Franklin Gothic Book"/>
                <a:cs typeface="Franklin Gothic Book"/>
              </a:rPr>
              <a:t>brownfield</a:t>
            </a:r>
            <a:r>
              <a:rPr lang="fr-FR" sz="2000" dirty="0" smtClean="0">
                <a:latin typeface="Franklin Gothic Book"/>
                <a:cs typeface="Franklin Gothic Book"/>
              </a:rPr>
              <a:t> management and restrictive </a:t>
            </a:r>
            <a:r>
              <a:rPr lang="fr-FR" sz="2000" dirty="0">
                <a:latin typeface="Franklin Gothic Book"/>
                <a:cs typeface="Franklin Gothic Book"/>
              </a:rPr>
              <a:t>land use planning </a:t>
            </a:r>
            <a:r>
              <a:rPr lang="fr-FR" sz="2000" dirty="0" smtClean="0">
                <a:latin typeface="Franklin Gothic Book"/>
                <a:cs typeface="Franklin Gothic Book"/>
              </a:rPr>
              <a:t>in </a:t>
            </a:r>
            <a:r>
              <a:rPr lang="fr-FR" sz="2000" dirty="0" err="1">
                <a:latin typeface="Franklin Gothic Book"/>
                <a:cs typeface="Franklin Gothic Book"/>
              </a:rPr>
              <a:t>order</a:t>
            </a:r>
            <a:r>
              <a:rPr lang="fr-FR" sz="2000" dirty="0">
                <a:latin typeface="Franklin Gothic Book"/>
                <a:cs typeface="Franklin Gothic Book"/>
              </a:rPr>
              <a:t> to </a:t>
            </a:r>
            <a:r>
              <a:rPr lang="fr-FR" sz="2000" dirty="0" err="1">
                <a:latin typeface="Franklin Gothic Book"/>
                <a:cs typeface="Franklin Gothic Book"/>
              </a:rPr>
              <a:t>prevent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further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suburbanisation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smtClean="0">
                <a:latin typeface="Franklin Gothic Book"/>
                <a:cs typeface="Franklin Gothic Book"/>
              </a:rPr>
              <a:t>and </a:t>
            </a:r>
            <a:r>
              <a:rPr lang="fr-FR" sz="2000" dirty="0" err="1">
                <a:latin typeface="Franklin Gothic Book"/>
                <a:cs typeface="Franklin Gothic Book"/>
              </a:rPr>
              <a:t>strong</a:t>
            </a:r>
            <a:r>
              <a:rPr lang="fr-FR" sz="2000" dirty="0">
                <a:latin typeface="Franklin Gothic Book"/>
                <a:cs typeface="Franklin Gothic Book"/>
              </a:rPr>
              <a:t> restrictions on </a:t>
            </a:r>
            <a:r>
              <a:rPr lang="fr-FR" sz="2000" dirty="0" err="1">
                <a:latin typeface="Franklin Gothic Book"/>
                <a:cs typeface="Franklin Gothic Book"/>
              </a:rPr>
              <a:t>housing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development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outside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inner</a:t>
            </a:r>
            <a:r>
              <a:rPr lang="fr-FR" sz="2000" dirty="0">
                <a:latin typeface="Franklin Gothic Book"/>
                <a:cs typeface="Franklin Gothic Book"/>
              </a:rPr>
              <a:t> city areas (</a:t>
            </a:r>
            <a:r>
              <a:rPr lang="fr-FR" sz="2000" dirty="0" err="1">
                <a:latin typeface="Franklin Gothic Book"/>
                <a:cs typeface="Franklin Gothic Book"/>
              </a:rPr>
              <a:t>through</a:t>
            </a:r>
            <a:r>
              <a:rPr lang="fr-FR" sz="2000" dirty="0">
                <a:latin typeface="Franklin Gothic Book"/>
                <a:cs typeface="Franklin Gothic Book"/>
              </a:rPr>
              <a:t> the </a:t>
            </a:r>
            <a:r>
              <a:rPr lang="fr-FR" sz="2000" dirty="0" err="1">
                <a:latin typeface="Franklin Gothic Book"/>
                <a:cs typeface="Franklin Gothic Book"/>
              </a:rPr>
              <a:t>statutory</a:t>
            </a:r>
            <a:r>
              <a:rPr lang="fr-FR" sz="2000" dirty="0">
                <a:latin typeface="Franklin Gothic Book"/>
                <a:cs typeface="Franklin Gothic Book"/>
              </a:rPr>
              <a:t> land use planning system) </a:t>
            </a:r>
            <a:endParaRPr lang="de-DE" sz="2000" dirty="0">
              <a:latin typeface="Franklin Gothic Book"/>
              <a:cs typeface="Franklin Gothic Book"/>
            </a:endParaRPr>
          </a:p>
        </p:txBody>
      </p:sp>
      <p:pic>
        <p:nvPicPr>
          <p:cNvPr id="3" name="Picture 2" descr="Liverpool ech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104" y="1345332"/>
            <a:ext cx="3907493" cy="2592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32128" y="4225652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Credit: Liverpool Echo</a:t>
            </a:r>
            <a:endParaRPr lang="en-US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8497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534116" y="357187"/>
            <a:ext cx="7991738" cy="804337"/>
          </a:xfrm>
        </p:spPr>
        <p:txBody>
          <a:bodyPr/>
          <a:lstStyle/>
          <a:p>
            <a:pPr>
              <a:defRPr/>
            </a:pP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Trajectories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of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port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cities</a:t>
            </a:r>
            <a:endParaRPr lang="de-DE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543496" y="1201316"/>
            <a:ext cx="4545884" cy="39701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b="1" dirty="0" smtClean="0">
                <a:latin typeface="Franklin Gothic Medium"/>
                <a:cs typeface="Franklin Gothic Medium"/>
              </a:rPr>
              <a:t>Common points:</a:t>
            </a:r>
          </a:p>
          <a:p>
            <a:endParaRPr lang="fr-FR" sz="2000" dirty="0" smtClean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err="1" smtClean="0">
                <a:latin typeface="Franklin Gothic Book"/>
                <a:cs typeface="Franklin Gothic Book"/>
              </a:rPr>
              <a:t>Making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>
                <a:latin typeface="Franklin Gothic Book"/>
                <a:cs typeface="Franklin Gothic Book"/>
              </a:rPr>
              <a:t>the </a:t>
            </a:r>
            <a:r>
              <a:rPr lang="fr-FR" sz="2000" dirty="0" err="1">
                <a:latin typeface="Franklin Gothic Book"/>
                <a:cs typeface="Franklin Gothic Book"/>
              </a:rPr>
              <a:t>most</a:t>
            </a:r>
            <a:r>
              <a:rPr lang="fr-FR" sz="2000" dirty="0">
                <a:latin typeface="Franklin Gothic Book"/>
                <a:cs typeface="Franklin Gothic Book"/>
              </a:rPr>
              <a:t> of 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 err="1" smtClean="0">
                <a:latin typeface="Franklin Gothic Book"/>
                <a:cs typeface="Franklin Gothic Book"/>
              </a:rPr>
              <a:t>their</a:t>
            </a:r>
            <a:r>
              <a:rPr lang="fr-FR" sz="2000" dirty="0" smtClean="0">
                <a:latin typeface="Franklin Gothic Book"/>
                <a:cs typeface="Franklin Gothic Book"/>
              </a:rPr>
              <a:t> (maritime) </a:t>
            </a:r>
            <a:r>
              <a:rPr lang="fr-FR" sz="2000" dirty="0" err="1">
                <a:latin typeface="Franklin Gothic Book"/>
                <a:cs typeface="Franklin Gothic Book"/>
              </a:rPr>
              <a:t>heritage</a:t>
            </a:r>
            <a:r>
              <a:rPr lang="fr-FR" sz="2000" dirty="0">
                <a:latin typeface="Franklin Gothic Book"/>
                <a:cs typeface="Franklin Gothic Book"/>
              </a:rPr>
              <a:t> (</a:t>
            </a:r>
            <a:r>
              <a:rPr lang="fr-FR" sz="2000" dirty="0" err="1">
                <a:latin typeface="Franklin Gothic Book"/>
                <a:cs typeface="Franklin Gothic Book"/>
              </a:rPr>
              <a:t>historic</a:t>
            </a:r>
            <a:r>
              <a:rPr lang="fr-FR" sz="2000" dirty="0">
                <a:latin typeface="Franklin Gothic Book"/>
                <a:cs typeface="Franklin Gothic Book"/>
              </a:rPr>
              <a:t> building </a:t>
            </a:r>
            <a:r>
              <a:rPr lang="fr-FR" sz="2000" dirty="0" err="1">
                <a:latin typeface="Franklin Gothic Book"/>
                <a:cs typeface="Franklin Gothic Book"/>
              </a:rPr>
              <a:t>preservation</a:t>
            </a:r>
            <a:r>
              <a:rPr lang="fr-FR" sz="2000" dirty="0">
                <a:latin typeface="Franklin Gothic Book"/>
                <a:cs typeface="Franklin Gothic Book"/>
              </a:rPr>
              <a:t>)</a:t>
            </a:r>
            <a:r>
              <a:rPr lang="en-US" sz="2000" dirty="0">
                <a:latin typeface="Franklin Gothic Book"/>
                <a:cs typeface="Franklin Gothic Book"/>
              </a:rPr>
              <a:t> </a:t>
            </a:r>
            <a:endParaRPr lang="en-US" sz="2000" dirty="0" smtClean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Tourism strategies</a:t>
            </a: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latin typeface="Franklin Gothic Book"/>
                <a:cs typeface="Franklin Gothic Book"/>
              </a:rPr>
              <a:t>Port</a:t>
            </a:r>
            <a:r>
              <a:rPr lang="fr-FR" sz="2000" dirty="0">
                <a:latin typeface="Franklin Gothic Book"/>
                <a:cs typeface="Franklin Gothic Book"/>
              </a:rPr>
              <a:t>-</a:t>
            </a:r>
            <a:r>
              <a:rPr lang="fr-FR" sz="2000" dirty="0" err="1">
                <a:latin typeface="Franklin Gothic Book"/>
                <a:cs typeface="Franklin Gothic Book"/>
              </a:rPr>
              <a:t>related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waterfront</a:t>
            </a:r>
            <a:r>
              <a:rPr lang="fr-FR" sz="2000" dirty="0">
                <a:latin typeface="Franklin Gothic Book"/>
                <a:cs typeface="Franklin Gothic Book"/>
              </a:rPr>
              <a:t> </a:t>
            </a:r>
            <a:r>
              <a:rPr lang="fr-FR" sz="2000" dirty="0" err="1">
                <a:latin typeface="Franklin Gothic Book"/>
                <a:cs typeface="Franklin Gothic Book"/>
              </a:rPr>
              <a:t>development</a:t>
            </a:r>
            <a:r>
              <a:rPr lang="fr-FR" sz="2000" dirty="0">
                <a:latin typeface="Franklin Gothic Book"/>
                <a:cs typeface="Franklin Gothic Book"/>
              </a:rPr>
              <a:t> to </a:t>
            </a:r>
            <a:r>
              <a:rPr lang="fr-FR" sz="2000" dirty="0" err="1">
                <a:latin typeface="Franklin Gothic Book"/>
                <a:cs typeface="Franklin Gothic Book"/>
              </a:rPr>
              <a:t>increase</a:t>
            </a:r>
            <a:r>
              <a:rPr lang="fr-FR" sz="2000" dirty="0">
                <a:latin typeface="Franklin Gothic Book"/>
                <a:cs typeface="Franklin Gothic Book"/>
              </a:rPr>
              <a:t> local </a:t>
            </a:r>
            <a:r>
              <a:rPr lang="fr-FR" sz="2000" dirty="0" err="1">
                <a:latin typeface="Franklin Gothic Book"/>
                <a:cs typeface="Franklin Gothic Book"/>
              </a:rPr>
              <a:t>economic</a:t>
            </a:r>
            <a:r>
              <a:rPr lang="fr-FR" sz="2000" dirty="0">
                <a:latin typeface="Franklin Gothic Book"/>
                <a:cs typeface="Franklin Gothic Book"/>
              </a:rPr>
              <a:t> value </a:t>
            </a:r>
            <a:r>
              <a:rPr lang="fr-FR" sz="2000" dirty="0" err="1">
                <a:latin typeface="Franklin Gothic Book"/>
                <a:cs typeface="Franklin Gothic Book"/>
              </a:rPr>
              <a:t>from</a:t>
            </a:r>
            <a:r>
              <a:rPr lang="fr-FR" sz="2000" dirty="0">
                <a:latin typeface="Franklin Gothic Book"/>
                <a:cs typeface="Franklin Gothic Book"/>
              </a:rPr>
              <a:t> ports</a:t>
            </a:r>
            <a:r>
              <a:rPr lang="fr-FR" sz="2000" dirty="0" smtClean="0">
                <a:latin typeface="Franklin Gothic Book"/>
                <a:cs typeface="Franklin Gothic Book"/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err="1" smtClean="0">
                <a:latin typeface="Franklin Gothic Book"/>
                <a:cs typeface="Franklin Gothic Book"/>
              </a:rPr>
              <a:t>Economic</a:t>
            </a:r>
            <a:r>
              <a:rPr lang="fr-FR" sz="2000" dirty="0" smtClean="0">
                <a:latin typeface="Franklin Gothic Book"/>
                <a:cs typeface="Franklin Gothic Book"/>
              </a:rPr>
              <a:t> </a:t>
            </a:r>
            <a:r>
              <a:rPr lang="fr-FR" sz="2000" dirty="0">
                <a:latin typeface="Franklin Gothic Book"/>
                <a:cs typeface="Franklin Gothic Book"/>
              </a:rPr>
              <a:t>diversification </a:t>
            </a:r>
            <a:r>
              <a:rPr lang="fr-FR" sz="2000" dirty="0" err="1">
                <a:latin typeface="Franklin Gothic Book"/>
                <a:cs typeface="Franklin Gothic Book"/>
              </a:rPr>
              <a:t>strategies</a:t>
            </a: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External (EU</a:t>
            </a:r>
            <a:r>
              <a:rPr lang="is-IS" sz="2000" dirty="0" smtClean="0">
                <a:latin typeface="Franklin Gothic Book"/>
                <a:cs typeface="Franklin Gothic Book"/>
              </a:rPr>
              <a:t>…)</a:t>
            </a:r>
            <a:r>
              <a:rPr lang="en-US" sz="2000" dirty="0" smtClean="0">
                <a:latin typeface="Franklin Gothic Book"/>
                <a:cs typeface="Franklin Gothic Book"/>
              </a:rPr>
              <a:t> </a:t>
            </a:r>
            <a:r>
              <a:rPr lang="en-US" sz="2000" dirty="0">
                <a:latin typeface="Franklin Gothic Book"/>
                <a:cs typeface="Franklin Gothic Book"/>
              </a:rPr>
              <a:t>funding </a:t>
            </a:r>
            <a:r>
              <a:rPr lang="fr-FR" sz="2400" dirty="0">
                <a:latin typeface="Franklin Gothic Book"/>
                <a:cs typeface="Franklin Gothic Book"/>
              </a:rPr>
              <a:t> </a:t>
            </a:r>
            <a:endParaRPr lang="fr-FR" sz="2400" dirty="0" smtClean="0">
              <a:latin typeface="Franklin Gothic Book"/>
              <a:cs typeface="Franklin Gothic Book"/>
            </a:endParaRPr>
          </a:p>
          <a:p>
            <a:endParaRPr lang="fr-FR" sz="2400" dirty="0">
              <a:latin typeface="Franklin Gothic Book"/>
              <a:cs typeface="Franklin Gothic Boo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40040" y="1273324"/>
            <a:ext cx="403244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Medium"/>
                <a:cs typeface="Franklin Gothic Medium"/>
              </a:rPr>
              <a:t>Differences: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Shrinkage profile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Size </a:t>
            </a:r>
            <a:r>
              <a:rPr lang="en-US" sz="2000" dirty="0">
                <a:latin typeface="Franklin Gothic Book"/>
                <a:cs typeface="Franklin Gothic Book"/>
              </a:rPr>
              <a:t>and role of port within city</a:t>
            </a:r>
          </a:p>
          <a:p>
            <a:pPr marL="342900" indent="-342900">
              <a:buFont typeface="Arial"/>
              <a:buChar char="•"/>
            </a:pPr>
            <a:endParaRPr lang="fr-FR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Franklin Gothic Book"/>
                <a:cs typeface="Franklin Gothic Book"/>
              </a:rPr>
              <a:t>Importance of urban planning strategies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Franklin Gothic Book"/>
                <a:cs typeface="Franklin Gothic Book"/>
              </a:rPr>
              <a:t>Actors involved (mostly public in Genoa)</a:t>
            </a:r>
          </a:p>
          <a:p>
            <a:pPr marL="342900" indent="-342900">
              <a:buFont typeface="Arial"/>
              <a:buChar char="•"/>
            </a:pPr>
            <a:endParaRPr lang="en-US" dirty="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3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534116" y="357187"/>
            <a:ext cx="7991738" cy="8043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Social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impact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of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waterfront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regeneration</a:t>
            </a:r>
            <a:endParaRPr lang="de-DE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543496" y="1057300"/>
            <a:ext cx="4464496" cy="403244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Franklin Gothic Book"/>
                <a:cs typeface="Franklin Gothic Book"/>
              </a:rPr>
              <a:t>One understudied aspect of shrinkage is impact of pro-growth policies on social mix.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de-DE" sz="2000" dirty="0" smtClean="0">
                <a:latin typeface="Franklin Gothic Book"/>
                <a:cs typeface="Franklin Gothic Book"/>
              </a:rPr>
              <a:t>Renaissance </a:t>
            </a:r>
            <a:r>
              <a:rPr lang="de-DE" sz="2000" dirty="0" err="1" smtClean="0">
                <a:latin typeface="Franklin Gothic Book"/>
                <a:cs typeface="Franklin Gothic Book"/>
              </a:rPr>
              <a:t>vs</a:t>
            </a:r>
            <a:r>
              <a:rPr lang="de-DE" sz="2000" dirty="0" smtClean="0">
                <a:latin typeface="Franklin Gothic Book"/>
                <a:cs typeface="Franklin Gothic Book"/>
              </a:rPr>
              <a:t> </a:t>
            </a:r>
            <a:r>
              <a:rPr lang="de-DE" sz="2000" dirty="0" err="1" smtClean="0">
                <a:latin typeface="Franklin Gothic Book"/>
                <a:cs typeface="Franklin Gothic Book"/>
              </a:rPr>
              <a:t>regeneration</a:t>
            </a:r>
            <a:r>
              <a:rPr lang="de-DE" sz="2000" dirty="0" smtClean="0">
                <a:latin typeface="Franklin Gothic Book"/>
                <a:cs typeface="Franklin Gothic Book"/>
              </a:rPr>
              <a:t>? </a:t>
            </a:r>
            <a:r>
              <a:rPr lang="de-DE" sz="1600" dirty="0" smtClean="0">
                <a:latin typeface="Franklin Gothic Book"/>
                <a:cs typeface="Franklin Gothic Book"/>
              </a:rPr>
              <a:t>Amin</a:t>
            </a:r>
            <a:r>
              <a:rPr lang="de-DE" sz="1600" dirty="0">
                <a:latin typeface="Franklin Gothic Book"/>
                <a:cs typeface="Franklin Gothic Book"/>
              </a:rPr>
              <a:t>, </a:t>
            </a:r>
            <a:r>
              <a:rPr lang="de-DE" sz="1600" dirty="0" smtClean="0">
                <a:latin typeface="Franklin Gothic Book"/>
                <a:cs typeface="Franklin Gothic Book"/>
              </a:rPr>
              <a:t>2000</a:t>
            </a:r>
          </a:p>
          <a:p>
            <a:pPr marL="342900" indent="-342900">
              <a:buFont typeface="Arial"/>
              <a:buChar char="•"/>
              <a:defRPr/>
            </a:pPr>
            <a:endParaRPr lang="de-DE" sz="2000" dirty="0" smtClean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de-DE" sz="2000" dirty="0">
                <a:latin typeface="Franklin Gothic Book"/>
                <a:cs typeface="Franklin Gothic Book"/>
              </a:rPr>
              <a:t>e</a:t>
            </a:r>
            <a:r>
              <a:rPr lang="de-DE" sz="2000" dirty="0" smtClean="0">
                <a:latin typeface="Franklin Gothic Book"/>
                <a:cs typeface="Franklin Gothic Book"/>
              </a:rPr>
              <a:t>.g. Porto</a:t>
            </a:r>
            <a:endParaRPr lang="de-DE" sz="20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  <a:defRPr/>
            </a:pPr>
            <a:endParaRPr lang="de-DE" sz="2000" dirty="0" smtClean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  <a:defRPr/>
            </a:pPr>
            <a:endParaRPr lang="de-DE" sz="2000" dirty="0">
              <a:latin typeface="+mn-lt"/>
            </a:endParaRPr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de-DE" sz="2000" dirty="0">
              <a:latin typeface="+mn-lt"/>
            </a:endParaRPr>
          </a:p>
        </p:txBody>
      </p:sp>
      <p:pic>
        <p:nvPicPr>
          <p:cNvPr id="2" name="Picture 1" descr="Porto mor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024" y="1417340"/>
            <a:ext cx="4555604" cy="36080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2088" y="5233764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Credit: Flickr Hive</a:t>
            </a:r>
            <a:endParaRPr lang="en-US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43465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534116" y="357187"/>
            <a:ext cx="7991738" cy="804337"/>
          </a:xfrm>
        </p:spPr>
        <p:txBody>
          <a:bodyPr/>
          <a:lstStyle/>
          <a:p>
            <a:pPr>
              <a:defRPr/>
            </a:pP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Making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shrinking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cities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resilient</a:t>
            </a:r>
            <a:endParaRPr lang="de-DE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534116" y="1335639"/>
            <a:ext cx="9378628" cy="396131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de-DE" sz="20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1488" y="1057300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 smtClean="0">
                <a:latin typeface="Franklin Gothic Book"/>
                <a:cs typeface="Franklin Gothic Book"/>
              </a:rPr>
              <a:t>The </a:t>
            </a:r>
            <a:r>
              <a:rPr lang="fr-FR" sz="2400" dirty="0">
                <a:latin typeface="Franklin Gothic Book"/>
                <a:cs typeface="Franklin Gothic Book"/>
              </a:rPr>
              <a:t>phrase '</a:t>
            </a:r>
            <a:r>
              <a:rPr lang="fr-FR" sz="2400" dirty="0" err="1">
                <a:latin typeface="Franklin Gothic Book"/>
                <a:cs typeface="Franklin Gothic Book"/>
              </a:rPr>
              <a:t>shrinking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cities</a:t>
            </a:r>
            <a:r>
              <a:rPr lang="fr-FR" sz="2400" dirty="0">
                <a:latin typeface="Franklin Gothic Book"/>
                <a:cs typeface="Franklin Gothic Book"/>
              </a:rPr>
              <a:t>' </a:t>
            </a:r>
            <a:r>
              <a:rPr lang="fr-FR" sz="2400" dirty="0" err="1">
                <a:latin typeface="Franklin Gothic Book"/>
                <a:cs typeface="Franklin Gothic Book"/>
              </a:rPr>
              <a:t>implies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that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these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afflicted</a:t>
            </a:r>
            <a:r>
              <a:rPr lang="fr-FR" sz="2400" dirty="0">
                <a:latin typeface="Franklin Gothic Book"/>
                <a:cs typeface="Franklin Gothic Book"/>
              </a:rPr>
              <a:t> places are </a:t>
            </a:r>
            <a:r>
              <a:rPr lang="fr-FR" sz="2400" dirty="0" err="1">
                <a:latin typeface="Franklin Gothic Book"/>
                <a:cs typeface="Franklin Gothic Book"/>
              </a:rPr>
              <a:t>following</a:t>
            </a:r>
            <a:r>
              <a:rPr lang="fr-FR" sz="2400" dirty="0">
                <a:latin typeface="Franklin Gothic Book"/>
                <a:cs typeface="Franklin Gothic Book"/>
              </a:rPr>
              <a:t> an </a:t>
            </a:r>
            <a:r>
              <a:rPr lang="fr-FR" sz="2400" dirty="0" err="1">
                <a:latin typeface="Franklin Gothic Book"/>
                <a:cs typeface="Franklin Gothic Book"/>
              </a:rPr>
              <a:t>inevitable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trajectory</a:t>
            </a:r>
            <a:r>
              <a:rPr lang="fr-FR" sz="2400" dirty="0">
                <a:latin typeface="Franklin Gothic Book"/>
                <a:cs typeface="Franklin Gothic Book"/>
              </a:rPr>
              <a:t>, </a:t>
            </a:r>
            <a:r>
              <a:rPr lang="fr-FR" sz="2400" dirty="0" err="1">
                <a:latin typeface="Franklin Gothic Book"/>
                <a:cs typeface="Franklin Gothic Book"/>
              </a:rPr>
              <a:t>from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something</a:t>
            </a:r>
            <a:r>
              <a:rPr lang="fr-FR" sz="2400" dirty="0">
                <a:latin typeface="Franklin Gothic Book"/>
                <a:cs typeface="Franklin Gothic Book"/>
              </a:rPr>
              <a:t> to </a:t>
            </a:r>
            <a:r>
              <a:rPr lang="fr-FR" sz="2400" dirty="0" err="1" smtClean="0">
                <a:latin typeface="Franklin Gothic Book"/>
                <a:cs typeface="Franklin Gothic Book"/>
              </a:rPr>
              <a:t>nothing</a:t>
            </a:r>
            <a:r>
              <a:rPr lang="fr-FR" sz="2400" dirty="0">
                <a:latin typeface="Franklin Gothic Book"/>
                <a:cs typeface="Franklin Gothic Book"/>
              </a:rPr>
              <a:t>; </a:t>
            </a:r>
            <a:r>
              <a:rPr lang="fr-FR" sz="2400" dirty="0" err="1" smtClean="0">
                <a:latin typeface="Franklin Gothic Book"/>
                <a:cs typeface="Franklin Gothic Book"/>
              </a:rPr>
              <a:t>perhaps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they</a:t>
            </a:r>
            <a:r>
              <a:rPr lang="fr-FR" sz="2400" dirty="0">
                <a:latin typeface="Franklin Gothic Book"/>
                <a:cs typeface="Franklin Gothic Book"/>
              </a:rPr>
              <a:t> are </a:t>
            </a:r>
            <a:r>
              <a:rPr lang="fr-FR" sz="2400" dirty="0" err="1">
                <a:latin typeface="Franklin Gothic Book"/>
                <a:cs typeface="Franklin Gothic Book"/>
              </a:rPr>
              <a:t>simply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moving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smtClean="0">
                <a:latin typeface="Franklin Gothic Book"/>
                <a:cs typeface="Franklin Gothic Book"/>
              </a:rPr>
              <a:t>to a </a:t>
            </a:r>
            <a:r>
              <a:rPr lang="fr-FR" sz="2400" dirty="0" smtClean="0">
                <a:latin typeface="Franklin Gothic Medium"/>
                <a:cs typeface="Franklin Gothic Medium"/>
              </a:rPr>
              <a:t>new </a:t>
            </a:r>
            <a:r>
              <a:rPr lang="fr-FR" sz="2400" dirty="0" err="1" smtClean="0">
                <a:latin typeface="Franklin Gothic Medium"/>
                <a:cs typeface="Franklin Gothic Medium"/>
              </a:rPr>
              <a:t>kind</a:t>
            </a:r>
            <a:r>
              <a:rPr lang="fr-FR" sz="2400" dirty="0" smtClean="0">
                <a:latin typeface="Franklin Gothic Medium"/>
                <a:cs typeface="Franklin Gothic Medium"/>
              </a:rPr>
              <a:t> </a:t>
            </a:r>
            <a:r>
              <a:rPr lang="fr-FR" sz="2400" dirty="0">
                <a:latin typeface="Franklin Gothic Medium"/>
                <a:cs typeface="Franklin Gothic Medium"/>
              </a:rPr>
              <a:t>of </a:t>
            </a:r>
            <a:r>
              <a:rPr lang="fr-FR" sz="2400" dirty="0" err="1" smtClean="0">
                <a:latin typeface="Franklin Gothic Medium"/>
                <a:cs typeface="Franklin Gothic Medium"/>
              </a:rPr>
              <a:t>urbanism</a:t>
            </a:r>
            <a:endParaRPr lang="fr-FR" sz="2400" dirty="0" smtClean="0">
              <a:latin typeface="Franklin Gothic Medium"/>
              <a:cs typeface="Franklin Gothic Medium"/>
            </a:endParaRPr>
          </a:p>
          <a:p>
            <a:pPr marL="342900" indent="-342900">
              <a:buFont typeface="Arial"/>
              <a:buChar char="•"/>
            </a:pPr>
            <a:endParaRPr lang="fr-FR" sz="2400" dirty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r>
              <a:rPr lang="fr-FR" sz="2400" dirty="0">
                <a:latin typeface="Franklin Gothic Book"/>
                <a:cs typeface="Franklin Gothic Book"/>
              </a:rPr>
              <a:t>If </a:t>
            </a:r>
            <a:r>
              <a:rPr lang="en-US" sz="2400" dirty="0">
                <a:latin typeface="Franklin Gothic Book"/>
                <a:cs typeface="Franklin Gothic Book"/>
              </a:rPr>
              <a:t>“</a:t>
            </a:r>
            <a:r>
              <a:rPr lang="fr-FR" sz="2400" dirty="0">
                <a:latin typeface="Franklin Gothic Book"/>
                <a:cs typeface="Franklin Gothic Book"/>
              </a:rPr>
              <a:t>a </a:t>
            </a:r>
            <a:r>
              <a:rPr lang="fr-FR" sz="2400" dirty="0" err="1">
                <a:latin typeface="Franklin Gothic Book"/>
                <a:cs typeface="Franklin Gothic Book"/>
              </a:rPr>
              <a:t>city’s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history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is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understood</a:t>
            </a:r>
            <a:r>
              <a:rPr lang="fr-FR" sz="2400" dirty="0">
                <a:latin typeface="Franklin Gothic Book"/>
                <a:cs typeface="Franklin Gothic Book"/>
              </a:rPr>
              <a:t> as </a:t>
            </a:r>
            <a:r>
              <a:rPr lang="fr-FR" sz="2400" dirty="0">
                <a:latin typeface="Franklin Gothic Medium"/>
                <a:cs typeface="Franklin Gothic Medium"/>
              </a:rPr>
              <a:t>multiple sets of </a:t>
            </a:r>
            <a:r>
              <a:rPr lang="fr-FR" sz="2400" dirty="0" err="1">
                <a:latin typeface="Franklin Gothic Medium"/>
                <a:cs typeface="Franklin Gothic Medium"/>
              </a:rPr>
              <a:t>crossroads</a:t>
            </a:r>
            <a:r>
              <a:rPr lang="fr-FR" sz="2400" dirty="0">
                <a:latin typeface="Franklin Gothic Medium"/>
                <a:cs typeface="Franklin Gothic Medium"/>
              </a:rPr>
              <a:t> </a:t>
            </a:r>
            <a:r>
              <a:rPr lang="fr-FR" sz="2400" dirty="0" err="1">
                <a:latin typeface="Franklin Gothic Medium"/>
                <a:cs typeface="Franklin Gothic Medium"/>
              </a:rPr>
              <a:t>that</a:t>
            </a:r>
            <a:r>
              <a:rPr lang="fr-FR" sz="2400" dirty="0">
                <a:latin typeface="Franklin Gothic Medium"/>
                <a:cs typeface="Franklin Gothic Medium"/>
              </a:rPr>
              <a:t> </a:t>
            </a:r>
            <a:r>
              <a:rPr lang="fr-FR" sz="2400" dirty="0" err="1">
                <a:latin typeface="Franklin Gothic Medium"/>
                <a:cs typeface="Franklin Gothic Medium"/>
              </a:rPr>
              <a:t>can</a:t>
            </a:r>
            <a:r>
              <a:rPr lang="fr-FR" sz="2400" dirty="0">
                <a:latin typeface="Franklin Gothic Medium"/>
                <a:cs typeface="Franklin Gothic Medium"/>
              </a:rPr>
              <a:t> </a:t>
            </a:r>
            <a:r>
              <a:rPr lang="fr-FR" sz="2400" dirty="0" err="1">
                <a:latin typeface="Franklin Gothic Medium"/>
                <a:cs typeface="Franklin Gothic Medium"/>
              </a:rPr>
              <a:t>be</a:t>
            </a:r>
            <a:r>
              <a:rPr lang="fr-FR" sz="2400" dirty="0">
                <a:latin typeface="Franklin Gothic Medium"/>
                <a:cs typeface="Franklin Gothic Medium"/>
              </a:rPr>
              <a:t> hard to </a:t>
            </a:r>
            <a:r>
              <a:rPr lang="fr-FR" sz="2400" dirty="0" err="1">
                <a:latin typeface="Franklin Gothic Medium"/>
                <a:cs typeface="Franklin Gothic Medium"/>
              </a:rPr>
              <a:t>navigate</a:t>
            </a:r>
            <a:r>
              <a:rPr lang="en-US" sz="2400" dirty="0">
                <a:latin typeface="Franklin Gothic Book"/>
                <a:cs typeface="Franklin Gothic Book"/>
              </a:rPr>
              <a:t>” (A. </a:t>
            </a:r>
            <a:r>
              <a:rPr lang="en-US" sz="2400" dirty="0" err="1">
                <a:latin typeface="Franklin Gothic Book"/>
                <a:cs typeface="Franklin Gothic Book"/>
              </a:rPr>
              <a:t>Woodlief</a:t>
            </a:r>
            <a:r>
              <a:rPr lang="en-US" sz="2400" dirty="0">
                <a:latin typeface="Franklin Gothic Book"/>
                <a:cs typeface="Franklin Gothic Book"/>
              </a:rPr>
              <a:t>)</a:t>
            </a:r>
            <a:r>
              <a:rPr lang="fr-FR" sz="2400" dirty="0">
                <a:latin typeface="Franklin Gothic Book"/>
                <a:cs typeface="Franklin Gothic Book"/>
              </a:rPr>
              <a:t>, </a:t>
            </a:r>
            <a:r>
              <a:rPr lang="fr-FR" sz="2400" dirty="0" err="1">
                <a:latin typeface="Franklin Gothic Book"/>
                <a:cs typeface="Franklin Gothic Book"/>
              </a:rPr>
              <a:t>outline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which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policy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responses</a:t>
            </a:r>
            <a:r>
              <a:rPr lang="fr-FR" sz="2400" dirty="0">
                <a:latin typeface="Franklin Gothic Book"/>
                <a:cs typeface="Franklin Gothic Book"/>
              </a:rPr>
              <a:t> and </a:t>
            </a:r>
            <a:r>
              <a:rPr lang="fr-FR" sz="2400" dirty="0" err="1">
                <a:latin typeface="Franklin Gothic Book"/>
                <a:cs typeface="Franklin Gothic Book"/>
              </a:rPr>
              <a:t>crossroads</a:t>
            </a:r>
            <a:r>
              <a:rPr lang="fr-FR" sz="2400" dirty="0">
                <a:latin typeface="Franklin Gothic Book"/>
                <a:cs typeface="Franklin Gothic Book"/>
              </a:rPr>
              <a:t> to </a:t>
            </a:r>
            <a:r>
              <a:rPr lang="fr-FR" sz="2400" dirty="0" err="1" smtClean="0">
                <a:latin typeface="Franklin Gothic Book"/>
                <a:cs typeface="Franklin Gothic Book"/>
              </a:rPr>
              <a:t>take</a:t>
            </a:r>
            <a:endParaRPr lang="fr-FR" sz="2400" dirty="0" smtClean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endParaRPr lang="fr-FR" sz="24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err="1">
                <a:latin typeface="Franklin Gothic Book"/>
                <a:cs typeface="Franklin Gothic Book"/>
              </a:rPr>
              <a:t>C</a:t>
            </a:r>
            <a:r>
              <a:rPr lang="fr-FR" sz="2400" dirty="0" err="1" smtClean="0">
                <a:latin typeface="Franklin Gothic Book"/>
                <a:cs typeface="Franklin Gothic Book"/>
              </a:rPr>
              <a:t>ities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>
                <a:latin typeface="Franklin Gothic Book"/>
                <a:cs typeface="Franklin Gothic Book"/>
              </a:rPr>
              <a:t>are </a:t>
            </a:r>
            <a:r>
              <a:rPr lang="fr-FR" sz="2400" dirty="0" err="1" smtClean="0">
                <a:latin typeface="Franklin Gothic Book"/>
                <a:cs typeface="Franklin Gothic Book"/>
              </a:rPr>
              <a:t>complex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>
                <a:latin typeface="Franklin Gothic Book"/>
                <a:cs typeface="Franklin Gothic Book"/>
              </a:rPr>
              <a:t>and adaptive </a:t>
            </a:r>
            <a:r>
              <a:rPr lang="fr-FR" sz="2400" dirty="0" err="1">
                <a:latin typeface="Franklin Gothic Book"/>
                <a:cs typeface="Franklin Gothic Book"/>
              </a:rPr>
              <a:t>systems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which</a:t>
            </a:r>
            <a:r>
              <a:rPr lang="fr-FR" sz="2400" dirty="0">
                <a:latin typeface="Franklin Gothic Book"/>
                <a:cs typeface="Franklin Gothic Book"/>
              </a:rPr>
              <a:t> have the </a:t>
            </a:r>
            <a:r>
              <a:rPr lang="fr-FR" sz="2400" dirty="0" err="1">
                <a:latin typeface="Franklin Gothic Medium"/>
                <a:cs typeface="Franklin Gothic Medium"/>
              </a:rPr>
              <a:t>ability</a:t>
            </a:r>
            <a:r>
              <a:rPr lang="fr-FR" sz="2400" dirty="0">
                <a:latin typeface="Franklin Gothic Medium"/>
                <a:cs typeface="Franklin Gothic Medium"/>
              </a:rPr>
              <a:t> to </a:t>
            </a:r>
            <a:r>
              <a:rPr lang="fr-FR" sz="2400" dirty="0" err="1">
                <a:latin typeface="Franklin Gothic Medium"/>
                <a:cs typeface="Franklin Gothic Medium"/>
              </a:rPr>
              <a:t>react</a:t>
            </a:r>
            <a:r>
              <a:rPr lang="fr-FR" sz="2400" dirty="0">
                <a:latin typeface="Franklin Gothic Medium"/>
                <a:cs typeface="Franklin Gothic Medium"/>
              </a:rPr>
              <a:t> to </a:t>
            </a:r>
            <a:r>
              <a:rPr lang="fr-FR" sz="2400" dirty="0" err="1">
                <a:latin typeface="Franklin Gothic Medium"/>
                <a:cs typeface="Franklin Gothic Medium"/>
              </a:rPr>
              <a:t>external</a:t>
            </a:r>
            <a:r>
              <a:rPr lang="fr-FR" sz="2400" dirty="0">
                <a:latin typeface="Franklin Gothic Medium"/>
                <a:cs typeface="Franklin Gothic Medium"/>
              </a:rPr>
              <a:t> </a:t>
            </a:r>
            <a:r>
              <a:rPr lang="fr-FR" sz="2400" dirty="0" err="1" smtClean="0">
                <a:latin typeface="Franklin Gothic Medium"/>
                <a:cs typeface="Franklin Gothic Medium"/>
              </a:rPr>
              <a:t>shocks</a:t>
            </a:r>
            <a:r>
              <a:rPr lang="fr-FR" sz="2400" dirty="0" smtClean="0">
                <a:latin typeface="Franklin Gothic Medium"/>
                <a:cs typeface="Franklin Gothic Medium"/>
              </a:rPr>
              <a:t> or stresses</a:t>
            </a:r>
            <a:r>
              <a:rPr lang="fr-FR" sz="2400" dirty="0" smtClean="0">
                <a:latin typeface="Franklin Gothic Book"/>
                <a:cs typeface="Franklin Gothic Book"/>
              </a:rPr>
              <a:t> (</a:t>
            </a:r>
            <a:r>
              <a:rPr lang="fr-FR" sz="2400" dirty="0" err="1" smtClean="0">
                <a:latin typeface="Franklin Gothic Book"/>
                <a:cs typeface="Franklin Gothic Book"/>
              </a:rPr>
              <a:t>natural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disasters</a:t>
            </a:r>
            <a:r>
              <a:rPr lang="fr-FR" sz="2400" dirty="0">
                <a:latin typeface="Franklin Gothic Book"/>
                <a:cs typeface="Franklin Gothic Book"/>
              </a:rPr>
              <a:t> or </a:t>
            </a:r>
            <a:r>
              <a:rPr lang="fr-FR" sz="2400" dirty="0" err="1" smtClean="0">
                <a:latin typeface="Franklin Gothic Book"/>
                <a:cs typeface="Franklin Gothic Book"/>
              </a:rPr>
              <a:t>other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>
                <a:latin typeface="Franklin Gothic Book"/>
                <a:cs typeface="Franklin Gothic Book"/>
              </a:rPr>
              <a:t>crises</a:t>
            </a:r>
            <a:r>
              <a:rPr lang="fr-FR" sz="2400" dirty="0" smtClean="0">
                <a:latin typeface="Franklin Gothic Book"/>
                <a:cs typeface="Franklin Gothic Book"/>
              </a:rPr>
              <a:t>)</a:t>
            </a:r>
            <a:endParaRPr lang="fr-FR" sz="24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91726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471488" y="265212"/>
            <a:ext cx="7991738" cy="804337"/>
          </a:xfrm>
        </p:spPr>
        <p:txBody>
          <a:bodyPr/>
          <a:lstStyle/>
          <a:p>
            <a:pPr>
              <a:defRPr/>
            </a:pP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To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conclude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...</a:t>
            </a:r>
            <a:endParaRPr lang="de-DE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543496" y="1129308"/>
            <a:ext cx="9378628" cy="396131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de-DE" sz="2000" dirty="0">
              <a:latin typeface="+mn-lt"/>
            </a:endParaRP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2"/>
          </p:nvPr>
        </p:nvSpPr>
        <p:spPr bwMode="auto">
          <a:xfrm>
            <a:off x="8856324" y="5296959"/>
            <a:ext cx="605176" cy="304271"/>
          </a:xfrm>
        </p:spPr>
        <p:txBody>
          <a:bodyPr/>
          <a:lstStyle/>
          <a:p>
            <a:pPr>
              <a:defRPr/>
            </a:pPr>
            <a:fld id="{D150B258-55DC-4735-9B95-B34390BA2D97}" type="slidenum">
              <a:rPr lang="de-DE">
                <a:solidFill>
                  <a:srgbClr val="DC0072"/>
                </a:solidFill>
              </a:rPr>
              <a:t>38</a:t>
            </a:fld>
            <a:endParaRPr lang="de-DE" dirty="0">
              <a:solidFill>
                <a:srgbClr val="DC007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7512" y="1006019"/>
            <a:ext cx="7488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400" dirty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r>
              <a:rPr lang="fr-FR" sz="2400" dirty="0" err="1">
                <a:latin typeface="Franklin Gothic Book"/>
                <a:cs typeface="Franklin Gothic Book"/>
              </a:rPr>
              <a:t>U</a:t>
            </a:r>
            <a:r>
              <a:rPr lang="fr-FR" sz="2400" dirty="0" err="1" smtClean="0">
                <a:latin typeface="Franklin Gothic Book"/>
                <a:cs typeface="Franklin Gothic Book"/>
              </a:rPr>
              <a:t>rban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research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 smtClean="0">
                <a:latin typeface="Franklin Gothic Book"/>
                <a:cs typeface="Franklin Gothic Book"/>
              </a:rPr>
              <a:t>could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be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enriched</a:t>
            </a:r>
            <a:r>
              <a:rPr lang="fr-FR" sz="2400" dirty="0">
                <a:latin typeface="Franklin Gothic Book"/>
                <a:cs typeface="Franklin Gothic Book"/>
              </a:rPr>
              <a:t> by </a:t>
            </a:r>
            <a:r>
              <a:rPr lang="fr-FR" sz="2400" dirty="0" err="1">
                <a:latin typeface="Franklin Gothic Book"/>
                <a:cs typeface="Franklin Gothic Book"/>
              </a:rPr>
              <a:t>re-focussing</a:t>
            </a:r>
            <a:r>
              <a:rPr lang="fr-FR" sz="2400" dirty="0">
                <a:latin typeface="Franklin Gothic Book"/>
                <a:cs typeface="Franklin Gothic Book"/>
              </a:rPr>
              <a:t> on </a:t>
            </a:r>
            <a:r>
              <a:rPr lang="fr-FR" sz="2400" dirty="0" smtClean="0">
                <a:latin typeface="Franklin Gothic Book"/>
                <a:cs typeface="Franklin Gothic Book"/>
              </a:rPr>
              <a:t>‘</a:t>
            </a:r>
            <a:r>
              <a:rPr lang="fr-FR" sz="2400" dirty="0" err="1" smtClean="0">
                <a:latin typeface="Franklin Gothic Book"/>
                <a:cs typeface="Franklin Gothic Book"/>
              </a:rPr>
              <a:t>ordinary</a:t>
            </a:r>
            <a:r>
              <a:rPr lang="fr-FR" sz="2400" dirty="0" smtClean="0">
                <a:latin typeface="Franklin Gothic Book"/>
                <a:cs typeface="Franklin Gothic Book"/>
              </a:rPr>
              <a:t>’ </a:t>
            </a:r>
            <a:r>
              <a:rPr lang="fr-FR" sz="2400" dirty="0" err="1" smtClean="0">
                <a:latin typeface="Franklin Gothic Book"/>
                <a:cs typeface="Franklin Gothic Book"/>
              </a:rPr>
              <a:t>cities</a:t>
            </a:r>
            <a:r>
              <a:rPr lang="fr-FR" sz="2400" dirty="0" smtClean="0">
                <a:latin typeface="Franklin Gothic Book"/>
                <a:cs typeface="Franklin Gothic Book"/>
              </a:rPr>
              <a:t>, </a:t>
            </a:r>
            <a:r>
              <a:rPr lang="fr-FR" sz="2400" dirty="0" err="1" smtClean="0">
                <a:latin typeface="Franklin Gothic Book"/>
                <a:cs typeface="Franklin Gothic Book"/>
              </a:rPr>
              <a:t>many</a:t>
            </a:r>
            <a:r>
              <a:rPr lang="fr-FR" sz="2400" dirty="0" smtClean="0">
                <a:latin typeface="Franklin Gothic Book"/>
                <a:cs typeface="Franklin Gothic Book"/>
              </a:rPr>
              <a:t> of </a:t>
            </a:r>
            <a:r>
              <a:rPr lang="fr-FR" sz="2400" dirty="0" err="1" smtClean="0">
                <a:latin typeface="Franklin Gothic Book"/>
                <a:cs typeface="Franklin Gothic Book"/>
              </a:rPr>
              <a:t>which</a:t>
            </a:r>
            <a:r>
              <a:rPr lang="fr-FR" sz="2400" dirty="0" smtClean="0">
                <a:latin typeface="Franklin Gothic Book"/>
                <a:cs typeface="Franklin Gothic Book"/>
              </a:rPr>
              <a:t> are </a:t>
            </a:r>
            <a:r>
              <a:rPr lang="fr-FR" sz="2400" dirty="0" err="1" smtClean="0">
                <a:latin typeface="Franklin Gothic Book"/>
                <a:cs typeface="Franklin Gothic Book"/>
              </a:rPr>
              <a:t>shrinking</a:t>
            </a:r>
            <a:endParaRPr lang="fr-FR" sz="2400" dirty="0" smtClean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endParaRPr lang="fr-FR" sz="2400" dirty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r>
              <a:rPr lang="fr-FR" sz="2400" dirty="0">
                <a:latin typeface="Franklin Gothic Book"/>
                <a:cs typeface="Franklin Gothic Book"/>
              </a:rPr>
              <a:t>H</a:t>
            </a:r>
            <a:r>
              <a:rPr lang="fr-FR" sz="2400" dirty="0" smtClean="0">
                <a:latin typeface="Franklin Gothic Book"/>
                <a:cs typeface="Franklin Gothic Book"/>
              </a:rPr>
              <a:t>ow </a:t>
            </a:r>
            <a:r>
              <a:rPr lang="fr-FR" sz="2400" dirty="0" err="1" smtClean="0">
                <a:latin typeface="Franklin Gothic Book"/>
                <a:cs typeface="Franklin Gothic Book"/>
              </a:rPr>
              <a:t>can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 err="1" smtClean="0">
                <a:latin typeface="Franklin Gothic Book"/>
                <a:cs typeface="Franklin Gothic Book"/>
              </a:rPr>
              <a:t>we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promote</a:t>
            </a:r>
            <a:r>
              <a:rPr lang="fr-FR" sz="2400" dirty="0">
                <a:latin typeface="Franklin Gothic Book"/>
                <a:cs typeface="Franklin Gothic Book"/>
              </a:rPr>
              <a:t> good planning and </a:t>
            </a:r>
            <a:r>
              <a:rPr lang="fr-FR" sz="2400" dirty="0" err="1">
                <a:latin typeface="Franklin Gothic Book"/>
                <a:cs typeface="Franklin Gothic Book"/>
              </a:rPr>
              <a:t>outcomes</a:t>
            </a:r>
            <a:r>
              <a:rPr lang="fr-FR" sz="2400" dirty="0">
                <a:latin typeface="Franklin Gothic Book"/>
                <a:cs typeface="Franklin Gothic Book"/>
              </a:rPr>
              <a:t> in </a:t>
            </a:r>
            <a:r>
              <a:rPr lang="fr-FR" sz="2400" dirty="0" err="1">
                <a:latin typeface="Franklin Gothic Book"/>
                <a:cs typeface="Franklin Gothic Book"/>
              </a:rPr>
              <a:t>cities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 smtClean="0">
                <a:latin typeface="Franklin Gothic Book"/>
                <a:cs typeface="Franklin Gothic Book"/>
              </a:rPr>
              <a:t>without</a:t>
            </a:r>
            <a:r>
              <a:rPr lang="fr-FR" sz="2400" dirty="0" smtClean="0">
                <a:latin typeface="Franklin Gothic Book"/>
                <a:cs typeface="Franklin Gothic Book"/>
              </a:rPr>
              <a:t> long-</a:t>
            </a:r>
            <a:r>
              <a:rPr lang="fr-FR" sz="2400" dirty="0" err="1" smtClean="0">
                <a:latin typeface="Franklin Gothic Book"/>
                <a:cs typeface="Franklin Gothic Book"/>
              </a:rPr>
              <a:t>term</a:t>
            </a:r>
            <a:r>
              <a:rPr lang="fr-FR" sz="2400" dirty="0" smtClean="0">
                <a:latin typeface="Franklin Gothic Book"/>
                <a:cs typeface="Franklin Gothic Book"/>
              </a:rPr>
              <a:t> </a:t>
            </a:r>
            <a:r>
              <a:rPr lang="fr-FR" sz="2400" dirty="0" err="1" smtClean="0">
                <a:latin typeface="Franklin Gothic Book"/>
                <a:cs typeface="Franklin Gothic Book"/>
              </a:rPr>
              <a:t>growth</a:t>
            </a:r>
            <a:r>
              <a:rPr lang="fr-FR" sz="2400" dirty="0" smtClean="0">
                <a:latin typeface="Franklin Gothic Book"/>
                <a:cs typeface="Franklin Gothic Book"/>
              </a:rPr>
              <a:t>?</a:t>
            </a:r>
          </a:p>
          <a:p>
            <a:pPr marL="342900" lvl="0" indent="-342900">
              <a:buFont typeface="Arial"/>
              <a:buChar char="•"/>
            </a:pPr>
            <a:endParaRPr lang="fr-FR" sz="24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err="1">
                <a:latin typeface="Franklin Gothic Book"/>
                <a:cs typeface="Franklin Gothic Book"/>
              </a:rPr>
              <a:t>Planners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can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play</a:t>
            </a:r>
            <a:r>
              <a:rPr lang="fr-FR" sz="2400" dirty="0">
                <a:latin typeface="Franklin Gothic Book"/>
                <a:cs typeface="Franklin Gothic Book"/>
              </a:rPr>
              <a:t> an instrumental </a:t>
            </a:r>
            <a:r>
              <a:rPr lang="fr-FR" sz="2400" dirty="0" err="1">
                <a:latin typeface="Franklin Gothic Book"/>
                <a:cs typeface="Franklin Gothic Book"/>
              </a:rPr>
              <a:t>role</a:t>
            </a:r>
            <a:r>
              <a:rPr lang="fr-FR" sz="2400" dirty="0">
                <a:latin typeface="Franklin Gothic Book"/>
                <a:cs typeface="Franklin Gothic Book"/>
              </a:rPr>
              <a:t> in </a:t>
            </a:r>
            <a:r>
              <a:rPr lang="fr-FR" sz="2400" dirty="0" err="1">
                <a:latin typeface="Franklin Gothic Book"/>
                <a:cs typeface="Franklin Gothic Book"/>
              </a:rPr>
              <a:t>exploring</a:t>
            </a:r>
            <a:r>
              <a:rPr lang="fr-FR" sz="2400" dirty="0">
                <a:latin typeface="Franklin Gothic Book"/>
                <a:cs typeface="Franklin Gothic Book"/>
              </a:rPr>
              <a:t> alternatives for </a:t>
            </a:r>
            <a:r>
              <a:rPr lang="fr-FR" sz="2400" dirty="0" err="1">
                <a:latin typeface="Franklin Gothic Book"/>
                <a:cs typeface="Franklin Gothic Book"/>
              </a:rPr>
              <a:t>shrinking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cities</a:t>
            </a:r>
            <a:endParaRPr lang="fr-FR" sz="2400" dirty="0">
              <a:latin typeface="Franklin Gothic Book"/>
              <a:cs typeface="Franklin Gothic Book"/>
            </a:endParaRPr>
          </a:p>
          <a:p>
            <a:pPr marL="342900" lvl="0" indent="-342900">
              <a:buFont typeface="Arial"/>
              <a:buChar char="•"/>
            </a:pPr>
            <a:endParaRPr lang="fr-FR" sz="24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94464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/>
          </p:cNvSpPr>
          <p:nvPr/>
        </p:nvSpPr>
        <p:spPr bwMode="auto">
          <a:xfrm>
            <a:off x="-14714" y="1345332"/>
            <a:ext cx="10160000" cy="90630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2800" b="1" dirty="0" err="1" smtClean="0">
                <a:latin typeface="Franklin Gothic Medium"/>
                <a:cs typeface="Franklin Gothic Medium"/>
              </a:rPr>
              <a:t>Thank</a:t>
            </a:r>
            <a:r>
              <a:rPr lang="de-DE" sz="2800" b="1" dirty="0" smtClean="0">
                <a:latin typeface="Franklin Gothic Medium"/>
                <a:cs typeface="Franklin Gothic Medium"/>
              </a:rPr>
              <a:t> </a:t>
            </a:r>
            <a:r>
              <a:rPr lang="de-DE" sz="2800" b="1" dirty="0" err="1" smtClean="0">
                <a:latin typeface="Franklin Gothic Medium"/>
                <a:cs typeface="Franklin Gothic Medium"/>
              </a:rPr>
              <a:t>you</a:t>
            </a:r>
            <a:r>
              <a:rPr lang="de-DE" sz="2800" b="1" dirty="0" smtClean="0">
                <a:latin typeface="Franklin Gothic Medium"/>
                <a:cs typeface="Franklin Gothic Medium"/>
              </a:rPr>
              <a:t> </a:t>
            </a:r>
            <a:r>
              <a:rPr lang="de-DE" sz="2800" b="1" dirty="0" err="1" smtClean="0">
                <a:latin typeface="Franklin Gothic Medium"/>
                <a:cs typeface="Franklin Gothic Medium"/>
              </a:rPr>
              <a:t>for</a:t>
            </a:r>
            <a:r>
              <a:rPr lang="de-DE" sz="2800" b="1" dirty="0" smtClean="0">
                <a:latin typeface="Franklin Gothic Medium"/>
                <a:cs typeface="Franklin Gothic Medium"/>
              </a:rPr>
              <a:t> </a:t>
            </a:r>
            <a:r>
              <a:rPr lang="de-DE" sz="2800" b="1" dirty="0" err="1" smtClean="0">
                <a:latin typeface="Franklin Gothic Medium"/>
                <a:cs typeface="Franklin Gothic Medium"/>
              </a:rPr>
              <a:t>your</a:t>
            </a:r>
            <a:r>
              <a:rPr lang="de-DE" sz="2800" b="1" dirty="0" smtClean="0">
                <a:latin typeface="Franklin Gothic Medium"/>
                <a:cs typeface="Franklin Gothic Medium"/>
              </a:rPr>
              <a:t> </a:t>
            </a:r>
            <a:r>
              <a:rPr lang="de-DE" sz="2800" b="1" dirty="0" err="1" smtClean="0">
                <a:latin typeface="Franklin Gothic Medium"/>
                <a:cs typeface="Franklin Gothic Medium"/>
              </a:rPr>
              <a:t>attention</a:t>
            </a:r>
            <a:r>
              <a:rPr lang="de-DE" sz="2800" b="1" dirty="0" smtClean="0">
                <a:latin typeface="Franklin Gothic Medium"/>
                <a:cs typeface="Franklin Gothic Medium"/>
              </a:rPr>
              <a:t>!</a:t>
            </a:r>
          </a:p>
          <a:p>
            <a:pPr algn="ctr">
              <a:defRPr/>
            </a:pPr>
            <a:endParaRPr lang="de-DE" sz="2800" b="1" dirty="0" smtClean="0">
              <a:latin typeface="Franklin Gothic Medium"/>
              <a:cs typeface="Franklin Gothic Medium"/>
            </a:endParaRPr>
          </a:p>
          <a:p>
            <a:pPr algn="ctr">
              <a:defRPr/>
            </a:pPr>
            <a:r>
              <a:rPr lang="de-DE" sz="2800" b="1" dirty="0" err="1" smtClean="0">
                <a:latin typeface="Franklin Gothic Medium"/>
                <a:cs typeface="Franklin Gothic Medium"/>
              </a:rPr>
              <a:t>Any</a:t>
            </a:r>
            <a:r>
              <a:rPr lang="de-DE" sz="2800" b="1" dirty="0" smtClean="0">
                <a:latin typeface="Franklin Gothic Medium"/>
                <a:cs typeface="Franklin Gothic Medium"/>
              </a:rPr>
              <a:t> </a:t>
            </a:r>
            <a:r>
              <a:rPr lang="de-DE" sz="2800" b="1" dirty="0" err="1" smtClean="0">
                <a:latin typeface="Franklin Gothic Medium"/>
                <a:cs typeface="Franklin Gothic Medium"/>
              </a:rPr>
              <a:t>questions</a:t>
            </a:r>
            <a:r>
              <a:rPr lang="de-DE" sz="2800" b="1" dirty="0" smtClean="0">
                <a:latin typeface="Franklin Gothic Medium"/>
                <a:cs typeface="Franklin Gothic Medium"/>
              </a:rPr>
              <a:t>?</a:t>
            </a:r>
            <a:endParaRPr lang="de-DE" sz="2800" b="1" dirty="0">
              <a:latin typeface="Franklin Gothic Medium"/>
              <a:cs typeface="Franklin Gothic Medium"/>
            </a:endParaRPr>
          </a:p>
        </p:txBody>
      </p:sp>
      <p:pic>
        <p:nvPicPr>
          <p:cNvPr id="2" name="Picture 1" descr="ENS PSL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864" y="0"/>
            <a:ext cx="2448272" cy="925648"/>
          </a:xfrm>
          <a:prstGeom prst="rect">
            <a:avLst/>
          </a:prstGeom>
        </p:spPr>
      </p:pic>
      <p:sp>
        <p:nvSpPr>
          <p:cNvPr id="7" name="Untertitel 4"/>
          <p:cNvSpPr>
            <a:spLocks/>
          </p:cNvSpPr>
          <p:nvPr/>
        </p:nvSpPr>
        <p:spPr bwMode="auto">
          <a:xfrm>
            <a:off x="14714" y="1993404"/>
            <a:ext cx="10160000" cy="1080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190492" indent="-190492" algn="l" defTabSz="761970">
              <a:lnSpc>
                <a:spcPct val="90000"/>
              </a:lnSpc>
              <a:spcBef>
                <a:spcPts val="833"/>
              </a:spcBef>
              <a:buFont typeface="Arial"/>
              <a:buChar char="•"/>
              <a:defRPr sz="2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6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de-DE" sz="2000" dirty="0">
              <a:solidFill>
                <a:srgbClr val="DC0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9" name="Picture 8" descr="4269871263_9757961d7e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0"/>
            <a:ext cx="7620000" cy="5715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12448" y="4369668"/>
            <a:ext cx="9361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Photo credit: Flickr/Thunder Circus</a:t>
            </a:r>
            <a:endParaRPr lang="en-US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771648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534116" y="357187"/>
            <a:ext cx="7991738" cy="804337"/>
          </a:xfrm>
        </p:spPr>
        <p:txBody>
          <a:bodyPr/>
          <a:lstStyle/>
          <a:p>
            <a:pPr>
              <a:defRPr/>
            </a:pP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Urban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shrinkage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worldwide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endParaRPr lang="de-DE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534116" y="1335639"/>
            <a:ext cx="9378628" cy="396131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/>
              <a:buChar char="•"/>
              <a:defRPr/>
            </a:pPr>
            <a:endParaRPr lang="de-DE" sz="2000" dirty="0" smtClean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3496" y="1345332"/>
            <a:ext cx="907300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Many cities are growing</a:t>
            </a:r>
            <a:r>
              <a:rPr lang="is-IS" sz="2400" dirty="0" smtClean="0">
                <a:latin typeface="Franklin Gothic Book"/>
                <a:cs typeface="Franklin Gothic Book"/>
              </a:rPr>
              <a:t>…</a:t>
            </a:r>
            <a:endParaRPr lang="en-US" sz="2400" dirty="0" smtClean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endParaRPr lang="is-IS" sz="2400" dirty="0" smtClean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is-IS" sz="2400" dirty="0">
                <a:latin typeface="Franklin Gothic Book"/>
                <a:cs typeface="Franklin Gothic Book"/>
              </a:rPr>
              <a:t>b</a:t>
            </a:r>
            <a:r>
              <a:rPr lang="is-IS" sz="2400" dirty="0" smtClean="0">
                <a:latin typeface="Franklin Gothic Book"/>
                <a:cs typeface="Franklin Gothic Book"/>
              </a:rPr>
              <a:t>ut certain cities and regions are not following this growth dynamic</a:t>
            </a:r>
          </a:p>
          <a:p>
            <a:pPr marL="342900" indent="-342900">
              <a:buFont typeface="Arial"/>
              <a:buChar char="•"/>
            </a:pPr>
            <a:endParaRPr lang="is-IS" sz="24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is-IS" sz="2400" dirty="0" smtClean="0">
                <a:latin typeface="Franklin Gothic Book"/>
                <a:cs typeface="Franklin Gothic Book"/>
              </a:rPr>
              <a:t>Increased inter-city competition</a:t>
            </a:r>
          </a:p>
          <a:p>
            <a:pPr marL="342900" indent="-342900">
              <a:buFont typeface="Arial"/>
              <a:buChar char="•"/>
            </a:pPr>
            <a:endParaRPr lang="is-IS" sz="2400" dirty="0">
              <a:latin typeface="Franklin Gothic Book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is-IS" sz="2400" dirty="0" smtClean="0">
                <a:latin typeface="Franklin Gothic Book"/>
                <a:cs typeface="Franklin Gothic Book"/>
              </a:rPr>
              <a:t>Fast urbanisation and shrinkage are two sides of the same coin </a:t>
            </a:r>
            <a:r>
              <a:rPr lang="fr-FR" sz="1600" dirty="0" smtClean="0">
                <a:latin typeface="Franklin Gothic Book"/>
                <a:cs typeface="Franklin Gothic Book"/>
              </a:rPr>
              <a:t>Cunningham</a:t>
            </a:r>
            <a:r>
              <a:rPr lang="fr-FR" sz="1600" dirty="0">
                <a:latin typeface="Franklin Gothic Book"/>
                <a:cs typeface="Franklin Gothic Book"/>
              </a:rPr>
              <a:t>-Sabot et al. </a:t>
            </a:r>
            <a:r>
              <a:rPr lang="fr-FR" sz="1600" dirty="0" smtClean="0">
                <a:latin typeface="Franklin Gothic Book"/>
                <a:cs typeface="Franklin Gothic Book"/>
              </a:rPr>
              <a:t>2013</a:t>
            </a:r>
            <a:endParaRPr lang="is-IS" sz="1600" dirty="0">
              <a:latin typeface="Franklin Gothic Book"/>
              <a:cs typeface="Franklin Gothic Book"/>
            </a:endParaRPr>
          </a:p>
          <a:p>
            <a:endParaRPr lang="is-IS" dirty="0" smtClean="0"/>
          </a:p>
        </p:txBody>
      </p:sp>
    </p:spTree>
    <p:extLst>
      <p:ext uri="{BB962C8B-B14F-4D97-AF65-F5344CB8AC3E}">
        <p14:creationId xmlns:p14="http://schemas.microsoft.com/office/powerpoint/2010/main" val="10763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534116" y="357187"/>
            <a:ext cx="7991738" cy="804337"/>
          </a:xfrm>
        </p:spPr>
        <p:txBody>
          <a:bodyPr/>
          <a:lstStyle/>
          <a:p>
            <a:pPr>
              <a:defRPr/>
            </a:pP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Shrinkage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is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not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that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 </a:t>
            </a:r>
            <a:r>
              <a:rPr lang="de-DE" b="1" dirty="0" err="1" smtClean="0">
                <a:solidFill>
                  <a:srgbClr val="DC0072"/>
                </a:solidFill>
                <a:latin typeface="Franklin Gothic Book"/>
                <a:cs typeface="Franklin Gothic Book"/>
              </a:rPr>
              <a:t>exceptional</a:t>
            </a:r>
            <a:r>
              <a:rPr lang="de-DE" b="1" dirty="0" smtClean="0">
                <a:solidFill>
                  <a:srgbClr val="DC0072"/>
                </a:solidFill>
                <a:latin typeface="Franklin Gothic Book"/>
                <a:cs typeface="Franklin Gothic Book"/>
              </a:rPr>
              <a:t>....</a:t>
            </a:r>
            <a:endParaRPr lang="de-DE" b="1" dirty="0">
              <a:solidFill>
                <a:srgbClr val="DC007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30957" y="223351"/>
            <a:ext cx="1281787" cy="976600"/>
          </a:xfrm>
          <a:prstGeom prst="rect">
            <a:avLst/>
          </a:prstGeom>
        </p:spPr>
      </p:pic>
      <p:sp>
        <p:nvSpPr>
          <p:cNvPr id="6" name="Titel 1"/>
          <p:cNvSpPr>
            <a:spLocks/>
          </p:cNvSpPr>
          <p:nvPr/>
        </p:nvSpPr>
        <p:spPr bwMode="auto">
          <a:xfrm>
            <a:off x="534116" y="1335639"/>
            <a:ext cx="9378628" cy="396131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761970">
              <a:lnSpc>
                <a:spcPct val="90000"/>
              </a:lnSpc>
              <a:spcBef>
                <a:spcPts val="0"/>
              </a:spcBef>
              <a:buNone/>
              <a:defRPr sz="36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/>
              <a:buChar char="•"/>
              <a:defRPr/>
            </a:pPr>
            <a:endParaRPr lang="de-DE" sz="2000" dirty="0" smtClean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3496" y="1849388"/>
            <a:ext cx="410445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dirty="0" err="1">
                <a:latin typeface="Franklin Gothic Book"/>
                <a:cs typeface="Franklin Gothic Book"/>
              </a:rPr>
              <a:t>between</a:t>
            </a:r>
            <a:r>
              <a:rPr lang="fr-FR" sz="2400" dirty="0">
                <a:latin typeface="Franklin Gothic Book"/>
                <a:cs typeface="Franklin Gothic Book"/>
              </a:rPr>
              <a:t> 1960 and 2005, </a:t>
            </a:r>
            <a:endParaRPr lang="fr-FR" sz="2400" dirty="0" smtClean="0">
              <a:latin typeface="Franklin Gothic Book"/>
              <a:cs typeface="Franklin Gothic Book"/>
            </a:endParaRPr>
          </a:p>
          <a:p>
            <a:pPr lvl="0"/>
            <a:r>
              <a:rPr lang="fr-FR" sz="2400" dirty="0" smtClean="0">
                <a:latin typeface="Franklin Gothic Medium"/>
                <a:cs typeface="Franklin Gothic Medium"/>
              </a:rPr>
              <a:t>40 </a:t>
            </a:r>
            <a:r>
              <a:rPr lang="fr-FR" sz="2400" dirty="0">
                <a:latin typeface="Franklin Gothic Medium"/>
                <a:cs typeface="Franklin Gothic Medium"/>
              </a:rPr>
              <a:t>per cent of </a:t>
            </a:r>
            <a:r>
              <a:rPr lang="fr-FR" sz="2400" dirty="0" err="1" smtClean="0">
                <a:latin typeface="Franklin Gothic Medium"/>
                <a:cs typeface="Franklin Gothic Medium"/>
              </a:rPr>
              <a:t>European</a:t>
            </a:r>
            <a:r>
              <a:rPr lang="fr-FR" sz="2400" dirty="0" smtClean="0">
                <a:latin typeface="Franklin Gothic Medium"/>
                <a:cs typeface="Franklin Gothic Medium"/>
              </a:rPr>
              <a:t> </a:t>
            </a:r>
            <a:r>
              <a:rPr lang="fr-FR" sz="2400" dirty="0" err="1" smtClean="0">
                <a:latin typeface="Franklin Gothic Medium"/>
                <a:cs typeface="Franklin Gothic Medium"/>
              </a:rPr>
              <a:t>cities</a:t>
            </a:r>
            <a:r>
              <a:rPr lang="fr-FR" sz="2400" dirty="0" smtClean="0">
                <a:latin typeface="Franklin Gothic Medium"/>
                <a:cs typeface="Franklin Gothic Medium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experienced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shrinkage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 smtClean="0">
                <a:latin typeface="Franklin Gothic Book"/>
                <a:cs typeface="Franklin Gothic Book"/>
              </a:rPr>
              <a:t>occasionally</a:t>
            </a:r>
            <a:endParaRPr lang="fr-FR" sz="2400" dirty="0" smtClean="0">
              <a:latin typeface="Franklin Gothic Book"/>
              <a:cs typeface="Franklin Gothic Book"/>
            </a:endParaRPr>
          </a:p>
          <a:p>
            <a:pPr lvl="0"/>
            <a:endParaRPr lang="fr-FR" sz="1600" dirty="0" smtClean="0">
              <a:latin typeface="Franklin Gothic Book"/>
              <a:cs typeface="Franklin Gothic Book"/>
            </a:endParaRPr>
          </a:p>
          <a:p>
            <a:pPr lvl="0"/>
            <a:r>
              <a:rPr lang="fr-FR" sz="1600" dirty="0" smtClean="0">
                <a:latin typeface="Franklin Gothic Book"/>
                <a:cs typeface="Franklin Gothic Book"/>
              </a:rPr>
              <a:t>Source: </a:t>
            </a:r>
            <a:r>
              <a:rPr lang="fr-FR" sz="1600" dirty="0" err="1" smtClean="0">
                <a:latin typeface="Franklin Gothic Book"/>
                <a:cs typeface="Franklin Gothic Book"/>
              </a:rPr>
              <a:t>Turok</a:t>
            </a:r>
            <a:r>
              <a:rPr lang="fr-FR" sz="1600" dirty="0" smtClean="0">
                <a:latin typeface="Franklin Gothic Book"/>
                <a:cs typeface="Franklin Gothic Book"/>
              </a:rPr>
              <a:t> </a:t>
            </a:r>
            <a:r>
              <a:rPr lang="fr-FR" sz="1600" dirty="0">
                <a:latin typeface="Franklin Gothic Book"/>
                <a:cs typeface="Franklin Gothic Book"/>
              </a:rPr>
              <a:t>and </a:t>
            </a:r>
            <a:r>
              <a:rPr lang="fr-FR" sz="1600" dirty="0" err="1">
                <a:latin typeface="Franklin Gothic Book"/>
                <a:cs typeface="Franklin Gothic Book"/>
              </a:rPr>
              <a:t>Mykhnenko</a:t>
            </a:r>
            <a:r>
              <a:rPr lang="fr-FR" sz="1600" dirty="0">
                <a:latin typeface="Franklin Gothic Book"/>
                <a:cs typeface="Franklin Gothic Book"/>
              </a:rPr>
              <a:t>, </a:t>
            </a:r>
            <a:r>
              <a:rPr lang="fr-FR" sz="1600" dirty="0" smtClean="0">
                <a:latin typeface="Franklin Gothic Book"/>
                <a:cs typeface="Franklin Gothic Book"/>
              </a:rPr>
              <a:t>2007</a:t>
            </a:r>
          </a:p>
          <a:p>
            <a:pPr marL="342900" lvl="0" indent="-342900">
              <a:buFont typeface="Arial"/>
              <a:buChar char="•"/>
            </a:pPr>
            <a:endParaRPr lang="fr-FR" sz="2000" dirty="0"/>
          </a:p>
          <a:p>
            <a:pPr marL="342900" indent="-342900">
              <a:buFont typeface="Arial"/>
              <a:buChar char="•"/>
            </a:pPr>
            <a:endParaRPr lang="is-IS" sz="2000" dirty="0"/>
          </a:p>
          <a:p>
            <a:endParaRPr lang="is-I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224016" y="1705372"/>
            <a:ext cx="3600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dirty="0" err="1">
                <a:latin typeface="Franklin Gothic Book"/>
                <a:cs typeface="Franklin Gothic Book"/>
              </a:rPr>
              <a:t>between</a:t>
            </a:r>
            <a:r>
              <a:rPr lang="fr-FR" sz="2400" dirty="0">
                <a:latin typeface="Franklin Gothic Book"/>
                <a:cs typeface="Franklin Gothic Book"/>
              </a:rPr>
              <a:t> 1990 and 2010</a:t>
            </a:r>
            <a:r>
              <a:rPr lang="fr-FR" sz="2400" dirty="0">
                <a:solidFill>
                  <a:srgbClr val="000000"/>
                </a:solidFill>
                <a:latin typeface="Franklin Gothic Medium"/>
                <a:cs typeface="Franklin Gothic Medium"/>
              </a:rPr>
              <a:t>, </a:t>
            </a:r>
            <a:r>
              <a:rPr lang="fr-FR" sz="2400" dirty="0" smtClean="0">
                <a:solidFill>
                  <a:srgbClr val="000000"/>
                </a:solidFill>
                <a:latin typeface="Franklin Gothic Medium"/>
                <a:cs typeface="Franklin Gothic Medium"/>
              </a:rPr>
              <a:t>20 </a:t>
            </a:r>
            <a:r>
              <a:rPr lang="fr-FR" sz="2400" dirty="0">
                <a:solidFill>
                  <a:srgbClr val="000000"/>
                </a:solidFill>
                <a:latin typeface="Franklin Gothic Medium"/>
                <a:cs typeface="Franklin Gothic Medium"/>
              </a:rPr>
              <a:t>per cent of </a:t>
            </a:r>
            <a:r>
              <a:rPr lang="fr-FR" sz="2400" dirty="0" err="1">
                <a:solidFill>
                  <a:srgbClr val="000000"/>
                </a:solidFill>
                <a:latin typeface="Franklin Gothic Medium"/>
                <a:cs typeface="Franklin Gothic Medium"/>
              </a:rPr>
              <a:t>European</a:t>
            </a:r>
            <a:r>
              <a:rPr lang="fr-FR" sz="2400" dirty="0">
                <a:solidFill>
                  <a:srgbClr val="000000"/>
                </a:solidFill>
                <a:latin typeface="Franklin Gothic Medium"/>
                <a:cs typeface="Franklin Gothic Medium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Franklin Gothic Medium"/>
                <a:cs typeface="Franklin Gothic Medium"/>
              </a:rPr>
              <a:t>cities</a:t>
            </a:r>
            <a:r>
              <a:rPr lang="fr-FR" sz="2400" dirty="0">
                <a:solidFill>
                  <a:srgbClr val="000000"/>
                </a:solidFill>
                <a:latin typeface="Franklin Gothic Medium"/>
                <a:cs typeface="Franklin Gothic Medium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experienced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r>
              <a:rPr lang="fr-FR" sz="2400" dirty="0" err="1">
                <a:latin typeface="Franklin Gothic Book"/>
                <a:cs typeface="Franklin Gothic Book"/>
              </a:rPr>
              <a:t>shrinkage</a:t>
            </a:r>
            <a:r>
              <a:rPr lang="fr-FR" sz="2400" dirty="0">
                <a:latin typeface="Franklin Gothic Book"/>
                <a:cs typeface="Franklin Gothic Book"/>
              </a:rPr>
              <a:t> </a:t>
            </a:r>
            <a:endParaRPr lang="fr-FR" sz="2400" dirty="0" smtClean="0">
              <a:latin typeface="Franklin Gothic Book"/>
              <a:cs typeface="Franklin Gothic Book"/>
            </a:endParaRPr>
          </a:p>
          <a:p>
            <a:pPr lvl="0"/>
            <a:endParaRPr lang="fr-FR" sz="2400" dirty="0" smtClean="0">
              <a:latin typeface="Franklin Gothic Book"/>
              <a:cs typeface="Franklin Gothic Book"/>
            </a:endParaRPr>
          </a:p>
          <a:p>
            <a:pPr lvl="0"/>
            <a:r>
              <a:rPr lang="fr-FR" sz="1600" dirty="0" smtClean="0">
                <a:latin typeface="Franklin Gothic Book"/>
                <a:cs typeface="Franklin Gothic Book"/>
              </a:rPr>
              <a:t>Source: Wolff </a:t>
            </a:r>
            <a:r>
              <a:rPr lang="fr-FR" sz="1600" dirty="0">
                <a:latin typeface="Franklin Gothic Book"/>
                <a:cs typeface="Franklin Gothic Book"/>
              </a:rPr>
              <a:t>and </a:t>
            </a:r>
            <a:r>
              <a:rPr lang="fr-FR" sz="1600" dirty="0" err="1">
                <a:latin typeface="Franklin Gothic Book"/>
                <a:cs typeface="Franklin Gothic Book"/>
              </a:rPr>
              <a:t>Wiechmann</a:t>
            </a:r>
            <a:r>
              <a:rPr lang="fr-FR" sz="1600" dirty="0">
                <a:latin typeface="Franklin Gothic Book"/>
                <a:cs typeface="Franklin Gothic Book"/>
              </a:rPr>
              <a:t>, </a:t>
            </a:r>
            <a:r>
              <a:rPr lang="fr-FR" sz="1600" dirty="0" smtClean="0">
                <a:latin typeface="Franklin Gothic Book"/>
                <a:cs typeface="Franklin Gothic Book"/>
              </a:rPr>
              <a:t>2018</a:t>
            </a:r>
            <a:endParaRPr lang="fr-FR" sz="1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6552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erlin Credit Flickr David Axm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36" y="2925252"/>
            <a:ext cx="4176464" cy="2789748"/>
          </a:xfrm>
          <a:prstGeom prst="rect">
            <a:avLst/>
          </a:prstGeom>
        </p:spPr>
      </p:pic>
      <p:pic>
        <p:nvPicPr>
          <p:cNvPr id="9" name="Picture 8" descr="Leipzig Credit Flickr Aleksandr Zykov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52" y="-856"/>
            <a:ext cx="4392488" cy="2917399"/>
          </a:xfrm>
          <a:prstGeom prst="rect">
            <a:avLst/>
          </a:prstGeom>
        </p:spPr>
      </p:pic>
      <p:pic>
        <p:nvPicPr>
          <p:cNvPr id="10" name="Picture 9" descr="Paris Credit Flickr Guill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064" y="2956984"/>
            <a:ext cx="4137024" cy="2758016"/>
          </a:xfrm>
          <a:prstGeom prst="rect">
            <a:avLst/>
          </a:prstGeom>
        </p:spPr>
      </p:pic>
      <p:pic>
        <p:nvPicPr>
          <p:cNvPr id="11" name="Picture 10" descr="New Orleans Credit Flickr denisbi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9" y="4424"/>
            <a:ext cx="3816424" cy="28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10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ture d’écran 2019-09-10 à 10.34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0"/>
            <a:ext cx="701571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3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ture d’écran 2019-09-10 à 10.32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012972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69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7969</TotalTime>
  <Words>1216</Words>
  <Application>Microsoft Macintosh PowerPoint</Application>
  <DocSecurity>0</DocSecurity>
  <PresentationFormat>Custom</PresentationFormat>
  <Paragraphs>258</Paragraphs>
  <Slides>39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Urban shrinkage worldwide </vt:lpstr>
      <vt:lpstr>Shrinkage is not that exceptional....</vt:lpstr>
      <vt:lpstr>PowerPoint Presentation</vt:lpstr>
      <vt:lpstr>PowerPoint Presentation</vt:lpstr>
      <vt:lpstr>PowerPoint Presentation</vt:lpstr>
      <vt:lpstr>Causes of shrinkage</vt:lpstr>
      <vt:lpstr>PowerPoint Presentation</vt:lpstr>
      <vt:lpstr>PowerPoint Presentation</vt:lpstr>
      <vt:lpstr>PowerPoint Presentation</vt:lpstr>
      <vt:lpstr>Why the need for more research?</vt:lpstr>
      <vt:lpstr>Research gaps</vt:lpstr>
      <vt:lpstr>Path dependency and time</vt:lpstr>
      <vt:lpstr>Cross national governance</vt:lpstr>
      <vt:lpstr>PowerPoint Presentation</vt:lpstr>
      <vt:lpstr>Trajectories of port cities </vt:lpstr>
      <vt:lpstr>PowerPoint Presentation</vt:lpstr>
      <vt:lpstr>PowerPoint Presentation</vt:lpstr>
      <vt:lpstr>Le Havre</vt:lpstr>
      <vt:lpstr>PowerPoint Presentation</vt:lpstr>
      <vt:lpstr>Le Havre</vt:lpstr>
      <vt:lpstr>Le Havre</vt:lpstr>
      <vt:lpstr>PowerPoint Presentation</vt:lpstr>
      <vt:lpstr>Genoa</vt:lpstr>
      <vt:lpstr>Genoa</vt:lpstr>
      <vt:lpstr>Genoa</vt:lpstr>
      <vt:lpstr>PowerPoint Presentation</vt:lpstr>
      <vt:lpstr>Liverpool</vt:lpstr>
      <vt:lpstr>PowerPoint Presentation</vt:lpstr>
      <vt:lpstr>Liverpool</vt:lpstr>
      <vt:lpstr>Liverpool</vt:lpstr>
      <vt:lpstr>Trajectories of port cities</vt:lpstr>
      <vt:lpstr>Social impact of waterfront regeneration</vt:lpstr>
      <vt:lpstr>Making shrinking cities resilient</vt:lpstr>
      <vt:lpstr>To conclude...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Jonas Pauly</dc:creator>
  <cp:keywords/>
  <dc:description/>
  <cp:lastModifiedBy>Victoria Pinoncely</cp:lastModifiedBy>
  <cp:revision>103</cp:revision>
  <dcterms:created xsi:type="dcterms:W3CDTF">2019-07-08T09:07:57Z</dcterms:created>
  <dcterms:modified xsi:type="dcterms:W3CDTF">2019-09-13T07:33:29Z</dcterms:modified>
  <cp:category/>
  <dc:identifier/>
  <cp:contentStatus/>
  <dc:language/>
  <cp:version/>
</cp:coreProperties>
</file>