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66" r:id="rId2"/>
    <p:sldId id="547" r:id="rId3"/>
    <p:sldId id="718" r:id="rId4"/>
    <p:sldId id="559" r:id="rId5"/>
    <p:sldId id="637" r:id="rId6"/>
    <p:sldId id="555" r:id="rId7"/>
    <p:sldId id="638" r:id="rId8"/>
    <p:sldId id="639" r:id="rId9"/>
    <p:sldId id="736" r:id="rId10"/>
    <p:sldId id="491" r:id="rId11"/>
    <p:sldId id="563" r:id="rId12"/>
    <p:sldId id="645" r:id="rId13"/>
    <p:sldId id="646" r:id="rId14"/>
    <p:sldId id="703" r:id="rId15"/>
    <p:sldId id="726" r:id="rId16"/>
    <p:sldId id="728" r:id="rId17"/>
    <p:sldId id="732" r:id="rId18"/>
    <p:sldId id="576" r:id="rId19"/>
    <p:sldId id="725" r:id="rId20"/>
    <p:sldId id="578" r:id="rId21"/>
    <p:sldId id="579" r:id="rId22"/>
    <p:sldId id="667" r:id="rId23"/>
    <p:sldId id="723" r:id="rId24"/>
    <p:sldId id="724" r:id="rId25"/>
    <p:sldId id="716" r:id="rId26"/>
    <p:sldId id="665" r:id="rId27"/>
    <p:sldId id="652" r:id="rId28"/>
    <p:sldId id="653" r:id="rId29"/>
    <p:sldId id="654" r:id="rId30"/>
    <p:sldId id="655" r:id="rId31"/>
    <p:sldId id="663" r:id="rId32"/>
    <p:sldId id="669" r:id="rId33"/>
    <p:sldId id="671" r:id="rId34"/>
    <p:sldId id="673" r:id="rId35"/>
    <p:sldId id="712" r:id="rId36"/>
    <p:sldId id="713" r:id="rId37"/>
    <p:sldId id="670" r:id="rId38"/>
    <p:sldId id="683" r:id="rId39"/>
    <p:sldId id="733" r:id="rId40"/>
    <p:sldId id="735" r:id="rId41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1669" autoAdjust="0"/>
  </p:normalViewPr>
  <p:slideViewPr>
    <p:cSldViewPr snapToGrid="0">
      <p:cViewPr varScale="1">
        <p:scale>
          <a:sx n="73" d="100"/>
          <a:sy n="73" d="100"/>
        </p:scale>
        <p:origin x="177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332"/>
    </p:cViewPr>
  </p:sorterViewPr>
  <p:notesViewPr>
    <p:cSldViewPr snapToGrid="0">
      <p:cViewPr varScale="1">
        <p:scale>
          <a:sx n="63" d="100"/>
          <a:sy n="63" d="100"/>
        </p:scale>
        <p:origin x="341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7353673-CD7D-4038-8262-A4F31332DCD2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837B66D-57F6-40F9-A3A9-84D5E0CD32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800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6055C824-67E0-4EC5-B12E-EA9C996295C8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CB0F86C-8FFC-461B-9039-90003FF625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24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Good </a:t>
            </a:r>
            <a:r>
              <a:rPr lang="es-ES" dirty="0" err="1"/>
              <a:t>afternoon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everyone</a:t>
            </a:r>
            <a:r>
              <a:rPr lang="es-ES" dirty="0"/>
              <a:t>, and </a:t>
            </a:r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baseline="0" dirty="0"/>
              <a:t> </a:t>
            </a:r>
            <a:r>
              <a:rPr lang="es-ES" baseline="0" dirty="0" err="1"/>
              <a:t>very</a:t>
            </a:r>
            <a:r>
              <a:rPr lang="es-ES" baseline="0" dirty="0"/>
              <a:t> </a:t>
            </a:r>
            <a:r>
              <a:rPr lang="es-ES" baseline="0" dirty="0" err="1"/>
              <a:t>much</a:t>
            </a:r>
            <a:r>
              <a:rPr lang="es-ES" baseline="0" dirty="0"/>
              <a:t> </a:t>
            </a:r>
            <a:r>
              <a:rPr lang="es-ES" baseline="0" dirty="0" err="1"/>
              <a:t>to</a:t>
            </a:r>
            <a:r>
              <a:rPr lang="es-ES" baseline="0" dirty="0"/>
              <a:t>…. and </a:t>
            </a:r>
            <a:r>
              <a:rPr lang="es-ES" baseline="0" dirty="0" err="1"/>
              <a:t>thank</a:t>
            </a:r>
            <a:r>
              <a:rPr lang="es-ES" baseline="0" dirty="0"/>
              <a:t> </a:t>
            </a:r>
            <a:r>
              <a:rPr lang="es-ES" baseline="0" dirty="0" err="1"/>
              <a:t>you</a:t>
            </a:r>
            <a:r>
              <a:rPr lang="es-ES" baseline="0" dirty="0"/>
              <a:t> </a:t>
            </a:r>
            <a:r>
              <a:rPr lang="es-ES" baseline="0" dirty="0" err="1"/>
              <a:t>very</a:t>
            </a:r>
            <a:r>
              <a:rPr lang="es-ES" baseline="0" dirty="0"/>
              <a:t> </a:t>
            </a:r>
            <a:r>
              <a:rPr lang="es-ES" baseline="0" dirty="0" err="1"/>
              <a:t>much</a:t>
            </a:r>
            <a:r>
              <a:rPr lang="es-ES" baseline="0" dirty="0"/>
              <a:t> to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organization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giving</a:t>
            </a:r>
            <a:r>
              <a:rPr lang="es-ES" baseline="0" dirty="0"/>
              <a:t> me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opportunnity</a:t>
            </a:r>
            <a:r>
              <a:rPr lang="es-ES" baseline="0" dirty="0"/>
              <a:t> </a:t>
            </a:r>
            <a:r>
              <a:rPr lang="es-ES" baseline="0" dirty="0" err="1"/>
              <a:t>to</a:t>
            </a:r>
            <a:r>
              <a:rPr lang="es-ES" baseline="0" dirty="0"/>
              <a:t> </a:t>
            </a:r>
            <a:r>
              <a:rPr lang="es-ES" baseline="0" dirty="0" err="1"/>
              <a:t>talk</a:t>
            </a:r>
            <a:r>
              <a:rPr lang="es-ES" baseline="0" dirty="0"/>
              <a:t> </a:t>
            </a:r>
            <a:r>
              <a:rPr lang="es-ES" baseline="0" dirty="0" err="1"/>
              <a:t>about</a:t>
            </a:r>
            <a:r>
              <a:rPr lang="es-ES" baseline="0" dirty="0"/>
              <a:t> </a:t>
            </a:r>
            <a:r>
              <a:rPr lang="es-ES" baseline="0" dirty="0" err="1"/>
              <a:t>urban</a:t>
            </a:r>
            <a:r>
              <a:rPr lang="es-ES" baseline="0" dirty="0"/>
              <a:t> </a:t>
            </a:r>
            <a:r>
              <a:rPr lang="es-ES" baseline="0" dirty="0" err="1"/>
              <a:t>edges</a:t>
            </a:r>
            <a:r>
              <a:rPr lang="es-ES" baseline="0" dirty="0"/>
              <a:t> in </a:t>
            </a:r>
            <a:r>
              <a:rPr lang="es-ES" baseline="0" dirty="0" err="1"/>
              <a:t>Spain</a:t>
            </a:r>
            <a:r>
              <a:rPr lang="es-ES" baseline="0" dirty="0"/>
              <a:t> and </a:t>
            </a:r>
            <a:r>
              <a:rPr lang="es-ES" baseline="0" dirty="0" err="1"/>
              <a:t>contribute</a:t>
            </a:r>
            <a:r>
              <a:rPr lang="es-ES" baseline="0" dirty="0"/>
              <a:t> </a:t>
            </a:r>
            <a:r>
              <a:rPr lang="es-ES" baseline="0" dirty="0" err="1"/>
              <a:t>somehow</a:t>
            </a:r>
            <a:r>
              <a:rPr lang="es-ES" baseline="0" dirty="0"/>
              <a:t> </a:t>
            </a:r>
            <a:r>
              <a:rPr lang="es-ES" baseline="0" dirty="0" err="1"/>
              <a:t>to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results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this</a:t>
            </a:r>
            <a:r>
              <a:rPr lang="es-ES" baseline="0" dirty="0"/>
              <a:t> meeting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European</a:t>
            </a:r>
            <a:r>
              <a:rPr lang="es-ES" baseline="0"/>
              <a:t> Town </a:t>
            </a:r>
            <a:r>
              <a:rPr lang="es-ES" baseline="0" dirty="0" err="1"/>
              <a:t>Planners</a:t>
            </a:r>
            <a:r>
              <a:rPr lang="es-ES" baseline="0" dirty="0"/>
              <a:t>.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title</a:t>
            </a:r>
            <a:r>
              <a:rPr lang="es-ES" baseline="0" dirty="0"/>
              <a:t> of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conference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: “….”. </a:t>
            </a:r>
            <a:r>
              <a:rPr lang="es-ES" baseline="0" dirty="0" err="1"/>
              <a:t>It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a </a:t>
            </a:r>
            <a:r>
              <a:rPr lang="es-ES" baseline="0" dirty="0" err="1"/>
              <a:t>lecture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in </a:t>
            </a:r>
            <a:r>
              <a:rPr lang="es-ES" baseline="0" dirty="0" err="1"/>
              <a:t>fact</a:t>
            </a:r>
            <a:r>
              <a:rPr lang="es-ES" baseline="0" dirty="0"/>
              <a:t> tries to be </a:t>
            </a:r>
            <a:r>
              <a:rPr lang="es-ES" baseline="0" dirty="0" err="1"/>
              <a:t>complementary</a:t>
            </a:r>
            <a:r>
              <a:rPr lang="es-ES" baseline="0" dirty="0"/>
              <a:t> to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one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has </a:t>
            </a:r>
            <a:r>
              <a:rPr lang="es-ES" baseline="0" dirty="0" err="1"/>
              <a:t>been</a:t>
            </a:r>
            <a:r>
              <a:rPr lang="es-ES" baseline="0" dirty="0"/>
              <a:t> </a:t>
            </a:r>
            <a:r>
              <a:rPr lang="es-ES" baseline="0" dirty="0" err="1"/>
              <a:t>presented</a:t>
            </a:r>
            <a:r>
              <a:rPr lang="es-ES" baseline="0" dirty="0"/>
              <a:t> </a:t>
            </a:r>
            <a:r>
              <a:rPr lang="es-ES" baseline="0" dirty="0" err="1"/>
              <a:t>by</a:t>
            </a:r>
            <a:r>
              <a:rPr lang="es-ES" baseline="0" dirty="0"/>
              <a:t> Juan Luis de las Rivas…………..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03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/>
              <a:t>It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a </a:t>
            </a:r>
            <a:r>
              <a:rPr lang="es-ES" baseline="0" dirty="0" err="1"/>
              <a:t>very</a:t>
            </a:r>
            <a:r>
              <a:rPr lang="es-ES" baseline="0" dirty="0"/>
              <a:t> compact </a:t>
            </a:r>
            <a:r>
              <a:rPr lang="es-ES" baseline="0" dirty="0" err="1"/>
              <a:t>city</a:t>
            </a:r>
            <a:r>
              <a:rPr lang="es-ES" baseline="0" dirty="0"/>
              <a:t>, </a:t>
            </a:r>
            <a:r>
              <a:rPr lang="es-ES" baseline="0" dirty="0" err="1"/>
              <a:t>organized</a:t>
            </a:r>
            <a:r>
              <a:rPr lang="es-ES" baseline="0" dirty="0"/>
              <a:t> </a:t>
            </a:r>
            <a:r>
              <a:rPr lang="es-ES" baseline="0" dirty="0" err="1"/>
              <a:t>around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Ebro </a:t>
            </a:r>
            <a:r>
              <a:rPr lang="es-ES" baseline="0" dirty="0" err="1"/>
              <a:t>river</a:t>
            </a:r>
            <a:r>
              <a:rPr lang="es-ES" baseline="0" dirty="0"/>
              <a:t>, </a:t>
            </a:r>
            <a:r>
              <a:rPr lang="es-ES" baseline="0" dirty="0" err="1"/>
              <a:t>with</a:t>
            </a:r>
            <a:r>
              <a:rPr lang="es-ES" baseline="0" dirty="0"/>
              <a:t> a </a:t>
            </a:r>
            <a:r>
              <a:rPr lang="es-ES" baseline="0" dirty="0" err="1"/>
              <a:t>historic</a:t>
            </a:r>
            <a:r>
              <a:rPr lang="es-ES" baseline="0" dirty="0"/>
              <a:t> </a:t>
            </a:r>
            <a:r>
              <a:rPr lang="es-ES" baseline="0" dirty="0" err="1"/>
              <a:t>development</a:t>
            </a:r>
            <a:r>
              <a:rPr lang="es-ES" baseline="0" dirty="0"/>
              <a:t> </a:t>
            </a:r>
            <a:r>
              <a:rPr lang="es-ES" baseline="0" dirty="0" err="1"/>
              <a:t>towars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south</a:t>
            </a:r>
            <a:r>
              <a:rPr lang="es-ES" baseline="0" dirty="0"/>
              <a:t>, </a:t>
            </a:r>
            <a:r>
              <a:rPr lang="es-ES" baseline="0" dirty="0" err="1"/>
              <a:t>far</a:t>
            </a:r>
            <a:r>
              <a:rPr lang="es-ES" baseline="0" dirty="0"/>
              <a:t> </a:t>
            </a:r>
            <a:r>
              <a:rPr lang="es-ES" baseline="0" dirty="0" err="1"/>
              <a:t>from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dangerorus</a:t>
            </a:r>
            <a:r>
              <a:rPr lang="es-ES" baseline="0" dirty="0"/>
              <a:t> </a:t>
            </a:r>
            <a:r>
              <a:rPr lang="es-ES" baseline="0" dirty="0" err="1"/>
              <a:t>floos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river</a:t>
            </a:r>
            <a:r>
              <a:rPr lang="es-ES" baseline="0" dirty="0"/>
              <a:t>, </a:t>
            </a:r>
            <a:r>
              <a:rPr lang="es-ES" baseline="0" dirty="0" err="1"/>
              <a:t>but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plan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XXth</a:t>
            </a:r>
            <a:r>
              <a:rPr lang="es-ES" baseline="0" dirty="0"/>
              <a:t> </a:t>
            </a:r>
            <a:r>
              <a:rPr lang="es-ES" baseline="0" dirty="0" err="1"/>
              <a:t>century</a:t>
            </a:r>
            <a:r>
              <a:rPr lang="es-ES" baseline="0" dirty="0"/>
              <a:t> </a:t>
            </a:r>
            <a:r>
              <a:rPr lang="es-ES" baseline="0" dirty="0" err="1"/>
              <a:t>have</a:t>
            </a:r>
            <a:r>
              <a:rPr lang="es-ES" baseline="0" dirty="0"/>
              <a:t> </a:t>
            </a:r>
            <a:r>
              <a:rPr lang="es-ES" baseline="0" dirty="0" err="1"/>
              <a:t>reequilibrated</a:t>
            </a:r>
            <a:r>
              <a:rPr lang="es-ES" baseline="0" dirty="0"/>
              <a:t> </a:t>
            </a:r>
            <a:r>
              <a:rPr lang="es-ES" baseline="0" dirty="0" err="1"/>
              <a:t>taking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Ebro as </a:t>
            </a:r>
            <a:r>
              <a:rPr lang="es-ES" baseline="0" dirty="0" err="1"/>
              <a:t>the</a:t>
            </a:r>
            <a:r>
              <a:rPr lang="es-ES" baseline="0" dirty="0"/>
              <a:t> center </a:t>
            </a:r>
            <a:r>
              <a:rPr lang="es-ES" baseline="0" dirty="0" err="1"/>
              <a:t>of</a:t>
            </a:r>
            <a:r>
              <a:rPr lang="es-ES" baseline="0" dirty="0"/>
              <a:t> a </a:t>
            </a:r>
            <a:r>
              <a:rPr lang="es-ES" baseline="0" dirty="0" err="1"/>
              <a:t>rounded</a:t>
            </a:r>
            <a:r>
              <a:rPr lang="es-ES" baseline="0" dirty="0"/>
              <a:t> </a:t>
            </a:r>
            <a:r>
              <a:rPr lang="es-ES" baseline="0" dirty="0" err="1"/>
              <a:t>city</a:t>
            </a:r>
            <a:r>
              <a:rPr lang="es-ES" baseline="0" dirty="0"/>
              <a:t>, as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major</a:t>
            </a:r>
            <a:r>
              <a:rPr lang="es-ES" baseline="0" dirty="0"/>
              <a:t> Street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city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79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staretgic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construction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speed</a:t>
            </a:r>
            <a:r>
              <a:rPr lang="es-ES" dirty="0"/>
              <a:t> </a:t>
            </a:r>
            <a:r>
              <a:rPr lang="es-ES" dirty="0" err="1"/>
              <a:t>train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external</a:t>
            </a:r>
            <a:r>
              <a:rPr lang="es-ES" dirty="0"/>
              <a:t> ring </a:t>
            </a:r>
            <a:r>
              <a:rPr lang="es-ES" dirty="0" err="1"/>
              <a:t>road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airport</a:t>
            </a:r>
            <a:r>
              <a:rPr lang="es-ES" dirty="0"/>
              <a:t>, and in a more intense </a:t>
            </a:r>
            <a:r>
              <a:rPr lang="es-ES" dirty="0" err="1"/>
              <a:t>way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celebration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International </a:t>
            </a:r>
            <a:r>
              <a:rPr lang="es-ES" dirty="0" err="1"/>
              <a:t>Exhibition</a:t>
            </a:r>
            <a:r>
              <a:rPr lang="es-ES" dirty="0"/>
              <a:t> 2008.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910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International </a:t>
            </a:r>
            <a:r>
              <a:rPr lang="es-ES" dirty="0" err="1"/>
              <a:t>Exhibition</a:t>
            </a:r>
            <a:r>
              <a:rPr lang="es-ES" dirty="0"/>
              <a:t> 2008 </a:t>
            </a:r>
            <a:r>
              <a:rPr lang="es-ES" dirty="0" err="1"/>
              <a:t>transformed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meander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Ranillas,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Park as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outstanding</a:t>
            </a:r>
            <a:r>
              <a:rPr lang="es-ES" dirty="0"/>
              <a:t> </a:t>
            </a:r>
            <a:r>
              <a:rPr lang="es-ES" dirty="0" err="1"/>
              <a:t>pieces</a:t>
            </a:r>
            <a:r>
              <a:rPr lang="es-ES" dirty="0"/>
              <a:t>,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known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ecodesign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674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as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legacies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Expo, a new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Parks,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improved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connectivity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neighbourhoods</a:t>
            </a:r>
            <a:r>
              <a:rPr lang="es-ES" dirty="0"/>
              <a:t> and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implemented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soft</a:t>
            </a:r>
            <a:r>
              <a:rPr lang="es-ES" dirty="0"/>
              <a:t> </a:t>
            </a:r>
            <a:r>
              <a:rPr lang="es-ES" dirty="0" err="1"/>
              <a:t>modes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mobility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78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,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20 </a:t>
            </a:r>
            <a:r>
              <a:rPr lang="es-ES" dirty="0" err="1"/>
              <a:t>years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population</a:t>
            </a:r>
            <a:r>
              <a:rPr lang="es-ES" dirty="0"/>
              <a:t> has </a:t>
            </a:r>
            <a:r>
              <a:rPr lang="es-ES" dirty="0" err="1"/>
              <a:t>growth</a:t>
            </a:r>
            <a:r>
              <a:rPr lang="es-ES" dirty="0"/>
              <a:t> in 14%,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occupation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 has a </a:t>
            </a: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67%.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growth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isolated</a:t>
            </a:r>
            <a:r>
              <a:rPr lang="es-ES" dirty="0"/>
              <a:t> </a:t>
            </a:r>
            <a:r>
              <a:rPr lang="es-ES" dirty="0" err="1"/>
              <a:t>pockets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designs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regular </a:t>
            </a:r>
            <a:r>
              <a:rPr lang="es-ES" dirty="0" err="1"/>
              <a:t>layout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repetitive</a:t>
            </a:r>
            <a:r>
              <a:rPr lang="es-ES" dirty="0"/>
              <a:t> blocks. </a:t>
            </a:r>
            <a:r>
              <a:rPr lang="es-ES" dirty="0" err="1"/>
              <a:t>Areas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are </a:t>
            </a:r>
            <a:r>
              <a:rPr lang="es-ES" dirty="0" err="1"/>
              <a:t>linked</a:t>
            </a:r>
            <a:r>
              <a:rPr lang="es-ES" dirty="0"/>
              <a:t> </a:t>
            </a:r>
            <a:r>
              <a:rPr lang="es-ES" dirty="0" err="1"/>
              <a:t>merely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a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roads</a:t>
            </a:r>
            <a:r>
              <a:rPr lang="es-ES" dirty="0"/>
              <a:t> and </a:t>
            </a:r>
            <a:r>
              <a:rPr lang="es-ES" dirty="0" err="1"/>
              <a:t>services</a:t>
            </a:r>
            <a:r>
              <a:rPr lang="es-ES" dirty="0"/>
              <a:t> </a:t>
            </a:r>
            <a:r>
              <a:rPr lang="es-ES" dirty="0" err="1"/>
              <a:t>network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undefined</a:t>
            </a:r>
            <a:r>
              <a:rPr lang="es-ES" dirty="0"/>
              <a:t> </a:t>
            </a:r>
            <a:r>
              <a:rPr lang="es-ES" dirty="0" err="1"/>
              <a:t>intermediate</a:t>
            </a:r>
            <a:r>
              <a:rPr lang="es-ES" dirty="0"/>
              <a:t> </a:t>
            </a:r>
            <a:r>
              <a:rPr lang="es-ES" dirty="0" err="1"/>
              <a:t>spaces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56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BFA53168-4EB2-412D-8D63-3D0E41E35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Since</a:t>
            </a:r>
            <a:r>
              <a:rPr lang="es-ES" dirty="0"/>
              <a:t> 2001 (in </a:t>
            </a:r>
            <a:r>
              <a:rPr lang="es-ES" dirty="0" err="1"/>
              <a:t>almost</a:t>
            </a:r>
            <a:r>
              <a:rPr lang="es-ES" dirty="0"/>
              <a:t> 20 </a:t>
            </a:r>
            <a:r>
              <a:rPr lang="es-ES" dirty="0" err="1"/>
              <a:t>years</a:t>
            </a:r>
            <a:r>
              <a:rPr lang="es-ES" dirty="0"/>
              <a:t>) Zaragoza has </a:t>
            </a:r>
            <a:r>
              <a:rPr lang="es-ES" dirty="0" err="1"/>
              <a:t>built</a:t>
            </a:r>
            <a:r>
              <a:rPr lang="es-ES" dirty="0"/>
              <a:t> more </a:t>
            </a:r>
            <a:r>
              <a:rPr lang="es-ES" dirty="0" err="1"/>
              <a:t>than</a:t>
            </a:r>
            <a:r>
              <a:rPr lang="es-ES" dirty="0"/>
              <a:t> 40.000 </a:t>
            </a:r>
            <a:r>
              <a:rPr lang="es-ES" dirty="0" err="1"/>
              <a:t>dwelling</a:t>
            </a:r>
            <a:r>
              <a:rPr lang="es-ES" dirty="0"/>
              <a:t> </a:t>
            </a:r>
            <a:r>
              <a:rPr lang="es-ES" dirty="0" err="1"/>
              <a:t>units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master Plan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capacity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90.000 </a:t>
            </a:r>
            <a:r>
              <a:rPr lang="es-ES" dirty="0" err="1"/>
              <a:t>dwelling</a:t>
            </a:r>
            <a:r>
              <a:rPr lang="es-ES" dirty="0"/>
              <a:t> </a:t>
            </a:r>
            <a:r>
              <a:rPr lang="es-ES" dirty="0" err="1"/>
              <a:t>units</a:t>
            </a:r>
            <a:r>
              <a:rPr lang="es-ES" dirty="0"/>
              <a:t>.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average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years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90 </a:t>
            </a:r>
            <a:r>
              <a:rPr lang="es-ES" dirty="0" err="1"/>
              <a:t>years</a:t>
            </a:r>
            <a:r>
              <a:rPr lang="es-ES" dirty="0"/>
              <a:t>.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oversized</a:t>
            </a:r>
            <a:r>
              <a:rPr lang="es-ES" dirty="0"/>
              <a:t> dimensión </a:t>
            </a:r>
            <a:r>
              <a:rPr lang="es-ES" dirty="0" err="1"/>
              <a:t>of</a:t>
            </a:r>
            <a:r>
              <a:rPr lang="es-ES" dirty="0"/>
              <a:t> extensión </a:t>
            </a:r>
            <a:r>
              <a:rPr lang="es-ES" dirty="0" err="1"/>
              <a:t>plans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Master Plan,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compsumtion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 and a </a:t>
            </a:r>
            <a:r>
              <a:rPr lang="es-ES" dirty="0" err="1"/>
              <a:t>loss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agricultural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6222F25-C5BB-4C20-A35B-0068A7410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location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developments</a:t>
            </a:r>
            <a:r>
              <a:rPr lang="es-ES" dirty="0"/>
              <a:t>.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not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place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Master Plan </a:t>
            </a:r>
            <a:r>
              <a:rPr lang="es-ES" dirty="0" err="1"/>
              <a:t>designated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developments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priority</a:t>
            </a:r>
            <a:r>
              <a:rPr lang="es-ES" dirty="0"/>
              <a:t>. </a:t>
            </a:r>
            <a:r>
              <a:rPr lang="es-ES" dirty="0" err="1"/>
              <a:t>Instead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beings</a:t>
            </a:r>
            <a:r>
              <a:rPr lang="es-ES" dirty="0"/>
              <a:t> </a:t>
            </a:r>
            <a:r>
              <a:rPr lang="es-ES" dirty="0" err="1"/>
              <a:t>touching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plans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developed</a:t>
            </a:r>
            <a:r>
              <a:rPr lang="es-ES" dirty="0"/>
              <a:t> are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south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in </a:t>
            </a:r>
            <a:r>
              <a:rPr lang="es-ES" dirty="0" err="1"/>
              <a:t>the</a:t>
            </a:r>
            <a:r>
              <a:rPr lang="es-ES" dirty="0"/>
              <a:t> non-</a:t>
            </a:r>
            <a:r>
              <a:rPr lang="es-ES" dirty="0" err="1"/>
              <a:t>irrigated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, </a:t>
            </a:r>
            <a:r>
              <a:rPr lang="es-ES" dirty="0" err="1"/>
              <a:t>owned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a </a:t>
            </a:r>
            <a:r>
              <a:rPr lang="es-ES" dirty="0" err="1"/>
              <a:t>few</a:t>
            </a:r>
            <a:r>
              <a:rPr lang="es-ES" dirty="0"/>
              <a:t> </a:t>
            </a:r>
            <a:r>
              <a:rPr lang="es-ES" dirty="0" err="1"/>
              <a:t>properties</a:t>
            </a:r>
            <a:r>
              <a:rPr lang="es-ES" dirty="0"/>
              <a:t>.</a:t>
            </a:r>
          </a:p>
          <a:p>
            <a:r>
              <a:rPr lang="es-ES" dirty="0"/>
              <a:t>774 </a:t>
            </a:r>
            <a:r>
              <a:rPr lang="es-ES" dirty="0" err="1"/>
              <a:t>hectars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residential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capacity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more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therty</a:t>
            </a:r>
            <a:r>
              <a:rPr lang="es-ES" dirty="0"/>
              <a:t> </a:t>
            </a:r>
            <a:r>
              <a:rPr lang="es-ES" dirty="0" err="1"/>
              <a:t>five</a:t>
            </a:r>
            <a:r>
              <a:rPr lang="es-ES" dirty="0"/>
              <a:t> </a:t>
            </a:r>
            <a:r>
              <a:rPr lang="es-ES" dirty="0" err="1"/>
              <a:t>thousand</a:t>
            </a:r>
            <a:r>
              <a:rPr lang="es-ES" dirty="0"/>
              <a:t> </a:t>
            </a:r>
            <a:r>
              <a:rPr lang="es-ES" dirty="0" err="1"/>
              <a:t>dwelling</a:t>
            </a:r>
            <a:r>
              <a:rPr lang="es-ES" dirty="0"/>
              <a:t> </a:t>
            </a:r>
            <a:r>
              <a:rPr lang="es-ES" dirty="0" err="1"/>
              <a:t>units</a:t>
            </a:r>
            <a:r>
              <a:rPr lang="es-ES" dirty="0"/>
              <a:t>, and more </a:t>
            </a:r>
            <a:r>
              <a:rPr lang="es-ES" dirty="0" err="1"/>
              <a:t>than</a:t>
            </a:r>
            <a:r>
              <a:rPr lang="es-ES" dirty="0"/>
              <a:t> 1.000 </a:t>
            </a:r>
            <a:r>
              <a:rPr lang="es-ES" dirty="0" err="1"/>
              <a:t>hectars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productive</a:t>
            </a:r>
            <a:r>
              <a:rPr lang="es-ES" dirty="0"/>
              <a:t> uses.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DAB2BE36-3B14-43A5-B045-90519604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a </a:t>
            </a:r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private</a:t>
            </a:r>
            <a:r>
              <a:rPr lang="es-ES" dirty="0"/>
              <a:t> capital </a:t>
            </a:r>
            <a:r>
              <a:rPr lang="es-ES" dirty="0" err="1"/>
              <a:t>is</a:t>
            </a:r>
            <a:r>
              <a:rPr lang="es-ES" dirty="0"/>
              <a:t> at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undeveloped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, </a:t>
            </a:r>
            <a:r>
              <a:rPr lang="es-ES" dirty="0" err="1"/>
              <a:t>retained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Banks, and </a:t>
            </a:r>
            <a:r>
              <a:rPr lang="es-ES" dirty="0" err="1"/>
              <a:t>the</a:t>
            </a:r>
            <a:r>
              <a:rPr lang="es-ES" dirty="0"/>
              <a:t> City Council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money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invest</a:t>
            </a:r>
            <a:r>
              <a:rPr lang="es-ES" dirty="0"/>
              <a:t> in </a:t>
            </a:r>
            <a:r>
              <a:rPr lang="es-ES" dirty="0" err="1"/>
              <a:t>traditional</a:t>
            </a:r>
            <a:r>
              <a:rPr lang="es-ES" dirty="0"/>
              <a:t> </a:t>
            </a:r>
            <a:r>
              <a:rPr lang="es-ES" dirty="0" err="1"/>
              <a:t>neighbourhoods</a:t>
            </a:r>
            <a:r>
              <a:rPr lang="es-ES" dirty="0"/>
              <a:t>. </a:t>
            </a:r>
            <a:r>
              <a:rPr lang="es-ES" dirty="0" err="1"/>
              <a:t>Administration</a:t>
            </a:r>
            <a:r>
              <a:rPr lang="es-ES" dirty="0"/>
              <a:t> </a:t>
            </a:r>
            <a:r>
              <a:rPr lang="es-ES" dirty="0" err="1"/>
              <a:t>builds</a:t>
            </a:r>
            <a:r>
              <a:rPr lang="es-ES" dirty="0"/>
              <a:t> </a:t>
            </a:r>
            <a:r>
              <a:rPr lang="es-ES" dirty="0" err="1"/>
              <a:t>schools</a:t>
            </a:r>
            <a:r>
              <a:rPr lang="es-ES" dirty="0"/>
              <a:t>, </a:t>
            </a:r>
            <a:r>
              <a:rPr lang="es-ES" dirty="0" err="1"/>
              <a:t>healt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 centers, </a:t>
            </a:r>
            <a:r>
              <a:rPr lang="es-ES" dirty="0" err="1"/>
              <a:t>civic</a:t>
            </a:r>
            <a:r>
              <a:rPr lang="es-ES" dirty="0"/>
              <a:t> centers, </a:t>
            </a:r>
            <a:r>
              <a:rPr lang="es-ES" dirty="0" err="1"/>
              <a:t>markets</a:t>
            </a:r>
            <a:r>
              <a:rPr lang="es-ES" dirty="0"/>
              <a:t>, in </a:t>
            </a:r>
            <a:r>
              <a:rPr lang="es-ES" dirty="0" err="1"/>
              <a:t>these</a:t>
            </a:r>
            <a:r>
              <a:rPr lang="es-ES" dirty="0"/>
              <a:t> new </a:t>
            </a:r>
            <a:r>
              <a:rPr lang="es-ES" dirty="0" err="1"/>
              <a:t>neighbourhoods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no </a:t>
            </a:r>
            <a:r>
              <a:rPr lang="es-ES" dirty="0" err="1"/>
              <a:t>money</a:t>
            </a:r>
            <a:r>
              <a:rPr lang="es-ES" dirty="0"/>
              <a:t> and no </a:t>
            </a:r>
            <a:r>
              <a:rPr lang="es-ES" dirty="0" err="1"/>
              <a:t>effective</a:t>
            </a:r>
            <a:r>
              <a:rPr lang="es-ES" dirty="0"/>
              <a:t> </a:t>
            </a:r>
            <a:r>
              <a:rPr lang="es-ES" dirty="0" err="1"/>
              <a:t>instruments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in vulnerable áreas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loss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young</a:t>
            </a:r>
            <a:r>
              <a:rPr lang="es-ES" dirty="0"/>
              <a:t> </a:t>
            </a:r>
            <a:r>
              <a:rPr lang="es-ES" dirty="0" err="1"/>
              <a:t>families</a:t>
            </a:r>
            <a:r>
              <a:rPr lang="es-ES" dirty="0"/>
              <a:t>, and </a:t>
            </a:r>
            <a:r>
              <a:rPr lang="es-ES" dirty="0" err="1"/>
              <a:t>of</a:t>
            </a:r>
            <a:r>
              <a:rPr lang="es-ES" dirty="0"/>
              <a:t> comercial </a:t>
            </a:r>
            <a:r>
              <a:rPr lang="es-ES" dirty="0" err="1"/>
              <a:t>activiy</a:t>
            </a:r>
            <a:r>
              <a:rPr lang="es-ES" dirty="0"/>
              <a:t>, and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vitality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end</a:t>
            </a:r>
            <a:r>
              <a:rPr lang="es-ES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Valdespartera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área in </a:t>
            </a:r>
            <a:r>
              <a:rPr lang="es-ES" dirty="0" err="1"/>
              <a:t>being</a:t>
            </a:r>
            <a:r>
              <a:rPr lang="es-ES" dirty="0"/>
              <a:t> </a:t>
            </a:r>
            <a:r>
              <a:rPr lang="es-ES" dirty="0" err="1"/>
              <a:t>developed</a:t>
            </a:r>
            <a:r>
              <a:rPr lang="es-ES" dirty="0"/>
              <a:t>, ten </a:t>
            </a:r>
            <a:r>
              <a:rPr lang="es-ES" dirty="0" err="1"/>
              <a:t>thounsand</a:t>
            </a:r>
            <a:r>
              <a:rPr lang="es-ES" dirty="0"/>
              <a:t> </a:t>
            </a:r>
            <a:r>
              <a:rPr lang="es-ES" dirty="0" err="1"/>
              <a:t>dwellings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fast</a:t>
            </a:r>
            <a:r>
              <a:rPr lang="es-ES" dirty="0"/>
              <a:t>,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propery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State</a:t>
            </a:r>
            <a:r>
              <a:rPr lang="es-ES" dirty="0"/>
              <a:t>, and </a:t>
            </a:r>
            <a:r>
              <a:rPr lang="es-ES" dirty="0" err="1"/>
              <a:t>the</a:t>
            </a:r>
            <a:r>
              <a:rPr lang="es-ES" dirty="0"/>
              <a:t> City Council </a:t>
            </a:r>
            <a:r>
              <a:rPr lang="es-ES" dirty="0" err="1"/>
              <a:t>developed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fast</a:t>
            </a:r>
            <a:r>
              <a:rPr lang="es-ES" dirty="0"/>
              <a:t> </a:t>
            </a:r>
            <a:r>
              <a:rPr lang="es-ES" dirty="0" err="1"/>
              <a:t>manner</a:t>
            </a:r>
            <a:r>
              <a:rPr lang="es-ES" dirty="0"/>
              <a:t>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timing </a:t>
            </a:r>
            <a:r>
              <a:rPr lang="es-ES" dirty="0" err="1"/>
              <a:t>diagram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35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situation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neighbour</a:t>
            </a:r>
            <a:r>
              <a:rPr lang="es-ES" dirty="0"/>
              <a:t> plan </a:t>
            </a:r>
            <a:r>
              <a:rPr lang="es-ES" dirty="0" err="1"/>
              <a:t>is</a:t>
            </a:r>
            <a:r>
              <a:rPr lang="es-ES" dirty="0"/>
              <a:t> quite </a:t>
            </a:r>
            <a:r>
              <a:rPr lang="es-ES" dirty="0" err="1"/>
              <a:t>different</a:t>
            </a:r>
            <a:r>
              <a:rPr lang="es-ES" dirty="0"/>
              <a:t>.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hundred</a:t>
            </a:r>
            <a:r>
              <a:rPr lang="es-ES" dirty="0"/>
              <a:t> and </a:t>
            </a:r>
            <a:r>
              <a:rPr lang="es-ES" dirty="0" err="1"/>
              <a:t>fifty</a:t>
            </a:r>
            <a:r>
              <a:rPr lang="es-ES" dirty="0"/>
              <a:t> </a:t>
            </a:r>
            <a:r>
              <a:rPr lang="es-ES" dirty="0" err="1"/>
              <a:t>hectars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fifty</a:t>
            </a:r>
            <a:r>
              <a:rPr lang="es-ES" dirty="0"/>
              <a:t> </a:t>
            </a:r>
            <a:r>
              <a:rPr lang="es-ES" dirty="0" err="1"/>
              <a:t>dwellings</a:t>
            </a:r>
            <a:r>
              <a:rPr lang="es-ES" dirty="0"/>
              <a:t> per </a:t>
            </a:r>
            <a:r>
              <a:rPr lang="es-ES" dirty="0" err="1"/>
              <a:t>hectar</a:t>
            </a:r>
            <a:r>
              <a:rPr lang="es-ES" dirty="0"/>
              <a:t>, </a:t>
            </a:r>
            <a:r>
              <a:rPr lang="es-ES" dirty="0" err="1"/>
              <a:t>twenty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thousand</a:t>
            </a:r>
            <a:r>
              <a:rPr lang="es-ES" dirty="0"/>
              <a:t> </a:t>
            </a:r>
            <a:r>
              <a:rPr lang="es-ES" dirty="0" err="1"/>
              <a:t>dwelling</a:t>
            </a:r>
            <a:r>
              <a:rPr lang="es-ES" dirty="0"/>
              <a:t> </a:t>
            </a:r>
            <a:r>
              <a:rPr lang="es-ES" dirty="0" err="1"/>
              <a:t>units</a:t>
            </a:r>
            <a:r>
              <a:rPr lang="es-ES" dirty="0"/>
              <a:t>. And </a:t>
            </a:r>
            <a:r>
              <a:rPr lang="es-ES" dirty="0" err="1"/>
              <a:t>everything</a:t>
            </a:r>
            <a:r>
              <a:rPr lang="es-ES" dirty="0"/>
              <a:t> </a:t>
            </a:r>
            <a:r>
              <a:rPr lang="es-ES" dirty="0" err="1"/>
              <a:t>designed</a:t>
            </a:r>
            <a:r>
              <a:rPr lang="es-ES" dirty="0"/>
              <a:t> at once, in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phase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excution</a:t>
            </a:r>
            <a:r>
              <a:rPr lang="es-ES" dirty="0"/>
              <a:t>, </a:t>
            </a:r>
            <a:r>
              <a:rPr lang="es-ES" dirty="0" err="1"/>
              <a:t>urbanized</a:t>
            </a:r>
            <a:r>
              <a:rPr lang="es-ES" dirty="0"/>
              <a:t> at once…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finally</a:t>
            </a:r>
            <a:r>
              <a:rPr lang="es-ES" dirty="0"/>
              <a:t>, ten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later</a:t>
            </a:r>
            <a:r>
              <a:rPr lang="es-ES" dirty="0"/>
              <a:t>, </a:t>
            </a:r>
            <a:r>
              <a:rPr lang="es-ES" dirty="0" err="1"/>
              <a:t>only</a:t>
            </a:r>
            <a:r>
              <a:rPr lang="es-ES" dirty="0"/>
              <a:t> 10%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planned</a:t>
            </a:r>
            <a:r>
              <a:rPr lang="es-ES" dirty="0"/>
              <a:t> blocks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built</a:t>
            </a:r>
            <a:r>
              <a:rPr lang="es-ES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5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As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in </a:t>
            </a:r>
            <a:r>
              <a:rPr lang="es-ES" dirty="0" err="1"/>
              <a:t>Spain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several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cycles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population</a:t>
            </a:r>
            <a:r>
              <a:rPr lang="es-ES" dirty="0"/>
              <a:t> </a:t>
            </a:r>
            <a:r>
              <a:rPr lang="es-ES" dirty="0" err="1"/>
              <a:t>growth</a:t>
            </a:r>
            <a:r>
              <a:rPr lang="es-ES" dirty="0"/>
              <a:t>: </a:t>
            </a:r>
            <a:r>
              <a:rPr lang="es-ES" dirty="0" err="1"/>
              <a:t>one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lates sities,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late </a:t>
            </a:r>
            <a:r>
              <a:rPr lang="es-ES" dirty="0" err="1"/>
              <a:t>eighties</a:t>
            </a:r>
            <a:r>
              <a:rPr lang="es-ES" dirty="0"/>
              <a:t> (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Spain</a:t>
            </a:r>
            <a:r>
              <a:rPr lang="es-ES" dirty="0"/>
              <a:t> </a:t>
            </a:r>
            <a:r>
              <a:rPr lang="es-ES" dirty="0" err="1"/>
              <a:t>came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European</a:t>
            </a:r>
            <a:r>
              <a:rPr lang="es-ES" dirty="0"/>
              <a:t> </a:t>
            </a:r>
            <a:r>
              <a:rPr lang="es-ES" dirty="0" err="1"/>
              <a:t>Economic</a:t>
            </a:r>
            <a:r>
              <a:rPr lang="es-ES" dirty="0"/>
              <a:t> </a:t>
            </a:r>
            <a:r>
              <a:rPr lang="es-ES" dirty="0" err="1"/>
              <a:t>Community</a:t>
            </a:r>
            <a:r>
              <a:rPr lang="es-ES" dirty="0"/>
              <a:t>), and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graphic</a:t>
            </a:r>
            <a:r>
              <a:rPr lang="es-ES" dirty="0"/>
              <a:t> shows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recent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boom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decade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decade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century</a:t>
            </a:r>
            <a:r>
              <a:rPr lang="es-ES" dirty="0"/>
              <a:t>,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10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crisis.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specific</a:t>
            </a:r>
            <a:r>
              <a:rPr lang="es-ES" baseline="0" dirty="0"/>
              <a:t> factor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this</a:t>
            </a:r>
            <a:r>
              <a:rPr lang="es-ES" baseline="0" dirty="0"/>
              <a:t> </a:t>
            </a:r>
            <a:r>
              <a:rPr lang="es-ES" baseline="0" dirty="0" err="1"/>
              <a:t>last</a:t>
            </a:r>
            <a:r>
              <a:rPr lang="es-ES" baseline="0" dirty="0"/>
              <a:t> boom </a:t>
            </a:r>
            <a:r>
              <a:rPr lang="es-ES" baseline="0" dirty="0" err="1"/>
              <a:t>was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population</a:t>
            </a:r>
            <a:r>
              <a:rPr lang="es-ES" baseline="0" dirty="0"/>
              <a:t> </a:t>
            </a:r>
            <a:r>
              <a:rPr lang="es-ES" baseline="0" dirty="0" err="1"/>
              <a:t>growth</a:t>
            </a:r>
            <a:r>
              <a:rPr lang="es-ES" baseline="0" dirty="0"/>
              <a:t> </a:t>
            </a:r>
            <a:r>
              <a:rPr lang="es-ES" baseline="0" dirty="0" err="1"/>
              <a:t>does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not</a:t>
            </a:r>
            <a:r>
              <a:rPr lang="es-ES" baseline="0" dirty="0"/>
              <a:t> </a:t>
            </a:r>
            <a:r>
              <a:rPr lang="es-ES" baseline="0" dirty="0" err="1"/>
              <a:t>proprtional</a:t>
            </a:r>
            <a:r>
              <a:rPr lang="es-ES" baseline="0" dirty="0"/>
              <a:t> </a:t>
            </a:r>
            <a:r>
              <a:rPr lang="es-ES" baseline="0" dirty="0" err="1"/>
              <a:t>or</a:t>
            </a:r>
            <a:r>
              <a:rPr lang="es-ES" baseline="0" dirty="0"/>
              <a:t> </a:t>
            </a:r>
            <a:r>
              <a:rPr lang="es-ES" baseline="0" dirty="0" err="1"/>
              <a:t>it</a:t>
            </a:r>
            <a:r>
              <a:rPr lang="es-ES" baseline="0" dirty="0"/>
              <a:t> </a:t>
            </a:r>
            <a:r>
              <a:rPr lang="es-ES" baseline="0" dirty="0" err="1"/>
              <a:t>does</a:t>
            </a:r>
            <a:r>
              <a:rPr lang="es-ES" baseline="0" dirty="0"/>
              <a:t> </a:t>
            </a:r>
            <a:r>
              <a:rPr lang="es-ES" baseline="0" dirty="0" err="1"/>
              <a:t>not</a:t>
            </a:r>
            <a:r>
              <a:rPr lang="es-ES" baseline="0" dirty="0"/>
              <a:t> </a:t>
            </a:r>
            <a:r>
              <a:rPr lang="es-ES" baseline="0" dirty="0" err="1"/>
              <a:t>correspond</a:t>
            </a:r>
            <a:r>
              <a:rPr lang="es-ES" baseline="0" dirty="0"/>
              <a:t> </a:t>
            </a:r>
            <a:r>
              <a:rPr lang="es-ES" baseline="0" dirty="0" err="1"/>
              <a:t>with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production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land</a:t>
            </a:r>
            <a:r>
              <a:rPr lang="es-ES" baseline="0" dirty="0"/>
              <a:t>, 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production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dwelling</a:t>
            </a:r>
            <a:r>
              <a:rPr lang="es-ES" baseline="0" dirty="0"/>
              <a:t> </a:t>
            </a:r>
            <a:r>
              <a:rPr lang="es-ES" baseline="0" dirty="0" err="1"/>
              <a:t>units</a:t>
            </a:r>
            <a:r>
              <a:rPr lang="es-ES" baseline="0" dirty="0"/>
              <a:t>. </a:t>
            </a:r>
            <a:r>
              <a:rPr lang="es-ES" baseline="0" dirty="0" err="1"/>
              <a:t>It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much</a:t>
            </a:r>
            <a:r>
              <a:rPr lang="es-ES" baseline="0" dirty="0"/>
              <a:t> </a:t>
            </a:r>
            <a:r>
              <a:rPr lang="es-ES" baseline="0" dirty="0" err="1"/>
              <a:t>related</a:t>
            </a:r>
            <a:r>
              <a:rPr lang="es-ES" baseline="0" dirty="0"/>
              <a:t> </a:t>
            </a:r>
            <a:r>
              <a:rPr lang="es-ES" baseline="0" dirty="0" err="1"/>
              <a:t>with</a:t>
            </a:r>
            <a:r>
              <a:rPr lang="es-ES" baseline="0" dirty="0"/>
              <a:t> </a:t>
            </a:r>
            <a:r>
              <a:rPr lang="es-ES" baseline="0" dirty="0" err="1"/>
              <a:t>touristic</a:t>
            </a:r>
            <a:r>
              <a:rPr lang="es-ES" baseline="0" dirty="0"/>
              <a:t> </a:t>
            </a:r>
            <a:r>
              <a:rPr lang="es-ES" baseline="0" dirty="0" err="1"/>
              <a:t>activity</a:t>
            </a:r>
            <a:r>
              <a:rPr lang="es-ES" baseline="0" dirty="0"/>
              <a:t>, global </a:t>
            </a:r>
            <a:r>
              <a:rPr lang="es-ES" baseline="0" dirty="0" err="1"/>
              <a:t>economy</a:t>
            </a:r>
            <a:r>
              <a:rPr lang="es-ES" baseline="0" dirty="0"/>
              <a:t> </a:t>
            </a:r>
            <a:r>
              <a:rPr lang="es-ES" baseline="0" dirty="0" err="1"/>
              <a:t>inverstors</a:t>
            </a:r>
            <a:r>
              <a:rPr lang="es-ES" baseline="0" dirty="0"/>
              <a:t>, etc. </a:t>
            </a:r>
            <a:r>
              <a:rPr lang="es-ES" baseline="0" dirty="0" err="1"/>
              <a:t>This</a:t>
            </a:r>
            <a:r>
              <a:rPr lang="es-ES" baseline="0" dirty="0"/>
              <a:t> </a:t>
            </a:r>
            <a:r>
              <a:rPr lang="es-ES" baseline="0" dirty="0" err="1"/>
              <a:t>graphic</a:t>
            </a:r>
            <a:r>
              <a:rPr lang="es-ES" baseline="0" dirty="0"/>
              <a:t> </a:t>
            </a:r>
            <a:r>
              <a:rPr lang="es-ES" baseline="0" dirty="0" err="1"/>
              <a:t>indicates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number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units</a:t>
            </a:r>
            <a:r>
              <a:rPr lang="es-ES" baseline="0" dirty="0"/>
              <a:t> </a:t>
            </a:r>
            <a:r>
              <a:rPr lang="es-ES" baseline="0" dirty="0" err="1"/>
              <a:t>built</a:t>
            </a:r>
            <a:r>
              <a:rPr lang="es-ES" baseline="0" dirty="0"/>
              <a:t> in </a:t>
            </a:r>
            <a:r>
              <a:rPr lang="es-ES" baseline="0" dirty="0" err="1"/>
              <a:t>each</a:t>
            </a:r>
            <a:r>
              <a:rPr lang="es-ES" baseline="0" dirty="0"/>
              <a:t> </a:t>
            </a:r>
            <a:r>
              <a:rPr lang="es-ES" baseline="0" dirty="0" err="1"/>
              <a:t>year</a:t>
            </a:r>
            <a:r>
              <a:rPr lang="es-ES" baseline="0" dirty="0"/>
              <a:t>, and </a:t>
            </a:r>
            <a:r>
              <a:rPr lang="es-ES" baseline="0" dirty="0" err="1"/>
              <a:t>represents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two</a:t>
            </a:r>
            <a:r>
              <a:rPr lang="es-ES" baseline="0" dirty="0"/>
              <a:t> </a:t>
            </a:r>
            <a:r>
              <a:rPr lang="es-ES" baseline="0" dirty="0" err="1"/>
              <a:t>phases</a:t>
            </a:r>
            <a:r>
              <a:rPr lang="es-ES" baseline="0" dirty="0"/>
              <a:t> (</a:t>
            </a:r>
            <a:r>
              <a:rPr lang="es-ES" baseline="0" dirty="0" err="1"/>
              <a:t>from</a:t>
            </a:r>
            <a:r>
              <a:rPr lang="es-ES" baseline="0" dirty="0"/>
              <a:t> 1995 </a:t>
            </a:r>
            <a:r>
              <a:rPr lang="es-ES" baseline="0" dirty="0" err="1"/>
              <a:t>to</a:t>
            </a:r>
            <a:r>
              <a:rPr lang="es-ES" baseline="0" dirty="0"/>
              <a:t> 2007-2008, 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last</a:t>
            </a:r>
            <a:r>
              <a:rPr lang="es-ES" baseline="0" dirty="0"/>
              <a:t> 10 </a:t>
            </a:r>
            <a:r>
              <a:rPr lang="es-ES" baseline="0" dirty="0" err="1"/>
              <a:t>years</a:t>
            </a:r>
            <a:r>
              <a:rPr lang="es-ES" baseline="0" dirty="0"/>
              <a:t>). </a:t>
            </a:r>
            <a:r>
              <a:rPr lang="es-ES" baseline="0" dirty="0" err="1"/>
              <a:t>From</a:t>
            </a:r>
            <a:r>
              <a:rPr lang="es-ES" baseline="0" dirty="0"/>
              <a:t> 302.000 </a:t>
            </a:r>
            <a:r>
              <a:rPr lang="es-ES" baseline="0" dirty="0" err="1"/>
              <a:t>dewelling</a:t>
            </a:r>
            <a:r>
              <a:rPr lang="es-ES" baseline="0" dirty="0"/>
              <a:t> </a:t>
            </a:r>
            <a:r>
              <a:rPr lang="es-ES" baseline="0" dirty="0" err="1"/>
              <a:t>units</a:t>
            </a:r>
            <a:r>
              <a:rPr lang="es-ES" baseline="0" dirty="0"/>
              <a:t> in 1995, </a:t>
            </a:r>
            <a:r>
              <a:rPr lang="es-ES" baseline="0" dirty="0" err="1"/>
              <a:t>to</a:t>
            </a:r>
            <a:r>
              <a:rPr lang="es-ES" baseline="0" dirty="0"/>
              <a:t> 762.000 in 2007, and </a:t>
            </a:r>
            <a:r>
              <a:rPr lang="es-ES" baseline="0" dirty="0" err="1"/>
              <a:t>only</a:t>
            </a:r>
            <a:r>
              <a:rPr lang="es-ES" baseline="0" dirty="0"/>
              <a:t> 80.000 in 2017.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980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Parque Venecia </a:t>
            </a:r>
            <a:r>
              <a:rPr lang="es-ES" dirty="0" err="1"/>
              <a:t>offers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results</a:t>
            </a:r>
            <a:r>
              <a:rPr lang="es-ES" dirty="0"/>
              <a:t>.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smaller</a:t>
            </a:r>
            <a:r>
              <a:rPr lang="es-ES" dirty="0"/>
              <a:t>, and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location</a:t>
            </a:r>
            <a:r>
              <a:rPr lang="es-ES" dirty="0"/>
              <a:t> and </a:t>
            </a:r>
            <a:r>
              <a:rPr lang="es-ES" dirty="0" err="1"/>
              <a:t>conection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, and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developments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reinforced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Puerto Venecia, a </a:t>
            </a:r>
            <a:r>
              <a:rPr lang="es-ES" dirty="0" err="1"/>
              <a:t>sucessfull</a:t>
            </a:r>
            <a:r>
              <a:rPr lang="es-ES" dirty="0"/>
              <a:t> comercial center.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066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process</a:t>
            </a:r>
            <a:r>
              <a:rPr lang="es-ES" dirty="0"/>
              <a:t> in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Master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defined</a:t>
            </a:r>
            <a:r>
              <a:rPr lang="es-ES" dirty="0"/>
              <a:t> as </a:t>
            </a:r>
            <a:r>
              <a:rPr lang="es-ES" dirty="0" err="1"/>
              <a:t>the</a:t>
            </a:r>
            <a:r>
              <a:rPr lang="es-ES" dirty="0"/>
              <a:t> ‘</a:t>
            </a:r>
            <a:r>
              <a:rPr lang="es-ES" dirty="0" err="1"/>
              <a:t>yelow</a:t>
            </a:r>
            <a:r>
              <a:rPr lang="es-ES" dirty="0"/>
              <a:t> </a:t>
            </a:r>
            <a:r>
              <a:rPr lang="es-ES" dirty="0" err="1"/>
              <a:t>landscape</a:t>
            </a:r>
            <a:r>
              <a:rPr lang="es-ES" dirty="0"/>
              <a:t>’. </a:t>
            </a:r>
            <a:r>
              <a:rPr lang="es-ES" dirty="0" err="1"/>
              <a:t>Land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has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approved</a:t>
            </a:r>
            <a:r>
              <a:rPr lang="es-ES" dirty="0"/>
              <a:t> </a:t>
            </a:r>
            <a:r>
              <a:rPr lang="es-ES" dirty="0" err="1"/>
              <a:t>plans</a:t>
            </a:r>
            <a:r>
              <a:rPr lang="es-ES" dirty="0"/>
              <a:t> and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urbanization</a:t>
            </a:r>
            <a:r>
              <a:rPr lang="es-ES" dirty="0"/>
              <a:t>. </a:t>
            </a:r>
            <a:r>
              <a:rPr lang="es-ES" dirty="0" err="1"/>
              <a:t>Land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expecting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real estate </a:t>
            </a:r>
            <a:r>
              <a:rPr lang="es-ES" dirty="0" err="1"/>
              <a:t>conditions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start</a:t>
            </a:r>
            <a:r>
              <a:rPr lang="es-ES" dirty="0"/>
              <a:t>, and </a:t>
            </a:r>
            <a:r>
              <a:rPr lang="es-ES" dirty="0" err="1"/>
              <a:t>finally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do a plan </a:t>
            </a:r>
            <a:r>
              <a:rPr lang="es-ES" dirty="0" err="1"/>
              <a:t>that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designed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15 </a:t>
            </a:r>
            <a:r>
              <a:rPr lang="es-ES" dirty="0" err="1"/>
              <a:t>years</a:t>
            </a:r>
            <a:r>
              <a:rPr lang="es-ES" dirty="0"/>
              <a:t> ago.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13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another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, </a:t>
            </a:r>
            <a:r>
              <a:rPr lang="es-ES" dirty="0" err="1"/>
              <a:t>precisely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sectors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are at </a:t>
            </a:r>
            <a:r>
              <a:rPr lang="es-ES" dirty="0" err="1"/>
              <a:t>the</a:t>
            </a:r>
            <a:r>
              <a:rPr lang="es-ES" dirty="0"/>
              <a:t> East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fabric</a:t>
            </a:r>
            <a:r>
              <a:rPr lang="es-ES" dirty="0"/>
              <a:t>, and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priority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consideration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Master Plan.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55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additional</a:t>
            </a:r>
            <a:r>
              <a:rPr lang="es-ES" dirty="0"/>
              <a:t> problema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‘</a:t>
            </a:r>
            <a:r>
              <a:rPr lang="es-ES" dirty="0" err="1"/>
              <a:t>yellow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’ </a:t>
            </a:r>
            <a:r>
              <a:rPr lang="es-ES" dirty="0" err="1"/>
              <a:t>plans</a:t>
            </a:r>
            <a:r>
              <a:rPr lang="es-ES" dirty="0"/>
              <a:t> 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consider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concepts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paradigms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10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developed</a:t>
            </a:r>
            <a:r>
              <a:rPr lang="es-ES" dirty="0"/>
              <a:t>,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a </a:t>
            </a:r>
            <a:r>
              <a:rPr lang="es-ES" dirty="0" err="1"/>
              <a:t>renovated</a:t>
            </a:r>
            <a:r>
              <a:rPr lang="es-ES" dirty="0"/>
              <a:t> </a:t>
            </a:r>
            <a:r>
              <a:rPr lang="es-ES" dirty="0" err="1"/>
              <a:t>urbanism</a:t>
            </a:r>
            <a:r>
              <a:rPr lang="es-ES" dirty="0"/>
              <a:t>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global </a:t>
            </a:r>
            <a:r>
              <a:rPr lang="es-ES" dirty="0" err="1"/>
              <a:t>challenges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493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sense</a:t>
            </a:r>
            <a:r>
              <a:rPr lang="es-ES" dirty="0"/>
              <a:t>, </a:t>
            </a:r>
            <a:r>
              <a:rPr lang="es-ES" dirty="0" err="1"/>
              <a:t>almost</a:t>
            </a:r>
            <a:r>
              <a:rPr lang="es-ES" dirty="0"/>
              <a:t>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spanish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has </a:t>
            </a:r>
            <a:r>
              <a:rPr lang="es-ES" dirty="0" err="1"/>
              <a:t>prepared</a:t>
            </a:r>
            <a:r>
              <a:rPr lang="es-ES" dirty="0"/>
              <a:t> a </a:t>
            </a:r>
            <a:r>
              <a:rPr lang="es-ES" dirty="0" err="1"/>
              <a:t>Sustainable</a:t>
            </a:r>
            <a:r>
              <a:rPr lang="es-ES" dirty="0"/>
              <a:t> </a:t>
            </a:r>
            <a:r>
              <a:rPr lang="es-ES" dirty="0" err="1"/>
              <a:t>Mobility</a:t>
            </a:r>
            <a:r>
              <a:rPr lang="es-ES" dirty="0"/>
              <a:t> Plan (PMS) and a Green</a:t>
            </a:r>
            <a:r>
              <a:rPr lang="es-ES" baseline="0" dirty="0"/>
              <a:t> </a:t>
            </a:r>
            <a:r>
              <a:rPr lang="es-ES" baseline="0" dirty="0" err="1"/>
              <a:t>infrastructure</a:t>
            </a:r>
            <a:r>
              <a:rPr lang="es-ES" baseline="0" dirty="0"/>
              <a:t> Plan. </a:t>
            </a:r>
            <a:r>
              <a:rPr lang="es-ES" baseline="0" dirty="0" err="1"/>
              <a:t>They</a:t>
            </a:r>
            <a:r>
              <a:rPr lang="es-ES" baseline="0" dirty="0"/>
              <a:t> are new </a:t>
            </a:r>
            <a:r>
              <a:rPr lang="es-ES" baseline="0" dirty="0" err="1"/>
              <a:t>instruments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run in </a:t>
            </a:r>
            <a:r>
              <a:rPr lang="es-ES" baseline="0" dirty="0" err="1"/>
              <a:t>parallel</a:t>
            </a:r>
            <a:r>
              <a:rPr lang="es-ES" baseline="0" dirty="0"/>
              <a:t> </a:t>
            </a:r>
            <a:r>
              <a:rPr lang="es-ES" baseline="0" dirty="0" err="1"/>
              <a:t>with</a:t>
            </a:r>
            <a:r>
              <a:rPr lang="es-ES" baseline="0" dirty="0"/>
              <a:t> </a:t>
            </a:r>
            <a:r>
              <a:rPr lang="es-ES" baseline="0" dirty="0" err="1"/>
              <a:t>urbanistic</a:t>
            </a:r>
            <a:r>
              <a:rPr lang="es-ES" baseline="0" dirty="0"/>
              <a:t> Master Plan, and </a:t>
            </a:r>
            <a:r>
              <a:rPr lang="es-ES" baseline="0" dirty="0" err="1"/>
              <a:t>now</a:t>
            </a:r>
            <a:r>
              <a:rPr lang="es-ES" baseline="0" dirty="0"/>
              <a:t> </a:t>
            </a:r>
            <a:r>
              <a:rPr lang="es-ES" baseline="0" dirty="0" err="1"/>
              <a:t>always</a:t>
            </a:r>
            <a:r>
              <a:rPr lang="es-ES" baseline="0" dirty="0"/>
              <a:t> </a:t>
            </a:r>
            <a:r>
              <a:rPr lang="es-ES" baseline="0" dirty="0" err="1"/>
              <a:t>well</a:t>
            </a:r>
            <a:r>
              <a:rPr lang="es-ES" baseline="0" dirty="0"/>
              <a:t> </a:t>
            </a:r>
            <a:r>
              <a:rPr lang="es-ES" baseline="0" dirty="0" err="1"/>
              <a:t>coordinated</a:t>
            </a:r>
            <a:r>
              <a:rPr lang="es-ES" baseline="0" dirty="0"/>
              <a:t> </a:t>
            </a:r>
            <a:r>
              <a:rPr lang="es-ES" baseline="0" dirty="0" err="1"/>
              <a:t>between</a:t>
            </a:r>
            <a:r>
              <a:rPr lang="es-ES" baseline="0" dirty="0"/>
              <a:t> </a:t>
            </a:r>
            <a:r>
              <a:rPr lang="es-ES" baseline="0" dirty="0" err="1"/>
              <a:t>them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395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situation</a:t>
            </a:r>
            <a:r>
              <a:rPr lang="es-ES" dirty="0"/>
              <a:t>,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future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cities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similar </a:t>
            </a:r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Zaragoza?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planning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solve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mentioned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? In </a:t>
            </a:r>
            <a:r>
              <a:rPr lang="es-ES" dirty="0" err="1"/>
              <a:t>our</a:t>
            </a:r>
            <a:r>
              <a:rPr lang="es-ES" dirty="0"/>
              <a:t> opinión,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can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intervention</a:t>
            </a:r>
            <a:r>
              <a:rPr lang="es-ES" dirty="0"/>
              <a:t> in Zaragoza,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connects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landscapes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analyzed</a:t>
            </a:r>
            <a:r>
              <a:rPr lang="es-ES" dirty="0"/>
              <a:t>: new </a:t>
            </a:r>
            <a:r>
              <a:rPr lang="es-ES" dirty="0" err="1"/>
              <a:t>extensions</a:t>
            </a:r>
            <a:r>
              <a:rPr lang="es-ES" dirty="0"/>
              <a:t>, full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empty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life</a:t>
            </a:r>
            <a:r>
              <a:rPr lang="es-ES" dirty="0"/>
              <a:t>, </a:t>
            </a:r>
            <a:r>
              <a:rPr lang="es-ES" dirty="0" err="1"/>
              <a:t>yellow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, </a:t>
            </a:r>
            <a:r>
              <a:rPr lang="es-ES" dirty="0" err="1"/>
              <a:t>traditional</a:t>
            </a:r>
            <a:r>
              <a:rPr lang="es-ES" dirty="0"/>
              <a:t> </a:t>
            </a:r>
            <a:r>
              <a:rPr lang="es-ES" dirty="0" err="1"/>
              <a:t>neighbourhoods</a:t>
            </a:r>
            <a:r>
              <a:rPr lang="es-ES" dirty="0"/>
              <a:t>. Natural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historically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modified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purposes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agricultura, </a:t>
            </a:r>
            <a:r>
              <a:rPr lang="es-ES" dirty="0" err="1"/>
              <a:t>navigation</a:t>
            </a:r>
            <a:r>
              <a:rPr lang="es-ES" dirty="0"/>
              <a:t>, wáter </a:t>
            </a:r>
            <a:r>
              <a:rPr lang="es-ES" dirty="0" err="1"/>
              <a:t>managemenet</a:t>
            </a:r>
            <a:r>
              <a:rPr lang="es-ES" dirty="0"/>
              <a:t>…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functioning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… and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recovery</a:t>
            </a:r>
            <a:r>
              <a:rPr lang="es-ES" dirty="0"/>
              <a:t> and </a:t>
            </a:r>
            <a:r>
              <a:rPr lang="es-ES" dirty="0" err="1"/>
              <a:t>integration</a:t>
            </a:r>
            <a:r>
              <a:rPr lang="es-ES" dirty="0"/>
              <a:t> as a </a:t>
            </a:r>
            <a:r>
              <a:rPr lang="es-ES" dirty="0" err="1"/>
              <a:t>landscape</a:t>
            </a:r>
            <a:r>
              <a:rPr lang="es-ES" dirty="0"/>
              <a:t> </a:t>
            </a:r>
            <a:r>
              <a:rPr lang="es-ES" dirty="0" err="1"/>
              <a:t>infrastructure</a:t>
            </a:r>
            <a:r>
              <a:rPr lang="es-ES" dirty="0"/>
              <a:t> can be </a:t>
            </a:r>
            <a:r>
              <a:rPr lang="es-ES" dirty="0" err="1"/>
              <a:t>applied</a:t>
            </a:r>
            <a:r>
              <a:rPr lang="es-ES" dirty="0"/>
              <a:t> as a place </a:t>
            </a:r>
            <a:r>
              <a:rPr lang="es-ES" dirty="0" err="1"/>
              <a:t>making</a:t>
            </a:r>
            <a:r>
              <a:rPr lang="es-ES" dirty="0"/>
              <a:t> </a:t>
            </a:r>
            <a:r>
              <a:rPr lang="es-ES" dirty="0" err="1"/>
              <a:t>instrument</a:t>
            </a:r>
            <a:r>
              <a:rPr lang="es-ES" dirty="0"/>
              <a:t>.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</a:t>
            </a:r>
            <a:r>
              <a:rPr lang="es-ES" dirty="0"/>
              <a:t> </a:t>
            </a:r>
            <a:r>
              <a:rPr lang="es-ES" dirty="0" err="1"/>
              <a:t>barrancs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south</a:t>
            </a:r>
            <a:r>
              <a:rPr lang="es-ES" dirty="0"/>
              <a:t>, </a:t>
            </a:r>
            <a:r>
              <a:rPr lang="es-ES" dirty="0" err="1"/>
              <a:t>crossing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developments</a:t>
            </a:r>
            <a:r>
              <a:rPr lang="es-ES" dirty="0"/>
              <a:t>, </a:t>
            </a:r>
            <a:r>
              <a:rPr lang="es-ES" dirty="0" err="1"/>
              <a:t>crossing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Canal, </a:t>
            </a:r>
            <a:r>
              <a:rPr lang="es-ES" dirty="0" err="1"/>
              <a:t>crossing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/>
              <a:t> inner</a:t>
            </a:r>
            <a:r>
              <a:rPr lang="es-ES" dirty="0"/>
              <a:t> </a:t>
            </a:r>
            <a:r>
              <a:rPr lang="es-ES" dirty="0" err="1"/>
              <a:t>peripheries</a:t>
            </a:r>
            <a:r>
              <a:rPr lang="es-ES" dirty="0"/>
              <a:t>, and </a:t>
            </a:r>
            <a:r>
              <a:rPr lang="es-ES" dirty="0" err="1"/>
              <a:t>arriving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lowest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,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spaces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river</a:t>
            </a:r>
            <a:r>
              <a:rPr lang="es-ES" dirty="0"/>
              <a:t> Ebro, </a:t>
            </a:r>
            <a:r>
              <a:rPr lang="es-ES" dirty="0" err="1"/>
              <a:t>affected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periodical</a:t>
            </a:r>
            <a:r>
              <a:rPr lang="es-ES" dirty="0"/>
              <a:t> </a:t>
            </a:r>
            <a:r>
              <a:rPr lang="es-ES" dirty="0" err="1"/>
              <a:t>flooddings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353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flows</a:t>
            </a:r>
            <a:r>
              <a:rPr lang="es-ES" dirty="0"/>
              <a:t> of </a:t>
            </a:r>
            <a:r>
              <a:rPr lang="es-ES" dirty="0" err="1"/>
              <a:t>surface</a:t>
            </a:r>
            <a:r>
              <a:rPr lang="es-ES" dirty="0"/>
              <a:t> </a:t>
            </a:r>
            <a:r>
              <a:rPr lang="es-ES" dirty="0" err="1"/>
              <a:t>runoff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557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86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871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14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period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produce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landscape</a:t>
            </a:r>
            <a:r>
              <a:rPr lang="es-ES" dirty="0"/>
              <a:t>: </a:t>
            </a:r>
            <a:r>
              <a:rPr lang="es-ES" dirty="0" err="1"/>
              <a:t>highly</a:t>
            </a:r>
            <a:r>
              <a:rPr lang="es-ES" dirty="0"/>
              <a:t> </a:t>
            </a:r>
            <a:r>
              <a:rPr lang="es-ES" dirty="0" err="1"/>
              <a:t>renovated</a:t>
            </a:r>
            <a:r>
              <a:rPr lang="es-ES" dirty="0"/>
              <a:t> centers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transformation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.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linked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improvement</a:t>
            </a:r>
            <a:r>
              <a:rPr lang="es-ES" dirty="0"/>
              <a:t> in </a:t>
            </a:r>
            <a:r>
              <a:rPr lang="es-ES" dirty="0" err="1"/>
              <a:t>road</a:t>
            </a:r>
            <a:r>
              <a:rPr lang="es-ES" dirty="0"/>
              <a:t> and </a:t>
            </a:r>
            <a:r>
              <a:rPr lang="es-ES" dirty="0" err="1"/>
              <a:t>train</a:t>
            </a:r>
            <a:r>
              <a:rPr lang="es-ES" dirty="0"/>
              <a:t> </a:t>
            </a:r>
            <a:r>
              <a:rPr lang="es-ES" dirty="0" err="1"/>
              <a:t>networks</a:t>
            </a:r>
            <a:r>
              <a:rPr lang="es-ES" dirty="0"/>
              <a:t>,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construction</a:t>
            </a:r>
            <a:r>
              <a:rPr lang="es-ES" dirty="0"/>
              <a:t> f </a:t>
            </a:r>
            <a:r>
              <a:rPr lang="es-ES" dirty="0" err="1"/>
              <a:t>important</a:t>
            </a:r>
            <a:r>
              <a:rPr lang="es-ES" dirty="0"/>
              <a:t> cultural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administrative</a:t>
            </a:r>
            <a:r>
              <a:rPr lang="es-ES" dirty="0"/>
              <a:t> </a:t>
            </a:r>
            <a:r>
              <a:rPr lang="es-ES" dirty="0" err="1"/>
              <a:t>buildings</a:t>
            </a:r>
            <a:r>
              <a:rPr lang="es-ES" dirty="0"/>
              <a:t>,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internacional </a:t>
            </a:r>
            <a:r>
              <a:rPr lang="es-ES" dirty="0" err="1"/>
              <a:t>events</a:t>
            </a:r>
            <a:r>
              <a:rPr lang="es-ES" dirty="0"/>
              <a:t> (</a:t>
            </a:r>
            <a:r>
              <a:rPr lang="es-ES" dirty="0" err="1"/>
              <a:t>Olympic</a:t>
            </a:r>
            <a:r>
              <a:rPr lang="es-ES" dirty="0"/>
              <a:t> </a:t>
            </a:r>
            <a:r>
              <a:rPr lang="es-ES" dirty="0" err="1"/>
              <a:t>games</a:t>
            </a:r>
            <a:r>
              <a:rPr lang="es-ES" dirty="0"/>
              <a:t>, </a:t>
            </a:r>
            <a:r>
              <a:rPr lang="es-ES" dirty="0" err="1"/>
              <a:t>international</a:t>
            </a:r>
            <a:r>
              <a:rPr lang="es-ES" dirty="0"/>
              <a:t> </a:t>
            </a:r>
            <a:r>
              <a:rPr lang="es-ES" dirty="0" err="1"/>
              <a:t>exhibitions</a:t>
            </a:r>
            <a:r>
              <a:rPr lang="es-ES" dirty="0"/>
              <a:t>, etc.). </a:t>
            </a:r>
            <a:r>
              <a:rPr lang="es-ES" dirty="0" err="1"/>
              <a:t>Expansion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limits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</a:t>
            </a:r>
            <a:r>
              <a:rPr lang="es-ES" dirty="0" err="1"/>
              <a:t>huge</a:t>
            </a:r>
            <a:r>
              <a:rPr lang="es-ES" dirty="0"/>
              <a:t> </a:t>
            </a:r>
            <a:r>
              <a:rPr lang="es-ES" dirty="0" err="1"/>
              <a:t>urbanized</a:t>
            </a:r>
            <a:r>
              <a:rPr lang="es-ES" dirty="0"/>
              <a:t> </a:t>
            </a:r>
            <a:r>
              <a:rPr lang="es-ES" dirty="0" err="1"/>
              <a:t>plots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repetitive</a:t>
            </a:r>
            <a:r>
              <a:rPr lang="es-ES" dirty="0"/>
              <a:t> </a:t>
            </a:r>
            <a:r>
              <a:rPr lang="es-ES" dirty="0" err="1"/>
              <a:t>layouts</a:t>
            </a:r>
            <a:r>
              <a:rPr lang="es-ES" dirty="0"/>
              <a:t>, </a:t>
            </a:r>
            <a:r>
              <a:rPr lang="es-ES" dirty="0" err="1"/>
              <a:t>designed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idea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rapidly</a:t>
            </a:r>
            <a:r>
              <a:rPr lang="es-ES" dirty="0"/>
              <a:t> and </a:t>
            </a:r>
            <a:r>
              <a:rPr lang="es-ES" dirty="0" err="1"/>
              <a:t>easily</a:t>
            </a:r>
            <a:r>
              <a:rPr lang="es-ES" dirty="0"/>
              <a:t> </a:t>
            </a:r>
            <a:r>
              <a:rPr lang="es-ES" dirty="0" err="1"/>
              <a:t>developed</a:t>
            </a:r>
            <a:r>
              <a:rPr lang="es-ES" dirty="0"/>
              <a:t>. Ans after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crash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2008,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indicators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real estate </a:t>
            </a:r>
            <a:r>
              <a:rPr lang="es-ES" dirty="0" err="1"/>
              <a:t>investment</a:t>
            </a:r>
            <a:r>
              <a:rPr lang="es-ES" dirty="0"/>
              <a:t>, </a:t>
            </a:r>
            <a:r>
              <a:rPr lang="es-ES" dirty="0" err="1"/>
              <a:t>price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dwelling</a:t>
            </a:r>
            <a:r>
              <a:rPr lang="es-ES" dirty="0"/>
              <a:t> </a:t>
            </a:r>
            <a:r>
              <a:rPr lang="es-ES" dirty="0" err="1"/>
              <a:t>unit</a:t>
            </a:r>
            <a:r>
              <a:rPr lang="es-ES" dirty="0"/>
              <a:t>, </a:t>
            </a:r>
            <a:r>
              <a:rPr lang="es-ES" dirty="0" err="1"/>
              <a:t>felt</a:t>
            </a:r>
            <a:r>
              <a:rPr lang="es-ES" dirty="0"/>
              <a:t> </a:t>
            </a:r>
            <a:r>
              <a:rPr lang="es-ES" dirty="0" err="1"/>
              <a:t>down</a:t>
            </a:r>
            <a:r>
              <a:rPr lang="es-ES" dirty="0"/>
              <a:t> </a:t>
            </a:r>
            <a:r>
              <a:rPr lang="es-ES" dirty="0" err="1"/>
              <a:t>suddenly</a:t>
            </a:r>
            <a:r>
              <a:rPr lang="es-ES" dirty="0"/>
              <a:t>, and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urbanized</a:t>
            </a:r>
            <a:r>
              <a:rPr lang="es-ES" dirty="0"/>
              <a:t> </a:t>
            </a:r>
            <a:r>
              <a:rPr lang="es-ES" dirty="0" err="1"/>
              <a:t>plots</a:t>
            </a:r>
            <a:r>
              <a:rPr lang="es-ES" dirty="0"/>
              <a:t> </a:t>
            </a:r>
            <a:r>
              <a:rPr lang="es-ES" dirty="0" err="1"/>
              <a:t>remained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buildings</a:t>
            </a:r>
            <a:r>
              <a:rPr lang="es-ES" dirty="0"/>
              <a:t>, as 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‘</a:t>
            </a:r>
            <a:r>
              <a:rPr lang="es-ES" dirty="0" err="1"/>
              <a:t>ghost</a:t>
            </a:r>
            <a:r>
              <a:rPr lang="es-ES" dirty="0"/>
              <a:t> </a:t>
            </a:r>
            <a:r>
              <a:rPr lang="es-ES" dirty="0" err="1"/>
              <a:t>naighbourhoods</a:t>
            </a:r>
            <a:r>
              <a:rPr lang="es-ES" dirty="0"/>
              <a:t>’, as J.L. has </a:t>
            </a:r>
            <a:r>
              <a:rPr lang="es-ES" dirty="0" err="1"/>
              <a:t>shown</a:t>
            </a:r>
            <a:r>
              <a:rPr lang="es-ES" dirty="0"/>
              <a:t> in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talk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93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965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Floodable</a:t>
            </a:r>
            <a:r>
              <a:rPr lang="es-ES" baseline="0" dirty="0"/>
              <a:t> </a:t>
            </a:r>
            <a:r>
              <a:rPr lang="es-ES" baseline="0" dirty="0" err="1"/>
              <a:t>squares</a:t>
            </a:r>
            <a:r>
              <a:rPr lang="es-ES" baseline="0" dirty="0"/>
              <a:t>, </a:t>
            </a:r>
            <a:r>
              <a:rPr lang="es-ES" baseline="0" dirty="0" err="1"/>
              <a:t>ludic</a:t>
            </a:r>
            <a:r>
              <a:rPr lang="es-ES" baseline="0" dirty="0"/>
              <a:t> </a:t>
            </a:r>
            <a:r>
              <a:rPr lang="es-ES" baseline="0" dirty="0" err="1"/>
              <a:t>lakes</a:t>
            </a:r>
            <a:r>
              <a:rPr lang="es-ES" baseline="0" dirty="0"/>
              <a:t>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496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crossing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Canal Imperial </a:t>
            </a:r>
            <a:r>
              <a:rPr lang="es-ES" dirty="0" err="1"/>
              <a:t>Channel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Aragon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built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eighteen</a:t>
            </a:r>
            <a:r>
              <a:rPr lang="es-ES" dirty="0"/>
              <a:t> </a:t>
            </a:r>
            <a:r>
              <a:rPr lang="es-ES" dirty="0" err="1"/>
              <a:t>century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outsatanding</a:t>
            </a:r>
            <a:r>
              <a:rPr lang="es-ES" dirty="0"/>
              <a:t> </a:t>
            </a:r>
            <a:r>
              <a:rPr lang="es-ES" dirty="0" err="1"/>
              <a:t>features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posible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passing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ways</a:t>
            </a:r>
            <a:r>
              <a:rPr lang="es-ES" dirty="0"/>
              <a:t> in </a:t>
            </a:r>
            <a:r>
              <a:rPr lang="es-ES" dirty="0" err="1"/>
              <a:t>subterranean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,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wáter in </a:t>
            </a:r>
            <a:r>
              <a:rPr lang="es-ES" dirty="0" err="1"/>
              <a:t>the</a:t>
            </a:r>
            <a:r>
              <a:rPr lang="es-ES" dirty="0"/>
              <a:t> Canal..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107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traditional</a:t>
            </a:r>
            <a:r>
              <a:rPr lang="es-ES" dirty="0"/>
              <a:t> </a:t>
            </a:r>
            <a:r>
              <a:rPr lang="es-ES" dirty="0" err="1"/>
              <a:t>neighbourhoods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a </a:t>
            </a:r>
            <a:r>
              <a:rPr lang="es-ES" dirty="0" err="1"/>
              <a:t>lot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opportunies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recover</a:t>
            </a:r>
            <a:r>
              <a:rPr lang="es-ES" dirty="0"/>
              <a:t> </a:t>
            </a:r>
            <a:r>
              <a:rPr lang="es-ES" dirty="0" err="1"/>
              <a:t>irrigation</a:t>
            </a:r>
            <a:r>
              <a:rPr lang="es-ES" dirty="0"/>
              <a:t> </a:t>
            </a:r>
            <a:r>
              <a:rPr lang="es-ES" dirty="0" err="1"/>
              <a:t>ditches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are </a:t>
            </a:r>
            <a:r>
              <a:rPr lang="es-ES" dirty="0" err="1"/>
              <a:t>functioning</a:t>
            </a:r>
            <a:r>
              <a:rPr lang="es-ES" dirty="0"/>
              <a:t>, and </a:t>
            </a:r>
            <a:r>
              <a:rPr lang="es-ES" dirty="0" err="1"/>
              <a:t>that</a:t>
            </a:r>
            <a:r>
              <a:rPr lang="es-ES" dirty="0"/>
              <a:t> once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covered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functional</a:t>
            </a:r>
            <a:r>
              <a:rPr lang="es-ES" dirty="0"/>
              <a:t> </a:t>
            </a:r>
            <a:r>
              <a:rPr lang="es-ES" dirty="0" err="1"/>
              <a:t>reason</a:t>
            </a:r>
            <a:r>
              <a:rPr lang="es-ES" dirty="0"/>
              <a:t>.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recuperation</a:t>
            </a:r>
            <a:r>
              <a:rPr lang="es-ES" dirty="0"/>
              <a:t> can </a:t>
            </a:r>
            <a:r>
              <a:rPr lang="es-ES" dirty="0" err="1"/>
              <a:t>provide</a:t>
            </a:r>
            <a:r>
              <a:rPr lang="es-ES" dirty="0"/>
              <a:t> a </a:t>
            </a:r>
            <a:r>
              <a:rPr lang="es-ES" dirty="0" err="1"/>
              <a:t>mecanism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connection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agricultural</a:t>
            </a:r>
            <a:r>
              <a:rPr lang="es-ES" dirty="0"/>
              <a:t> </a:t>
            </a:r>
            <a:r>
              <a:rPr lang="es-ES" dirty="0" err="1"/>
              <a:t>spaces</a:t>
            </a:r>
            <a:r>
              <a:rPr lang="es-ES" dirty="0"/>
              <a:t>, and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natural </a:t>
            </a:r>
            <a:r>
              <a:rPr lang="es-ES" dirty="0" err="1"/>
              <a:t>environment</a:t>
            </a:r>
            <a:r>
              <a:rPr lang="es-ES" dirty="0"/>
              <a:t>, </a:t>
            </a:r>
            <a:r>
              <a:rPr lang="es-ES" dirty="0" err="1"/>
              <a:t>to</a:t>
            </a:r>
            <a:r>
              <a:rPr lang="es-ES" dirty="0"/>
              <a:t> introduce </a:t>
            </a:r>
            <a:r>
              <a:rPr lang="es-ES" dirty="0" err="1"/>
              <a:t>nature</a:t>
            </a:r>
            <a:r>
              <a:rPr lang="es-ES" dirty="0"/>
              <a:t> in </a:t>
            </a:r>
            <a:r>
              <a:rPr lang="es-ES" dirty="0" err="1"/>
              <a:t>city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10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Zaragoza has 50 km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ditches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pavement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houses</a:t>
            </a:r>
            <a:r>
              <a:rPr lang="es-ES" dirty="0"/>
              <a:t>, </a:t>
            </a:r>
            <a:r>
              <a:rPr lang="es-ES" dirty="0" err="1"/>
              <a:t>that</a:t>
            </a:r>
            <a:r>
              <a:rPr lang="es-ES" dirty="0"/>
              <a:t> can be </a:t>
            </a:r>
            <a:r>
              <a:rPr lang="es-ES" dirty="0" err="1"/>
              <a:t>recovered</a:t>
            </a:r>
            <a:r>
              <a:rPr lang="es-ES" dirty="0"/>
              <a:t>. </a:t>
            </a:r>
            <a:r>
              <a:rPr lang="es-ES" dirty="0" err="1"/>
              <a:t>Together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72 km </a:t>
            </a:r>
            <a:r>
              <a:rPr lang="es-ES" dirty="0" err="1"/>
              <a:t>that</a:t>
            </a:r>
            <a:r>
              <a:rPr lang="es-ES" dirty="0"/>
              <a:t> are open, and </a:t>
            </a:r>
            <a:r>
              <a:rPr lang="es-ES" dirty="0" err="1"/>
              <a:t>the</a:t>
            </a:r>
            <a:r>
              <a:rPr lang="es-ES" dirty="0"/>
              <a:t> 37 km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rivers</a:t>
            </a:r>
            <a:r>
              <a:rPr lang="es-ES" dirty="0"/>
              <a:t> and Canal. In total, a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ways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159 km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7700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rediscovery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former</a:t>
            </a:r>
            <a:r>
              <a:rPr lang="es-ES" dirty="0"/>
              <a:t> </a:t>
            </a:r>
            <a:r>
              <a:rPr lang="es-ES" dirty="0" err="1"/>
              <a:t>agriculture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</a:t>
            </a:r>
            <a:r>
              <a:rPr lang="es-ES" dirty="0" err="1"/>
              <a:t>allows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reinforce</a:t>
            </a:r>
            <a:r>
              <a:rPr lang="es-ES" dirty="0"/>
              <a:t> enclaves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strong</a:t>
            </a:r>
            <a:r>
              <a:rPr lang="es-ES" dirty="0"/>
              <a:t> </a:t>
            </a:r>
            <a:r>
              <a:rPr lang="es-ES" dirty="0" err="1"/>
              <a:t>identity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neighbourhoods</a:t>
            </a:r>
            <a:r>
              <a:rPr lang="es-ES" dirty="0"/>
              <a:t>, and </a:t>
            </a:r>
            <a:r>
              <a:rPr lang="es-ES" dirty="0" err="1"/>
              <a:t>also</a:t>
            </a:r>
            <a:r>
              <a:rPr lang="es-ES" dirty="0"/>
              <a:t> introduces </a:t>
            </a:r>
            <a:r>
              <a:rPr lang="es-ES" dirty="0" err="1"/>
              <a:t>nature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: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gardens</a:t>
            </a:r>
            <a:r>
              <a:rPr lang="es-ES" dirty="0"/>
              <a:t>, wáter </a:t>
            </a:r>
            <a:r>
              <a:rPr lang="es-ES" dirty="0" err="1"/>
              <a:t>systems</a:t>
            </a:r>
            <a:r>
              <a:rPr lang="es-ES" dirty="0"/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863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network of enclaves of mediation: nature-agriculture.nature can be integrated in a systems that goes from the city to the agriculture open spaces, from the city to the dry barrancs of the south. </a:t>
            </a:r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963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landscape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ways</a:t>
            </a:r>
            <a:r>
              <a:rPr lang="es-ES" dirty="0"/>
              <a:t> (</a:t>
            </a:r>
            <a:r>
              <a:rPr lang="es-ES" dirty="0" err="1"/>
              <a:t>ditches</a:t>
            </a:r>
            <a:r>
              <a:rPr lang="es-ES" dirty="0"/>
              <a:t>, </a:t>
            </a:r>
            <a:r>
              <a:rPr lang="es-ES" dirty="0" err="1"/>
              <a:t>irrigation</a:t>
            </a:r>
            <a:r>
              <a:rPr lang="es-ES" dirty="0"/>
              <a:t> Canals, etc.) </a:t>
            </a:r>
            <a:r>
              <a:rPr lang="es-ES" dirty="0" err="1"/>
              <a:t>allows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rethink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in </a:t>
            </a:r>
            <a:r>
              <a:rPr lang="es-ES" dirty="0" err="1"/>
              <a:t>terms</a:t>
            </a:r>
            <a:r>
              <a:rPr lang="es-ES" dirty="0"/>
              <a:t> os </a:t>
            </a: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sequences</a:t>
            </a:r>
            <a:r>
              <a:rPr lang="es-ES" dirty="0"/>
              <a:t>, in </a:t>
            </a:r>
            <a:r>
              <a:rPr lang="es-ES" dirty="0" err="1"/>
              <a:t>terms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placemaking</a:t>
            </a:r>
            <a:r>
              <a:rPr lang="es-ES" dirty="0"/>
              <a:t>, </a:t>
            </a:r>
            <a:r>
              <a:rPr lang="es-ES" dirty="0" err="1"/>
              <a:t>instead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in </a:t>
            </a:r>
            <a:r>
              <a:rPr lang="es-ES" dirty="0" err="1"/>
              <a:t>terms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cuantitative</a:t>
            </a:r>
            <a:r>
              <a:rPr lang="es-ES" dirty="0"/>
              <a:t> </a:t>
            </a:r>
            <a:r>
              <a:rPr lang="es-ES" dirty="0" err="1"/>
              <a:t>indicators</a:t>
            </a:r>
            <a:r>
              <a:rPr lang="es-ES" dirty="0"/>
              <a:t> (Surface, </a:t>
            </a:r>
            <a:r>
              <a:rPr lang="es-ES" dirty="0" err="1"/>
              <a:t>number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dwellings</a:t>
            </a:r>
            <a:r>
              <a:rPr lang="es-ES" dirty="0"/>
              <a:t>, </a:t>
            </a:r>
            <a:r>
              <a:rPr lang="es-ES" dirty="0" err="1"/>
              <a:t>density</a:t>
            </a:r>
            <a:r>
              <a:rPr lang="es-ES" dirty="0"/>
              <a:t>, etc.)</a:t>
            </a:r>
            <a:r>
              <a:rPr lang="es-ES" baseline="0" dirty="0"/>
              <a:t>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257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Ans at </a:t>
            </a:r>
            <a:r>
              <a:rPr lang="es-ES" dirty="0" err="1"/>
              <a:t>the</a:t>
            </a:r>
            <a:r>
              <a:rPr lang="es-ES" dirty="0"/>
              <a:t> Edge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open </a:t>
            </a:r>
            <a:r>
              <a:rPr lang="es-ES" dirty="0" err="1"/>
              <a:t>spaces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Ebro </a:t>
            </a:r>
            <a:r>
              <a:rPr lang="es-ES" dirty="0" err="1"/>
              <a:t>river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has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opportunities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existing</a:t>
            </a:r>
            <a:r>
              <a:rPr lang="es-ES" dirty="0"/>
              <a:t> </a:t>
            </a:r>
            <a:r>
              <a:rPr lang="es-ES" dirty="0" err="1"/>
              <a:t>neigbourhoods</a:t>
            </a:r>
            <a:r>
              <a:rPr lang="es-ES" dirty="0"/>
              <a:t>, as in </a:t>
            </a:r>
            <a:r>
              <a:rPr lang="es-ES" dirty="0" err="1"/>
              <a:t>the</a:t>
            </a:r>
            <a:r>
              <a:rPr lang="es-ES" dirty="0"/>
              <a:t> case </a:t>
            </a:r>
            <a:r>
              <a:rPr lang="es-ES" dirty="0" err="1"/>
              <a:t>of</a:t>
            </a:r>
            <a:r>
              <a:rPr lang="es-ES" dirty="0"/>
              <a:t> Las Fuentes.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7116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understanding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particularity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distinction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local and regional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landscapes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can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resistance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homogenizing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effects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globalization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Pierre Bélanger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‘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landscape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  <a:r>
              <a:rPr lang="es-ES" altLang="es-ES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?”. 2019</a:t>
            </a:r>
            <a:endParaRPr lang="es-ES" sz="1400" b="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50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crisis,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cities</a:t>
            </a:r>
            <a:r>
              <a:rPr lang="es-ES" dirty="0"/>
              <a:t> </a:t>
            </a:r>
            <a:r>
              <a:rPr lang="es-ES" dirty="0" err="1"/>
              <a:t>putted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attention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extensión, </a:t>
            </a:r>
            <a:r>
              <a:rPr lang="es-ES" dirty="0" err="1"/>
              <a:t>but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regeneration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vulnerable </a:t>
            </a:r>
            <a:r>
              <a:rPr lang="es-ES" dirty="0" err="1"/>
              <a:t>neighbourhoods</a:t>
            </a:r>
            <a:r>
              <a:rPr lang="es-ES" dirty="0"/>
              <a:t>, </a:t>
            </a:r>
            <a:r>
              <a:rPr lang="es-ES" dirty="0" err="1"/>
              <a:t>putting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attention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people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case </a:t>
            </a:r>
            <a:r>
              <a:rPr lang="es-ES" dirty="0" err="1"/>
              <a:t>of</a:t>
            </a:r>
            <a:r>
              <a:rPr lang="es-ES" dirty="0"/>
              <a:t> Madrid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clear</a:t>
            </a:r>
            <a:r>
              <a:rPr lang="es-ES" dirty="0"/>
              <a:t>,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Strategic</a:t>
            </a:r>
            <a:r>
              <a:rPr lang="es-ES" dirty="0"/>
              <a:t> Plan to</a:t>
            </a:r>
            <a:r>
              <a:rPr lang="es-ES" baseline="0" dirty="0"/>
              <a:t> </a:t>
            </a:r>
            <a:r>
              <a:rPr lang="es-ES" baseline="0" dirty="0" err="1"/>
              <a:t>develop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core</a:t>
            </a:r>
            <a:r>
              <a:rPr lang="es-ES" baseline="0" dirty="0"/>
              <a:t> of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city</a:t>
            </a:r>
            <a:r>
              <a:rPr lang="es-ES" baseline="0" dirty="0"/>
              <a:t> 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years</a:t>
            </a:r>
            <a:r>
              <a:rPr lang="es-ES" baseline="0" dirty="0"/>
              <a:t> </a:t>
            </a:r>
            <a:r>
              <a:rPr lang="es-ES" baseline="0" dirty="0" err="1"/>
              <a:t>before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crisis, and </a:t>
            </a:r>
            <a:r>
              <a:rPr lang="es-ES" baseline="0" dirty="0" err="1"/>
              <a:t>it</a:t>
            </a:r>
            <a:r>
              <a:rPr lang="es-ES" baseline="0" dirty="0"/>
              <a:t> has </a:t>
            </a:r>
            <a:r>
              <a:rPr lang="es-ES" baseline="0" dirty="0" err="1"/>
              <a:t>been</a:t>
            </a:r>
            <a:r>
              <a:rPr lang="es-ES" baseline="0" dirty="0"/>
              <a:t> </a:t>
            </a:r>
            <a:r>
              <a:rPr lang="es-ES" baseline="0" dirty="0" err="1"/>
              <a:t>working</a:t>
            </a:r>
            <a:r>
              <a:rPr lang="es-ES" baseline="0" dirty="0"/>
              <a:t> 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last</a:t>
            </a:r>
            <a:r>
              <a:rPr lang="es-ES" baseline="0" dirty="0"/>
              <a:t> 5 </a:t>
            </a:r>
            <a:r>
              <a:rPr lang="es-ES" baseline="0" dirty="0" err="1"/>
              <a:t>years</a:t>
            </a:r>
            <a:r>
              <a:rPr lang="es-ES" baseline="0" dirty="0"/>
              <a:t> in a new Plan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recuperation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puts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priority</a:t>
            </a:r>
            <a:r>
              <a:rPr lang="es-ES" baseline="0" dirty="0"/>
              <a:t> </a:t>
            </a:r>
            <a:r>
              <a:rPr lang="es-ES" baseline="0" dirty="0" err="1"/>
              <a:t>into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peripheral</a:t>
            </a:r>
            <a:r>
              <a:rPr lang="es-ES" baseline="0" dirty="0"/>
              <a:t> </a:t>
            </a:r>
            <a:r>
              <a:rPr lang="es-ES" baseline="0" dirty="0" err="1"/>
              <a:t>districts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city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850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City Council has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lidership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construction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and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relaying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demads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 </a:t>
            </a:r>
            <a:r>
              <a:rPr lang="es-ES" dirty="0" err="1"/>
              <a:t>owners</a:t>
            </a:r>
            <a:r>
              <a:rPr lang="es-ES" dirty="0"/>
              <a:t>.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neccesary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revise,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partially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drastically</a:t>
            </a:r>
            <a:r>
              <a:rPr lang="es-ES" dirty="0"/>
              <a:t>, </a:t>
            </a:r>
            <a:r>
              <a:rPr lang="es-ES" dirty="0" err="1"/>
              <a:t>negociate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even</a:t>
            </a:r>
            <a:r>
              <a:rPr lang="es-ES" dirty="0"/>
              <a:t> </a:t>
            </a:r>
            <a:r>
              <a:rPr lang="es-ES" dirty="0" err="1"/>
              <a:t>eliminate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approved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excuted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plans</a:t>
            </a:r>
            <a:r>
              <a:rPr lang="es-ES" dirty="0"/>
              <a:t>.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has </a:t>
            </a:r>
            <a:r>
              <a:rPr lang="es-ES" dirty="0" err="1"/>
              <a:t>to</a:t>
            </a:r>
            <a:r>
              <a:rPr lang="es-ES" dirty="0"/>
              <a:t> be done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scope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new </a:t>
            </a:r>
            <a:r>
              <a:rPr lang="es-ES" dirty="0" err="1"/>
              <a:t>understanding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waterways</a:t>
            </a:r>
            <a:r>
              <a:rPr lang="es-ES" dirty="0"/>
              <a:t> as </a:t>
            </a:r>
            <a:r>
              <a:rPr lang="es-ES" dirty="0" err="1"/>
              <a:t>placemaking</a:t>
            </a:r>
            <a:r>
              <a:rPr lang="es-ES" dirty="0"/>
              <a:t> </a:t>
            </a:r>
            <a:r>
              <a:rPr lang="es-ES" dirty="0" err="1"/>
              <a:t>strategy</a:t>
            </a:r>
            <a:r>
              <a:rPr lang="es-ES" dirty="0"/>
              <a:t>, </a:t>
            </a:r>
            <a:r>
              <a:rPr lang="es-ES" dirty="0" err="1"/>
              <a:t>looking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much</a:t>
            </a:r>
            <a:r>
              <a:rPr lang="es-ES" dirty="0"/>
              <a:t> more </a:t>
            </a:r>
            <a:r>
              <a:rPr lang="es-ES" dirty="0" err="1"/>
              <a:t>integrated</a:t>
            </a:r>
            <a:r>
              <a:rPr lang="es-ES" dirty="0"/>
              <a:t> </a:t>
            </a:r>
            <a:r>
              <a:rPr lang="es-ES" dirty="0" err="1"/>
              <a:t>agricultural</a:t>
            </a:r>
            <a:r>
              <a:rPr lang="es-ES" dirty="0"/>
              <a:t> and natural </a:t>
            </a:r>
            <a:r>
              <a:rPr lang="es-ES" dirty="0" err="1"/>
              <a:t>landscape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extensions</a:t>
            </a:r>
            <a:r>
              <a:rPr lang="es-ES" dirty="0"/>
              <a:t> can </a:t>
            </a:r>
            <a:r>
              <a:rPr lang="es-ES" dirty="0" err="1"/>
              <a:t>not</a:t>
            </a:r>
            <a:r>
              <a:rPr lang="es-ES" dirty="0"/>
              <a:t> produce </a:t>
            </a:r>
            <a:r>
              <a:rPr lang="es-ES" dirty="0" err="1"/>
              <a:t>any</a:t>
            </a:r>
            <a:r>
              <a:rPr lang="es-ES" dirty="0"/>
              <a:t> more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landscaped</a:t>
            </a:r>
            <a:r>
              <a:rPr lang="es-ES" dirty="0"/>
              <a:t> </a:t>
            </a:r>
            <a:r>
              <a:rPr lang="es-ES" dirty="0" err="1"/>
              <a:t>disconnected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ecological</a:t>
            </a:r>
            <a:r>
              <a:rPr lang="es-ES" dirty="0"/>
              <a:t> </a:t>
            </a:r>
            <a:r>
              <a:rPr lang="es-ES" dirty="0" err="1"/>
              <a:t>flows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context</a:t>
            </a:r>
            <a:r>
              <a:rPr lang="es-ES" dirty="0"/>
              <a:t>.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contrary</a:t>
            </a:r>
            <a:r>
              <a:rPr lang="es-ES" dirty="0"/>
              <a:t>,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ecological</a:t>
            </a:r>
            <a:r>
              <a:rPr lang="es-ES" dirty="0"/>
              <a:t> </a:t>
            </a:r>
            <a:r>
              <a:rPr lang="es-ES" dirty="0" err="1"/>
              <a:t>features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shapers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</a:t>
            </a:r>
            <a:r>
              <a:rPr lang="es-ES" dirty="0" err="1"/>
              <a:t>shape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,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plans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taken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consideration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positive </a:t>
            </a:r>
            <a:r>
              <a:rPr lang="es-ES" dirty="0" err="1"/>
              <a:t>elements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can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shape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landscape</a:t>
            </a:r>
            <a:r>
              <a:rPr lang="es-ES" dirty="0"/>
              <a:t> </a:t>
            </a:r>
            <a:r>
              <a:rPr lang="es-ES" dirty="0" err="1"/>
              <a:t>infrastructure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overall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60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Also</a:t>
            </a:r>
            <a:r>
              <a:rPr lang="es-ES" dirty="0"/>
              <a:t> Barcelona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doing</a:t>
            </a:r>
            <a:r>
              <a:rPr lang="es-ES" dirty="0"/>
              <a:t> a </a:t>
            </a:r>
            <a:r>
              <a:rPr lang="es-ES" dirty="0" err="1"/>
              <a:t>great</a:t>
            </a:r>
            <a:r>
              <a:rPr lang="es-ES" dirty="0"/>
              <a:t> wok in </a:t>
            </a:r>
            <a:r>
              <a:rPr lang="es-ES" dirty="0" err="1"/>
              <a:t>neighbourhoods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law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2004, and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developing</a:t>
            </a:r>
            <a:r>
              <a:rPr lang="es-ES" dirty="0"/>
              <a:t>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interesting</a:t>
            </a:r>
            <a:r>
              <a:rPr lang="es-ES" dirty="0"/>
              <a:t> Project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regenerate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industrial </a:t>
            </a:r>
            <a:r>
              <a:rPr lang="es-ES" dirty="0" err="1"/>
              <a:t>district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Poblenou.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67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there</a:t>
            </a:r>
            <a:r>
              <a:rPr lang="es-ES" dirty="0"/>
              <a:t> are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examples</a:t>
            </a:r>
            <a:r>
              <a:rPr lang="es-ES" dirty="0"/>
              <a:t> of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improvement</a:t>
            </a:r>
            <a:r>
              <a:rPr lang="es-ES" dirty="0"/>
              <a:t>, </a:t>
            </a:r>
            <a:r>
              <a:rPr lang="es-ES" dirty="0" err="1"/>
              <a:t>specially</a:t>
            </a:r>
            <a:r>
              <a:rPr lang="es-ES" dirty="0"/>
              <a:t> in </a:t>
            </a:r>
            <a:r>
              <a:rPr lang="es-ES" dirty="0" err="1"/>
              <a:t>medium</a:t>
            </a:r>
            <a:r>
              <a:rPr lang="es-ES" baseline="0" dirty="0"/>
              <a:t> </a:t>
            </a:r>
            <a:r>
              <a:rPr lang="es-ES" baseline="0" dirty="0" err="1"/>
              <a:t>size</a:t>
            </a:r>
            <a:r>
              <a:rPr lang="es-ES" baseline="0" dirty="0"/>
              <a:t> </a:t>
            </a:r>
            <a:r>
              <a:rPr lang="es-ES" baseline="0" dirty="0" err="1"/>
              <a:t>towns</a:t>
            </a:r>
            <a:r>
              <a:rPr lang="es-ES" baseline="0" dirty="0"/>
              <a:t>, </a:t>
            </a:r>
            <a:r>
              <a:rPr lang="es-ES" baseline="0" dirty="0" err="1"/>
              <a:t>with</a:t>
            </a:r>
            <a:r>
              <a:rPr lang="es-ES" baseline="0" dirty="0"/>
              <a:t> a </a:t>
            </a:r>
            <a:r>
              <a:rPr lang="es-ES" baseline="0" dirty="0" err="1"/>
              <a:t>peaceful</a:t>
            </a:r>
            <a:r>
              <a:rPr lang="es-ES" baseline="0" dirty="0"/>
              <a:t> </a:t>
            </a:r>
            <a:r>
              <a:rPr lang="es-ES" baseline="0" dirty="0" err="1"/>
              <a:t>continiuty</a:t>
            </a:r>
            <a:r>
              <a:rPr lang="es-ES" baseline="0" dirty="0"/>
              <a:t> in </a:t>
            </a:r>
            <a:r>
              <a:rPr lang="es-ES" baseline="0" dirty="0" err="1"/>
              <a:t>its</a:t>
            </a:r>
            <a:r>
              <a:rPr lang="es-ES" baseline="0" dirty="0"/>
              <a:t> </a:t>
            </a:r>
            <a:r>
              <a:rPr lang="es-ES" baseline="0" dirty="0" err="1"/>
              <a:t>urban</a:t>
            </a:r>
            <a:r>
              <a:rPr lang="es-ES" baseline="0" dirty="0"/>
              <a:t> </a:t>
            </a:r>
            <a:r>
              <a:rPr lang="es-ES" baseline="0" dirty="0" err="1"/>
              <a:t>policies</a:t>
            </a:r>
            <a:r>
              <a:rPr lang="es-ES" baseline="0" dirty="0"/>
              <a:t>. Vitoria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very</a:t>
            </a:r>
            <a:r>
              <a:rPr lang="es-ES" baseline="0" dirty="0"/>
              <a:t> </a:t>
            </a:r>
            <a:r>
              <a:rPr lang="es-ES" baseline="0" dirty="0" err="1"/>
              <a:t>well</a:t>
            </a:r>
            <a:r>
              <a:rPr lang="es-ES" baseline="0" dirty="0"/>
              <a:t> </a:t>
            </a:r>
            <a:r>
              <a:rPr lang="es-ES" baseline="0" dirty="0" err="1"/>
              <a:t>known</a:t>
            </a:r>
            <a:r>
              <a:rPr lang="es-ES" baseline="0" dirty="0"/>
              <a:t> </a:t>
            </a:r>
            <a:r>
              <a:rPr lang="es-ES" baseline="0" dirty="0" err="1"/>
              <a:t>example</a:t>
            </a:r>
            <a:r>
              <a:rPr lang="es-ES" baseline="0" dirty="0"/>
              <a:t>, </a:t>
            </a:r>
            <a:r>
              <a:rPr lang="es-ES" baseline="0" dirty="0" err="1"/>
              <a:t>recognized</a:t>
            </a:r>
            <a:r>
              <a:rPr lang="es-ES" baseline="0" dirty="0"/>
              <a:t> </a:t>
            </a:r>
            <a:r>
              <a:rPr lang="es-ES" baseline="0" dirty="0" err="1"/>
              <a:t>with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Global Green City </a:t>
            </a:r>
            <a:r>
              <a:rPr lang="es-ES" baseline="0" dirty="0" err="1"/>
              <a:t>Award</a:t>
            </a:r>
            <a:r>
              <a:rPr lang="es-ES" baseline="0" dirty="0"/>
              <a:t> </a:t>
            </a:r>
            <a:r>
              <a:rPr lang="es-ES" baseline="0" dirty="0" err="1"/>
              <a:t>last</a:t>
            </a:r>
            <a:r>
              <a:rPr lang="es-ES" baseline="0" dirty="0"/>
              <a:t> </a:t>
            </a:r>
            <a:r>
              <a:rPr lang="es-ES" baseline="0" dirty="0" err="1"/>
              <a:t>week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37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/>
              <a:t>Or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city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Pontevedra (in Galicia), </a:t>
            </a:r>
            <a:r>
              <a:rPr lang="es-ES" baseline="0" dirty="0" err="1"/>
              <a:t>with</a:t>
            </a:r>
            <a:r>
              <a:rPr lang="es-ES" baseline="0" dirty="0"/>
              <a:t> a </a:t>
            </a:r>
            <a:r>
              <a:rPr lang="es-ES" baseline="0" dirty="0" err="1"/>
              <a:t>very</a:t>
            </a:r>
            <a:r>
              <a:rPr lang="es-ES" baseline="0" dirty="0"/>
              <a:t> </a:t>
            </a:r>
            <a:r>
              <a:rPr lang="es-ES" baseline="0" dirty="0" err="1"/>
              <a:t>effective</a:t>
            </a:r>
            <a:r>
              <a:rPr lang="es-ES" baseline="0" dirty="0"/>
              <a:t> car-free </a:t>
            </a:r>
            <a:r>
              <a:rPr lang="es-ES" baseline="0" dirty="0" err="1"/>
              <a:t>design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95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5700" cy="3724275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noFill/>
        </p:spPr>
        <p:txBody>
          <a:bodyPr/>
          <a:lstStyle/>
          <a:p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Zaragoza can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illustrate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situation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medium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size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cities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in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Spain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.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This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almost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seven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hundred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thousand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people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city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is</a:t>
            </a:r>
            <a:r>
              <a:rPr lang="es-ES" altLang="es-ES" sz="120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dirty="0" err="1">
                <a:latin typeface="Helvetica" pitchFamily="34" charset="0"/>
                <a:ea typeface="ＭＳ Ｐゴシック" panose="020B0600070205080204" pitchFamily="34" charset="-128"/>
              </a:rPr>
              <a:t>located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in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center of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nort-east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cuadrant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Spain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,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with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a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geostrategic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location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: at 300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kilometers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from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Bilbao, Barcelona, Valencia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or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Madrid.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view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from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sky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is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quite singular: a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system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fingers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irrigated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land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,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corresponding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with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three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rivers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and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Canal Imperial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Aragón. A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strong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contrast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with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non-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irrigated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land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, in a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very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dry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climate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sz="1200" baseline="0" dirty="0" err="1">
                <a:latin typeface="Helvetica" pitchFamily="34" charset="0"/>
                <a:ea typeface="ＭＳ Ｐゴシック" panose="020B0600070205080204" pitchFamily="34" charset="-128"/>
              </a:rPr>
              <a:t>conditions</a:t>
            </a:r>
            <a:r>
              <a:rPr lang="es-ES" altLang="es-ES" sz="1200" baseline="0" dirty="0">
                <a:latin typeface="Helvetica" pitchFamily="34" charset="0"/>
                <a:ea typeface="ＭＳ Ｐゴシック" panose="020B0600070205080204" pitchFamily="34" charset="-128"/>
              </a:rPr>
              <a:t>.</a:t>
            </a:r>
            <a:endParaRPr lang="es-ES_tradnl" altLang="es-ES" sz="1200" dirty="0">
              <a:latin typeface="Helvetica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2998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This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diagram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 compact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city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center, and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narrow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corridors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industrial and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low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density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residential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urbanizations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have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been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consolidated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different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urban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plans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during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last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50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years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Population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of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metropolitan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space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concentrated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central área,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área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that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is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defined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by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road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s-ES" altLang="es-E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circunvalation</a:t>
            </a:r>
            <a:r>
              <a:rPr lang="es-ES" altLang="es-E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(Cuarto Cinturón).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0F86C-8FFC-461B-9039-90003FF6259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780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69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8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89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99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73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3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30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15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21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06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17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4785-06BB-425A-8EB8-7E3465989C30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E178D-BF08-45D6-B7C1-42EC5FE018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19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26" y="4686564"/>
            <a:ext cx="2613354" cy="1306677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245533" y="5069147"/>
            <a:ext cx="5903283" cy="12538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083462" y="5545917"/>
            <a:ext cx="28103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Pablo de la Cal Nicolás</a:t>
            </a:r>
          </a:p>
          <a:p>
            <a:pPr algn="r"/>
            <a:r>
              <a:rPr lang="es-ES" sz="900" dirty="0" err="1"/>
              <a:t>Phd</a:t>
            </a:r>
            <a:r>
              <a:rPr lang="es-ES" sz="900" dirty="0"/>
              <a:t>. </a:t>
            </a:r>
            <a:r>
              <a:rPr lang="es-ES" sz="900" dirty="0" err="1"/>
              <a:t>Architect</a:t>
            </a:r>
            <a:r>
              <a:rPr lang="es-ES" sz="900" dirty="0"/>
              <a:t> </a:t>
            </a:r>
          </a:p>
          <a:p>
            <a:pPr algn="r"/>
            <a:r>
              <a:rPr lang="es-ES" sz="900" dirty="0" err="1"/>
              <a:t>Planners</a:t>
            </a:r>
            <a:r>
              <a:rPr lang="es-ES" sz="900" dirty="0"/>
              <a:t> </a:t>
            </a:r>
            <a:r>
              <a:rPr lang="es-ES" sz="900" dirty="0" err="1"/>
              <a:t>Spanish</a:t>
            </a:r>
            <a:r>
              <a:rPr lang="es-ES" sz="900" dirty="0"/>
              <a:t> </a:t>
            </a:r>
            <a:r>
              <a:rPr lang="es-ES" sz="900" dirty="0" err="1"/>
              <a:t>Asociation</a:t>
            </a:r>
            <a:endParaRPr lang="es-ES" sz="900" dirty="0"/>
          </a:p>
          <a:p>
            <a:pPr algn="r"/>
            <a:r>
              <a:rPr lang="es-ES" sz="900" dirty="0" err="1"/>
              <a:t>Assistant</a:t>
            </a:r>
            <a:r>
              <a:rPr lang="es-ES" sz="900" dirty="0"/>
              <a:t> </a:t>
            </a:r>
            <a:r>
              <a:rPr lang="es-ES" sz="900" dirty="0" err="1"/>
              <a:t>Professor</a:t>
            </a:r>
            <a:r>
              <a:rPr lang="es-ES" sz="900" dirty="0"/>
              <a:t> of Town </a:t>
            </a:r>
            <a:r>
              <a:rPr lang="es-ES" sz="900" dirty="0" err="1"/>
              <a:t>Planning</a:t>
            </a:r>
            <a:r>
              <a:rPr lang="es-ES" sz="900" dirty="0"/>
              <a:t> and </a:t>
            </a:r>
            <a:r>
              <a:rPr lang="es-ES" sz="900" dirty="0" err="1"/>
              <a:t>Urban</a:t>
            </a:r>
            <a:r>
              <a:rPr lang="es-ES" sz="900" dirty="0"/>
              <a:t> </a:t>
            </a:r>
            <a:r>
              <a:rPr lang="es-ES" sz="900" dirty="0" err="1"/>
              <a:t>Design</a:t>
            </a:r>
            <a:endParaRPr lang="es-ES" sz="900" dirty="0"/>
          </a:p>
          <a:p>
            <a:pPr algn="r"/>
            <a:r>
              <a:rPr lang="es-ES" sz="900" dirty="0" err="1"/>
              <a:t>School</a:t>
            </a:r>
            <a:r>
              <a:rPr lang="es-ES" sz="900" dirty="0"/>
              <a:t> of </a:t>
            </a:r>
            <a:r>
              <a:rPr lang="es-ES" sz="900" dirty="0" err="1"/>
              <a:t>Architecture</a:t>
            </a:r>
            <a:r>
              <a:rPr lang="es-ES" sz="900" dirty="0"/>
              <a:t>, </a:t>
            </a:r>
            <a:r>
              <a:rPr lang="es-ES" sz="900" dirty="0" err="1"/>
              <a:t>University</a:t>
            </a:r>
            <a:r>
              <a:rPr lang="es-ES" sz="900" dirty="0"/>
              <a:t> of Zaragoza (</a:t>
            </a:r>
            <a:r>
              <a:rPr lang="es-ES" sz="900" dirty="0" err="1"/>
              <a:t>Spain</a:t>
            </a:r>
            <a:r>
              <a:rPr lang="es-ES" sz="900" dirty="0"/>
              <a:t>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-2006601" y="4202970"/>
            <a:ext cx="8222137" cy="73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“REDISCOVERING COUNTRYSIDE AFTER THE URBAN CRISIS: </a:t>
            </a:r>
          </a:p>
          <a:p>
            <a:pPr algn="r"/>
            <a:r>
              <a:rPr lang="en-US" sz="1400" b="1" dirty="0"/>
              <a:t>NEW EDGES FOR SPANISH INNER MEDIUM CITIES”</a:t>
            </a:r>
          </a:p>
          <a:p>
            <a:pPr algn="r"/>
            <a:r>
              <a:rPr lang="en-US" sz="1400" dirty="0"/>
              <a:t>12.09.2019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68288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1407" r="940" b="6522"/>
          <a:stretch/>
        </p:blipFill>
        <p:spPr>
          <a:xfrm>
            <a:off x="0" y="0"/>
            <a:ext cx="916062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25" name="Forma libre 24"/>
          <p:cNvSpPr/>
          <p:nvPr/>
        </p:nvSpPr>
        <p:spPr>
          <a:xfrm>
            <a:off x="4451826" y="1138844"/>
            <a:ext cx="4445334" cy="3183774"/>
          </a:xfrm>
          <a:custGeom>
            <a:avLst/>
            <a:gdLst>
              <a:gd name="connsiteX0" fmla="*/ 1017949 w 4445334"/>
              <a:gd name="connsiteY0" fmla="*/ 0 h 3183774"/>
              <a:gd name="connsiteX1" fmla="*/ 951447 w 4445334"/>
              <a:gd name="connsiteY1" fmla="*/ 241069 h 3183774"/>
              <a:gd name="connsiteX2" fmla="*/ 569061 w 4445334"/>
              <a:gd name="connsiteY2" fmla="*/ 465512 h 3183774"/>
              <a:gd name="connsiteX3" fmla="*/ 211614 w 4445334"/>
              <a:gd name="connsiteY3" fmla="*/ 590203 h 3183774"/>
              <a:gd name="connsiteX4" fmla="*/ 12109 w 4445334"/>
              <a:gd name="connsiteY4" fmla="*/ 814647 h 3183774"/>
              <a:gd name="connsiteX5" fmla="*/ 45359 w 4445334"/>
              <a:gd name="connsiteY5" fmla="*/ 1039091 h 3183774"/>
              <a:gd name="connsiteX6" fmla="*/ 236552 w 4445334"/>
              <a:gd name="connsiteY6" fmla="*/ 1122218 h 3183774"/>
              <a:gd name="connsiteX7" fmla="*/ 527498 w 4445334"/>
              <a:gd name="connsiteY7" fmla="*/ 1072341 h 3183774"/>
              <a:gd name="connsiteX8" fmla="*/ 835069 w 4445334"/>
              <a:gd name="connsiteY8" fmla="*/ 922712 h 3183774"/>
              <a:gd name="connsiteX9" fmla="*/ 1283956 w 4445334"/>
              <a:gd name="connsiteY9" fmla="*/ 964276 h 3183774"/>
              <a:gd name="connsiteX10" fmla="*/ 1533338 w 4445334"/>
              <a:gd name="connsiteY10" fmla="*/ 1221971 h 3183774"/>
              <a:gd name="connsiteX11" fmla="*/ 1707905 w 4445334"/>
              <a:gd name="connsiteY11" fmla="*/ 1371600 h 3183774"/>
              <a:gd name="connsiteX12" fmla="*/ 2048727 w 4445334"/>
              <a:gd name="connsiteY12" fmla="*/ 1454727 h 3183774"/>
              <a:gd name="connsiteX13" fmla="*/ 2555803 w 4445334"/>
              <a:gd name="connsiteY13" fmla="*/ 1637607 h 3183774"/>
              <a:gd name="connsiteX14" fmla="*/ 3029629 w 4445334"/>
              <a:gd name="connsiteY14" fmla="*/ 1812174 h 3183774"/>
              <a:gd name="connsiteX15" fmla="*/ 3428639 w 4445334"/>
              <a:gd name="connsiteY15" fmla="*/ 1920240 h 3183774"/>
              <a:gd name="connsiteX16" fmla="*/ 3860901 w 4445334"/>
              <a:gd name="connsiteY16" fmla="*/ 2028305 h 3183774"/>
              <a:gd name="connsiteX17" fmla="*/ 4218349 w 4445334"/>
              <a:gd name="connsiteY17" fmla="*/ 2128058 h 3183774"/>
              <a:gd name="connsiteX18" fmla="*/ 4442792 w 4445334"/>
              <a:gd name="connsiteY18" fmla="*/ 2460567 h 3183774"/>
              <a:gd name="connsiteX19" fmla="*/ 4334727 w 4445334"/>
              <a:gd name="connsiteY19" fmla="*/ 2768138 h 3183774"/>
              <a:gd name="connsiteX20" fmla="*/ 4259912 w 4445334"/>
              <a:gd name="connsiteY20" fmla="*/ 3025832 h 3183774"/>
              <a:gd name="connsiteX21" fmla="*/ 4226661 w 4445334"/>
              <a:gd name="connsiteY21" fmla="*/ 3183774 h 318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45334" h="3183774">
                <a:moveTo>
                  <a:pt x="1017949" y="0"/>
                </a:moveTo>
                <a:cubicBezTo>
                  <a:pt x="1022105" y="81742"/>
                  <a:pt x="1026262" y="163484"/>
                  <a:pt x="951447" y="241069"/>
                </a:cubicBezTo>
                <a:cubicBezTo>
                  <a:pt x="876632" y="318654"/>
                  <a:pt x="692367" y="407323"/>
                  <a:pt x="569061" y="465512"/>
                </a:cubicBezTo>
                <a:cubicBezTo>
                  <a:pt x="445755" y="523701"/>
                  <a:pt x="304439" y="532014"/>
                  <a:pt x="211614" y="590203"/>
                </a:cubicBezTo>
                <a:cubicBezTo>
                  <a:pt x="118789" y="648392"/>
                  <a:pt x="39818" y="739832"/>
                  <a:pt x="12109" y="814647"/>
                </a:cubicBezTo>
                <a:cubicBezTo>
                  <a:pt x="-15600" y="889462"/>
                  <a:pt x="7952" y="987829"/>
                  <a:pt x="45359" y="1039091"/>
                </a:cubicBezTo>
                <a:cubicBezTo>
                  <a:pt x="82766" y="1090353"/>
                  <a:pt x="156195" y="1116676"/>
                  <a:pt x="236552" y="1122218"/>
                </a:cubicBezTo>
                <a:cubicBezTo>
                  <a:pt x="316909" y="1127760"/>
                  <a:pt x="427745" y="1105592"/>
                  <a:pt x="527498" y="1072341"/>
                </a:cubicBezTo>
                <a:cubicBezTo>
                  <a:pt x="627251" y="1039090"/>
                  <a:pt x="708993" y="940723"/>
                  <a:pt x="835069" y="922712"/>
                </a:cubicBezTo>
                <a:cubicBezTo>
                  <a:pt x="961145" y="904701"/>
                  <a:pt x="1167578" y="914400"/>
                  <a:pt x="1283956" y="964276"/>
                </a:cubicBezTo>
                <a:cubicBezTo>
                  <a:pt x="1400334" y="1014152"/>
                  <a:pt x="1462680" y="1154084"/>
                  <a:pt x="1533338" y="1221971"/>
                </a:cubicBezTo>
                <a:cubicBezTo>
                  <a:pt x="1603996" y="1289858"/>
                  <a:pt x="1622007" y="1332807"/>
                  <a:pt x="1707905" y="1371600"/>
                </a:cubicBezTo>
                <a:cubicBezTo>
                  <a:pt x="1793803" y="1410393"/>
                  <a:pt x="1907411" y="1410393"/>
                  <a:pt x="2048727" y="1454727"/>
                </a:cubicBezTo>
                <a:cubicBezTo>
                  <a:pt x="2190043" y="1499061"/>
                  <a:pt x="2555803" y="1637607"/>
                  <a:pt x="2555803" y="1637607"/>
                </a:cubicBezTo>
                <a:cubicBezTo>
                  <a:pt x="2719287" y="1697181"/>
                  <a:pt x="2884156" y="1765069"/>
                  <a:pt x="3029629" y="1812174"/>
                </a:cubicBezTo>
                <a:cubicBezTo>
                  <a:pt x="3175102" y="1859279"/>
                  <a:pt x="3290094" y="1884218"/>
                  <a:pt x="3428639" y="1920240"/>
                </a:cubicBezTo>
                <a:cubicBezTo>
                  <a:pt x="3567184" y="1956262"/>
                  <a:pt x="3729283" y="1993669"/>
                  <a:pt x="3860901" y="2028305"/>
                </a:cubicBezTo>
                <a:cubicBezTo>
                  <a:pt x="3992519" y="2062941"/>
                  <a:pt x="4121367" y="2056014"/>
                  <a:pt x="4218349" y="2128058"/>
                </a:cubicBezTo>
                <a:cubicBezTo>
                  <a:pt x="4315331" y="2200102"/>
                  <a:pt x="4423396" y="2353887"/>
                  <a:pt x="4442792" y="2460567"/>
                </a:cubicBezTo>
                <a:cubicBezTo>
                  <a:pt x="4462188" y="2567247"/>
                  <a:pt x="4365207" y="2673927"/>
                  <a:pt x="4334727" y="2768138"/>
                </a:cubicBezTo>
                <a:cubicBezTo>
                  <a:pt x="4304247" y="2862349"/>
                  <a:pt x="4277923" y="2956559"/>
                  <a:pt x="4259912" y="3025832"/>
                </a:cubicBezTo>
                <a:cubicBezTo>
                  <a:pt x="4241901" y="3095105"/>
                  <a:pt x="4234281" y="3139439"/>
                  <a:pt x="4226661" y="3183774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Elipse 1"/>
          <p:cNvSpPr/>
          <p:nvPr/>
        </p:nvSpPr>
        <p:spPr>
          <a:xfrm>
            <a:off x="5054600" y="1473201"/>
            <a:ext cx="812800" cy="812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4707385" y="1607404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Expo </a:t>
            </a:r>
          </a:p>
          <a:p>
            <a:pPr algn="ctr"/>
            <a:r>
              <a:rPr lang="es-ES" sz="1400" b="1" dirty="0"/>
              <a:t>2008</a:t>
            </a:r>
            <a:endParaRPr lang="es-ES" sz="1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388342" y="2469121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AVE</a:t>
            </a:r>
          </a:p>
          <a:p>
            <a:pPr algn="ctr"/>
            <a:r>
              <a:rPr lang="es-ES" sz="1400" b="1" dirty="0" err="1"/>
              <a:t>Station</a:t>
            </a:r>
            <a:endParaRPr lang="es-ES" sz="1200" b="1" dirty="0"/>
          </a:p>
        </p:txBody>
      </p:sp>
      <p:sp>
        <p:nvSpPr>
          <p:cNvPr id="12" name="Elipse 11"/>
          <p:cNvSpPr/>
          <p:nvPr/>
        </p:nvSpPr>
        <p:spPr>
          <a:xfrm>
            <a:off x="390878" y="3327759"/>
            <a:ext cx="812800" cy="812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43663" y="3472549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/>
              <a:t>Logistic</a:t>
            </a:r>
            <a:r>
              <a:rPr lang="es-ES" sz="1400" b="1" dirty="0"/>
              <a:t> </a:t>
            </a:r>
          </a:p>
          <a:p>
            <a:pPr algn="ctr"/>
            <a:r>
              <a:rPr lang="es-ES" sz="1400" b="1" dirty="0" err="1"/>
              <a:t>Platform</a:t>
            </a:r>
            <a:endParaRPr lang="es-ES" sz="1200" b="1" dirty="0"/>
          </a:p>
        </p:txBody>
      </p:sp>
      <p:sp>
        <p:nvSpPr>
          <p:cNvPr id="14" name="Elipse 13"/>
          <p:cNvSpPr/>
          <p:nvPr/>
        </p:nvSpPr>
        <p:spPr>
          <a:xfrm>
            <a:off x="19674" y="2003982"/>
            <a:ext cx="812800" cy="812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-327541" y="2148772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/>
              <a:t>Airport</a:t>
            </a:r>
            <a:r>
              <a:rPr lang="es-ES" sz="1400" b="1" dirty="0"/>
              <a:t> </a:t>
            </a:r>
          </a:p>
          <a:p>
            <a:pPr algn="ctr"/>
            <a:r>
              <a:rPr lang="es-ES" sz="1400" b="1" dirty="0" err="1"/>
              <a:t>Extension</a:t>
            </a:r>
            <a:endParaRPr lang="es-ES" sz="12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707385" y="5735782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IV Road ring</a:t>
            </a:r>
            <a:endParaRPr lang="es-ES" sz="12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104814" y="2264827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/>
              <a:t>Transformation</a:t>
            </a:r>
            <a:r>
              <a:rPr lang="es-ES" sz="1400" b="1" dirty="0"/>
              <a:t> of </a:t>
            </a:r>
            <a:r>
              <a:rPr lang="es-ES" sz="1400" b="1" dirty="0" err="1"/>
              <a:t>riverbanks</a:t>
            </a:r>
            <a:endParaRPr lang="es-ES" sz="12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819827" y="2739231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Plan </a:t>
            </a:r>
            <a:r>
              <a:rPr lang="es-ES" sz="1400" b="1" dirty="0" err="1"/>
              <a:t>for</a:t>
            </a:r>
            <a:r>
              <a:rPr lang="es-ES" sz="1400" b="1" dirty="0"/>
              <a:t> </a:t>
            </a:r>
          </a:p>
          <a:p>
            <a:pPr algn="ctr"/>
            <a:r>
              <a:rPr lang="es-ES" sz="1400" b="1" dirty="0" err="1"/>
              <a:t>Historical</a:t>
            </a:r>
            <a:r>
              <a:rPr lang="es-ES" sz="1400" b="1" dirty="0"/>
              <a:t> Center</a:t>
            </a:r>
            <a:endParaRPr lang="es-ES" sz="1200" b="1" dirty="0"/>
          </a:p>
        </p:txBody>
      </p:sp>
      <p:sp>
        <p:nvSpPr>
          <p:cNvPr id="4" name="Forma libre 3"/>
          <p:cNvSpPr/>
          <p:nvPr/>
        </p:nvSpPr>
        <p:spPr>
          <a:xfrm>
            <a:off x="1793245" y="1067585"/>
            <a:ext cx="7267346" cy="5148503"/>
          </a:xfrm>
          <a:custGeom>
            <a:avLst/>
            <a:gdLst>
              <a:gd name="connsiteX0" fmla="*/ 2304930 w 7267346"/>
              <a:gd name="connsiteY0" fmla="*/ 412080 h 5148503"/>
              <a:gd name="connsiteX1" fmla="*/ 2521060 w 7267346"/>
              <a:gd name="connsiteY1" fmla="*/ 162699 h 5148503"/>
              <a:gd name="connsiteX2" fmla="*/ 2961635 w 7267346"/>
              <a:gd name="connsiteY2" fmla="*/ 4757 h 5148503"/>
              <a:gd name="connsiteX3" fmla="*/ 3368959 w 7267346"/>
              <a:gd name="connsiteY3" fmla="*/ 38008 h 5148503"/>
              <a:gd name="connsiteX4" fmla="*/ 3826159 w 7267346"/>
              <a:gd name="connsiteY4" fmla="*/ 79571 h 5148503"/>
              <a:gd name="connsiteX5" fmla="*/ 4457926 w 7267346"/>
              <a:gd name="connsiteY5" fmla="*/ 71259 h 5148503"/>
              <a:gd name="connsiteX6" fmla="*/ 5039817 w 7267346"/>
              <a:gd name="connsiteY6" fmla="*/ 104510 h 5148503"/>
              <a:gd name="connsiteX7" fmla="*/ 5463766 w 7267346"/>
              <a:gd name="connsiteY7" fmla="*/ 62946 h 5148503"/>
              <a:gd name="connsiteX8" fmla="*/ 5763024 w 7267346"/>
              <a:gd name="connsiteY8" fmla="*/ 79571 h 5148503"/>
              <a:gd name="connsiteX9" fmla="*/ 5887715 w 7267346"/>
              <a:gd name="connsiteY9" fmla="*/ 96197 h 5148503"/>
              <a:gd name="connsiteX10" fmla="*/ 6544420 w 7267346"/>
              <a:gd name="connsiteY10" fmla="*/ 220888 h 5148503"/>
              <a:gd name="connsiteX11" fmla="*/ 6993308 w 7267346"/>
              <a:gd name="connsiteY11" fmla="*/ 304015 h 5148503"/>
              <a:gd name="connsiteX12" fmla="*/ 6802115 w 7267346"/>
              <a:gd name="connsiteY12" fmla="*/ 1218415 h 5148503"/>
              <a:gd name="connsiteX13" fmla="*/ 6735613 w 7267346"/>
              <a:gd name="connsiteY13" fmla="*/ 1658990 h 5148503"/>
              <a:gd name="connsiteX14" fmla="*/ 6860304 w 7267346"/>
              <a:gd name="connsiteY14" fmla="*/ 1949935 h 5148503"/>
              <a:gd name="connsiteX15" fmla="*/ 7142937 w 7267346"/>
              <a:gd name="connsiteY15" fmla="*/ 2257506 h 5148503"/>
              <a:gd name="connsiteX16" fmla="*/ 7242690 w 7267346"/>
              <a:gd name="connsiteY16" fmla="*/ 2498575 h 5148503"/>
              <a:gd name="connsiteX17" fmla="*/ 7259315 w 7267346"/>
              <a:gd name="connsiteY17" fmla="*/ 2747957 h 5148503"/>
              <a:gd name="connsiteX18" fmla="*/ 7134624 w 7267346"/>
              <a:gd name="connsiteY18" fmla="*/ 3097091 h 5148503"/>
              <a:gd name="connsiteX19" fmla="*/ 6893555 w 7267346"/>
              <a:gd name="connsiteY19" fmla="*/ 3238408 h 5148503"/>
              <a:gd name="connsiteX20" fmla="*/ 6710675 w 7267346"/>
              <a:gd name="connsiteY20" fmla="*/ 3446226 h 5148503"/>
              <a:gd name="connsiteX21" fmla="*/ 6627548 w 7267346"/>
              <a:gd name="connsiteY21" fmla="*/ 3604168 h 5148503"/>
              <a:gd name="connsiteX22" fmla="*/ 6270100 w 7267346"/>
              <a:gd name="connsiteY22" fmla="*/ 3803673 h 5148503"/>
              <a:gd name="connsiteX23" fmla="*/ 5912653 w 7267346"/>
              <a:gd name="connsiteY23" fmla="*/ 4036430 h 5148503"/>
              <a:gd name="connsiteX24" fmla="*/ 5621708 w 7267346"/>
              <a:gd name="connsiteY24" fmla="*/ 4086306 h 5148503"/>
              <a:gd name="connsiteX25" fmla="*/ 5438828 w 7267346"/>
              <a:gd name="connsiteY25" fmla="*/ 4335688 h 5148503"/>
              <a:gd name="connsiteX26" fmla="*/ 5147882 w 7267346"/>
              <a:gd name="connsiteY26" fmla="*/ 4734699 h 5148503"/>
              <a:gd name="connsiteX27" fmla="*/ 4881875 w 7267346"/>
              <a:gd name="connsiteY27" fmla="*/ 4975768 h 5148503"/>
              <a:gd name="connsiteX28" fmla="*/ 4283359 w 7267346"/>
              <a:gd name="connsiteY28" fmla="*/ 5142022 h 5148503"/>
              <a:gd name="connsiteX29" fmla="*/ 3784595 w 7267346"/>
              <a:gd name="connsiteY29" fmla="*/ 5092146 h 5148503"/>
              <a:gd name="connsiteX30" fmla="*/ 2928384 w 7267346"/>
              <a:gd name="connsiteY30" fmla="*/ 4884328 h 5148503"/>
              <a:gd name="connsiteX31" fmla="*/ 2504435 w 7267346"/>
              <a:gd name="connsiteY31" fmla="*/ 4693135 h 5148503"/>
              <a:gd name="connsiteX32" fmla="*/ 1964108 w 7267346"/>
              <a:gd name="connsiteY32" fmla="*/ 4410502 h 5148503"/>
              <a:gd name="connsiteX33" fmla="*/ 1132835 w 7267346"/>
              <a:gd name="connsiteY33" fmla="*/ 4260873 h 5148503"/>
              <a:gd name="connsiteX34" fmla="*/ 725511 w 7267346"/>
              <a:gd name="connsiteY34" fmla="*/ 4285811 h 5148503"/>
              <a:gd name="connsiteX35" fmla="*/ 451191 w 7267346"/>
              <a:gd name="connsiteY35" fmla="*/ 4244248 h 5148503"/>
              <a:gd name="connsiteX36" fmla="*/ 151933 w 7267346"/>
              <a:gd name="connsiteY36" fmla="*/ 3969928 h 5148503"/>
              <a:gd name="connsiteX37" fmla="*/ 2304 w 7267346"/>
              <a:gd name="connsiteY37" fmla="*/ 3404662 h 5148503"/>
              <a:gd name="connsiteX38" fmla="*/ 85431 w 7267346"/>
              <a:gd name="connsiteY38" fmla="*/ 2939150 h 5148503"/>
              <a:gd name="connsiteX39" fmla="*/ 393002 w 7267346"/>
              <a:gd name="connsiteY39" fmla="*/ 2473637 h 5148503"/>
              <a:gd name="connsiteX40" fmla="*/ 925017 w 7267346"/>
              <a:gd name="connsiteY40" fmla="*/ 1816931 h 5148503"/>
              <a:gd name="connsiteX41" fmla="*/ 1324028 w 7267346"/>
              <a:gd name="connsiteY41" fmla="*/ 1467797 h 5148503"/>
              <a:gd name="connsiteX42" fmla="*/ 1548471 w 7267346"/>
              <a:gd name="connsiteY42" fmla="*/ 1343106 h 5148503"/>
              <a:gd name="connsiteX43" fmla="*/ 1914231 w 7267346"/>
              <a:gd name="connsiteY43" fmla="*/ 977346 h 5148503"/>
              <a:gd name="connsiteX44" fmla="*/ 2230115 w 7267346"/>
              <a:gd name="connsiteY44" fmla="*/ 528459 h 5148503"/>
              <a:gd name="connsiteX45" fmla="*/ 2421308 w 7267346"/>
              <a:gd name="connsiteY45" fmla="*/ 254139 h 514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267346" h="5148503">
                <a:moveTo>
                  <a:pt x="2304930" y="412080"/>
                </a:moveTo>
                <a:cubicBezTo>
                  <a:pt x="2358269" y="321333"/>
                  <a:pt x="2411609" y="230586"/>
                  <a:pt x="2521060" y="162699"/>
                </a:cubicBezTo>
                <a:cubicBezTo>
                  <a:pt x="2630511" y="94812"/>
                  <a:pt x="2820318" y="25539"/>
                  <a:pt x="2961635" y="4757"/>
                </a:cubicBezTo>
                <a:cubicBezTo>
                  <a:pt x="3102952" y="-16025"/>
                  <a:pt x="3368959" y="38008"/>
                  <a:pt x="3368959" y="38008"/>
                </a:cubicBezTo>
                <a:cubicBezTo>
                  <a:pt x="3513046" y="50477"/>
                  <a:pt x="3644665" y="74029"/>
                  <a:pt x="3826159" y="79571"/>
                </a:cubicBezTo>
                <a:cubicBezTo>
                  <a:pt x="4007653" y="85113"/>
                  <a:pt x="4255650" y="67102"/>
                  <a:pt x="4457926" y="71259"/>
                </a:cubicBezTo>
                <a:cubicBezTo>
                  <a:pt x="4660202" y="75415"/>
                  <a:pt x="4872177" y="105895"/>
                  <a:pt x="5039817" y="104510"/>
                </a:cubicBezTo>
                <a:cubicBezTo>
                  <a:pt x="5207457" y="103124"/>
                  <a:pt x="5343232" y="67102"/>
                  <a:pt x="5463766" y="62946"/>
                </a:cubicBezTo>
                <a:cubicBezTo>
                  <a:pt x="5584300" y="58790"/>
                  <a:pt x="5692366" y="74029"/>
                  <a:pt x="5763024" y="79571"/>
                </a:cubicBezTo>
                <a:cubicBezTo>
                  <a:pt x="5833682" y="85113"/>
                  <a:pt x="5887715" y="96197"/>
                  <a:pt x="5887715" y="96197"/>
                </a:cubicBezTo>
                <a:lnTo>
                  <a:pt x="6544420" y="220888"/>
                </a:lnTo>
                <a:cubicBezTo>
                  <a:pt x="6728685" y="255524"/>
                  <a:pt x="6950359" y="137760"/>
                  <a:pt x="6993308" y="304015"/>
                </a:cubicBezTo>
                <a:cubicBezTo>
                  <a:pt x="7036257" y="470270"/>
                  <a:pt x="6845064" y="992586"/>
                  <a:pt x="6802115" y="1218415"/>
                </a:cubicBezTo>
                <a:cubicBezTo>
                  <a:pt x="6759166" y="1444244"/>
                  <a:pt x="6725915" y="1537070"/>
                  <a:pt x="6735613" y="1658990"/>
                </a:cubicBezTo>
                <a:cubicBezTo>
                  <a:pt x="6745311" y="1780910"/>
                  <a:pt x="6792417" y="1850182"/>
                  <a:pt x="6860304" y="1949935"/>
                </a:cubicBezTo>
                <a:cubicBezTo>
                  <a:pt x="6928191" y="2049688"/>
                  <a:pt x="7079206" y="2166066"/>
                  <a:pt x="7142937" y="2257506"/>
                </a:cubicBezTo>
                <a:cubicBezTo>
                  <a:pt x="7206668" y="2348946"/>
                  <a:pt x="7223294" y="2416833"/>
                  <a:pt x="7242690" y="2498575"/>
                </a:cubicBezTo>
                <a:cubicBezTo>
                  <a:pt x="7262086" y="2580317"/>
                  <a:pt x="7277326" y="2648204"/>
                  <a:pt x="7259315" y="2747957"/>
                </a:cubicBezTo>
                <a:cubicBezTo>
                  <a:pt x="7241304" y="2847710"/>
                  <a:pt x="7195584" y="3015349"/>
                  <a:pt x="7134624" y="3097091"/>
                </a:cubicBezTo>
                <a:cubicBezTo>
                  <a:pt x="7073664" y="3178833"/>
                  <a:pt x="6964213" y="3180219"/>
                  <a:pt x="6893555" y="3238408"/>
                </a:cubicBezTo>
                <a:cubicBezTo>
                  <a:pt x="6822897" y="3296597"/>
                  <a:pt x="6755010" y="3385266"/>
                  <a:pt x="6710675" y="3446226"/>
                </a:cubicBezTo>
                <a:cubicBezTo>
                  <a:pt x="6666340" y="3507186"/>
                  <a:pt x="6700977" y="3544594"/>
                  <a:pt x="6627548" y="3604168"/>
                </a:cubicBezTo>
                <a:cubicBezTo>
                  <a:pt x="6554119" y="3663742"/>
                  <a:pt x="6389249" y="3731629"/>
                  <a:pt x="6270100" y="3803673"/>
                </a:cubicBezTo>
                <a:cubicBezTo>
                  <a:pt x="6150951" y="3875717"/>
                  <a:pt x="6020718" y="3989325"/>
                  <a:pt x="5912653" y="4036430"/>
                </a:cubicBezTo>
                <a:cubicBezTo>
                  <a:pt x="5804588" y="4083535"/>
                  <a:pt x="5700679" y="4036430"/>
                  <a:pt x="5621708" y="4086306"/>
                </a:cubicBezTo>
                <a:cubicBezTo>
                  <a:pt x="5542737" y="4136182"/>
                  <a:pt x="5438828" y="4335688"/>
                  <a:pt x="5438828" y="4335688"/>
                </a:cubicBezTo>
                <a:cubicBezTo>
                  <a:pt x="5359857" y="4443753"/>
                  <a:pt x="5240707" y="4628019"/>
                  <a:pt x="5147882" y="4734699"/>
                </a:cubicBezTo>
                <a:cubicBezTo>
                  <a:pt x="5055057" y="4841379"/>
                  <a:pt x="5025962" y="4907881"/>
                  <a:pt x="4881875" y="4975768"/>
                </a:cubicBezTo>
                <a:cubicBezTo>
                  <a:pt x="4737788" y="5043655"/>
                  <a:pt x="4466239" y="5122626"/>
                  <a:pt x="4283359" y="5142022"/>
                </a:cubicBezTo>
                <a:cubicBezTo>
                  <a:pt x="4100479" y="5161418"/>
                  <a:pt x="4010424" y="5135095"/>
                  <a:pt x="3784595" y="5092146"/>
                </a:cubicBezTo>
                <a:cubicBezTo>
                  <a:pt x="3558766" y="5049197"/>
                  <a:pt x="3141744" y="4950830"/>
                  <a:pt x="2928384" y="4884328"/>
                </a:cubicBezTo>
                <a:cubicBezTo>
                  <a:pt x="2715024" y="4817826"/>
                  <a:pt x="2665148" y="4772106"/>
                  <a:pt x="2504435" y="4693135"/>
                </a:cubicBezTo>
                <a:cubicBezTo>
                  <a:pt x="2343722" y="4614164"/>
                  <a:pt x="2192708" y="4482546"/>
                  <a:pt x="1964108" y="4410502"/>
                </a:cubicBezTo>
                <a:cubicBezTo>
                  <a:pt x="1735508" y="4338458"/>
                  <a:pt x="1339268" y="4281655"/>
                  <a:pt x="1132835" y="4260873"/>
                </a:cubicBezTo>
                <a:cubicBezTo>
                  <a:pt x="926402" y="4240091"/>
                  <a:pt x="839118" y="4288582"/>
                  <a:pt x="725511" y="4285811"/>
                </a:cubicBezTo>
                <a:cubicBezTo>
                  <a:pt x="611904" y="4283040"/>
                  <a:pt x="546787" y="4296895"/>
                  <a:pt x="451191" y="4244248"/>
                </a:cubicBezTo>
                <a:cubicBezTo>
                  <a:pt x="355595" y="4191601"/>
                  <a:pt x="226747" y="4109859"/>
                  <a:pt x="151933" y="3969928"/>
                </a:cubicBezTo>
                <a:cubicBezTo>
                  <a:pt x="77119" y="3829997"/>
                  <a:pt x="13388" y="3576458"/>
                  <a:pt x="2304" y="3404662"/>
                </a:cubicBezTo>
                <a:cubicBezTo>
                  <a:pt x="-8780" y="3232866"/>
                  <a:pt x="20315" y="3094321"/>
                  <a:pt x="85431" y="2939150"/>
                </a:cubicBezTo>
                <a:cubicBezTo>
                  <a:pt x="150547" y="2783979"/>
                  <a:pt x="253071" y="2660673"/>
                  <a:pt x="393002" y="2473637"/>
                </a:cubicBezTo>
                <a:cubicBezTo>
                  <a:pt x="532933" y="2286601"/>
                  <a:pt x="769846" y="1984571"/>
                  <a:pt x="925017" y="1816931"/>
                </a:cubicBezTo>
                <a:cubicBezTo>
                  <a:pt x="1080188" y="1649291"/>
                  <a:pt x="1220119" y="1546768"/>
                  <a:pt x="1324028" y="1467797"/>
                </a:cubicBezTo>
                <a:cubicBezTo>
                  <a:pt x="1427937" y="1388826"/>
                  <a:pt x="1450104" y="1424848"/>
                  <a:pt x="1548471" y="1343106"/>
                </a:cubicBezTo>
                <a:cubicBezTo>
                  <a:pt x="1646838" y="1261364"/>
                  <a:pt x="1800624" y="1113121"/>
                  <a:pt x="1914231" y="977346"/>
                </a:cubicBezTo>
                <a:cubicBezTo>
                  <a:pt x="2027838" y="841572"/>
                  <a:pt x="2230115" y="528459"/>
                  <a:pt x="2230115" y="528459"/>
                </a:cubicBezTo>
                <a:lnTo>
                  <a:pt x="2421308" y="254139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 7"/>
          <p:cNvSpPr/>
          <p:nvPr/>
        </p:nvSpPr>
        <p:spPr>
          <a:xfrm>
            <a:off x="8313" y="4613564"/>
            <a:ext cx="9152312" cy="2244436"/>
          </a:xfrm>
          <a:custGeom>
            <a:avLst/>
            <a:gdLst>
              <a:gd name="connsiteX0" fmla="*/ 0 w 9152312"/>
              <a:gd name="connsiteY0" fmla="*/ 0 h 2244436"/>
              <a:gd name="connsiteX1" fmla="*/ 656705 w 9152312"/>
              <a:gd name="connsiteY1" fmla="*/ 199505 h 2244436"/>
              <a:gd name="connsiteX2" fmla="*/ 1338349 w 9152312"/>
              <a:gd name="connsiteY2" fmla="*/ 548640 h 2244436"/>
              <a:gd name="connsiteX3" fmla="*/ 2152996 w 9152312"/>
              <a:gd name="connsiteY3" fmla="*/ 839585 h 2244436"/>
              <a:gd name="connsiteX4" fmla="*/ 3807229 w 9152312"/>
              <a:gd name="connsiteY4" fmla="*/ 1221971 h 2244436"/>
              <a:gd name="connsiteX5" fmla="*/ 5378334 w 9152312"/>
              <a:gd name="connsiteY5" fmla="*/ 1604356 h 2244436"/>
              <a:gd name="connsiteX6" fmla="*/ 6783185 w 9152312"/>
              <a:gd name="connsiteY6" fmla="*/ 1704109 h 2244436"/>
              <a:gd name="connsiteX7" fmla="*/ 7431578 w 9152312"/>
              <a:gd name="connsiteY7" fmla="*/ 1704109 h 2244436"/>
              <a:gd name="connsiteX8" fmla="*/ 8246225 w 9152312"/>
              <a:gd name="connsiteY8" fmla="*/ 1845425 h 2244436"/>
              <a:gd name="connsiteX9" fmla="*/ 8886305 w 9152312"/>
              <a:gd name="connsiteY9" fmla="*/ 2094807 h 2244436"/>
              <a:gd name="connsiteX10" fmla="*/ 9152312 w 9152312"/>
              <a:gd name="connsiteY10" fmla="*/ 2244436 h 22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52312" h="2244436">
                <a:moveTo>
                  <a:pt x="0" y="0"/>
                </a:moveTo>
                <a:cubicBezTo>
                  <a:pt x="216823" y="54032"/>
                  <a:pt x="433647" y="108065"/>
                  <a:pt x="656705" y="199505"/>
                </a:cubicBezTo>
                <a:cubicBezTo>
                  <a:pt x="879763" y="290945"/>
                  <a:pt x="1088967" y="441960"/>
                  <a:pt x="1338349" y="548640"/>
                </a:cubicBezTo>
                <a:cubicBezTo>
                  <a:pt x="1587731" y="655320"/>
                  <a:pt x="1741516" y="727363"/>
                  <a:pt x="2152996" y="839585"/>
                </a:cubicBezTo>
                <a:cubicBezTo>
                  <a:pt x="2564476" y="951807"/>
                  <a:pt x="3807229" y="1221971"/>
                  <a:pt x="3807229" y="1221971"/>
                </a:cubicBezTo>
                <a:cubicBezTo>
                  <a:pt x="4344785" y="1349433"/>
                  <a:pt x="4882341" y="1524000"/>
                  <a:pt x="5378334" y="1604356"/>
                </a:cubicBezTo>
                <a:cubicBezTo>
                  <a:pt x="5874327" y="1684712"/>
                  <a:pt x="6440978" y="1687484"/>
                  <a:pt x="6783185" y="1704109"/>
                </a:cubicBezTo>
                <a:cubicBezTo>
                  <a:pt x="7125392" y="1720734"/>
                  <a:pt x="7187738" y="1680556"/>
                  <a:pt x="7431578" y="1704109"/>
                </a:cubicBezTo>
                <a:cubicBezTo>
                  <a:pt x="7675418" y="1727662"/>
                  <a:pt x="8003771" y="1780309"/>
                  <a:pt x="8246225" y="1845425"/>
                </a:cubicBezTo>
                <a:cubicBezTo>
                  <a:pt x="8488679" y="1910541"/>
                  <a:pt x="8735291" y="2028305"/>
                  <a:pt x="8886305" y="2094807"/>
                </a:cubicBezTo>
                <a:cubicBezTo>
                  <a:pt x="9037319" y="2161309"/>
                  <a:pt x="9094815" y="2202872"/>
                  <a:pt x="9152312" y="2244436"/>
                </a:cubicBez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584934" y="5431275"/>
            <a:ext cx="208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AVE </a:t>
            </a:r>
            <a:r>
              <a:rPr lang="es-ES" sz="1400" b="1" dirty="0" err="1"/>
              <a:t>by-pass</a:t>
            </a:r>
            <a:r>
              <a:rPr lang="es-ES" sz="1400" b="1" dirty="0"/>
              <a:t> </a:t>
            </a:r>
            <a:r>
              <a:rPr lang="es-ES" sz="1400" b="1" dirty="0" err="1"/>
              <a:t>raiway</a:t>
            </a:r>
            <a:endParaRPr lang="es-ES" sz="1200" b="1" dirty="0"/>
          </a:p>
        </p:txBody>
      </p:sp>
      <p:sp>
        <p:nvSpPr>
          <p:cNvPr id="9" name="Forma libre 8"/>
          <p:cNvSpPr/>
          <p:nvPr/>
        </p:nvSpPr>
        <p:spPr>
          <a:xfrm>
            <a:off x="16625" y="1889050"/>
            <a:ext cx="4746568" cy="2720760"/>
          </a:xfrm>
          <a:custGeom>
            <a:avLst/>
            <a:gdLst>
              <a:gd name="connsiteX0" fmla="*/ 0 w 4746568"/>
              <a:gd name="connsiteY0" fmla="*/ 2666325 h 2720760"/>
              <a:gd name="connsiteX1" fmla="*/ 274320 w 4746568"/>
              <a:gd name="connsiteY1" fmla="*/ 2707888 h 2720760"/>
              <a:gd name="connsiteX2" fmla="*/ 989215 w 4746568"/>
              <a:gd name="connsiteY2" fmla="*/ 2466819 h 2720760"/>
              <a:gd name="connsiteX3" fmla="*/ 1487979 w 4746568"/>
              <a:gd name="connsiteY3" fmla="*/ 2209125 h 2720760"/>
              <a:gd name="connsiteX4" fmla="*/ 1886990 w 4746568"/>
              <a:gd name="connsiteY4" fmla="*/ 1884928 h 2720760"/>
              <a:gd name="connsiteX5" fmla="*/ 2427317 w 4746568"/>
              <a:gd name="connsiteY5" fmla="*/ 1244848 h 2720760"/>
              <a:gd name="connsiteX6" fmla="*/ 2668386 w 4746568"/>
              <a:gd name="connsiteY6" fmla="*/ 970528 h 2720760"/>
              <a:gd name="connsiteX7" fmla="*/ 3025833 w 4746568"/>
              <a:gd name="connsiteY7" fmla="*/ 646332 h 2720760"/>
              <a:gd name="connsiteX8" fmla="*/ 3275215 w 4746568"/>
              <a:gd name="connsiteY8" fmla="*/ 363699 h 2720760"/>
              <a:gd name="connsiteX9" fmla="*/ 3391593 w 4746568"/>
              <a:gd name="connsiteY9" fmla="*/ 139255 h 2720760"/>
              <a:gd name="connsiteX10" fmla="*/ 3582786 w 4746568"/>
              <a:gd name="connsiteY10" fmla="*/ 14565 h 2720760"/>
              <a:gd name="connsiteX11" fmla="*/ 3873731 w 4746568"/>
              <a:gd name="connsiteY11" fmla="*/ 14565 h 2720760"/>
              <a:gd name="connsiteX12" fmla="*/ 4114800 w 4746568"/>
              <a:gd name="connsiteY12" fmla="*/ 122630 h 2720760"/>
              <a:gd name="connsiteX13" fmla="*/ 4505499 w 4746568"/>
              <a:gd name="connsiteY13" fmla="*/ 455139 h 2720760"/>
              <a:gd name="connsiteX14" fmla="*/ 4746568 w 4746568"/>
              <a:gd name="connsiteY14" fmla="*/ 604768 h 272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6568" h="2720760">
                <a:moveTo>
                  <a:pt x="0" y="2666325"/>
                </a:moveTo>
                <a:cubicBezTo>
                  <a:pt x="54725" y="2703732"/>
                  <a:pt x="109451" y="2741139"/>
                  <a:pt x="274320" y="2707888"/>
                </a:cubicBezTo>
                <a:cubicBezTo>
                  <a:pt x="439189" y="2674637"/>
                  <a:pt x="786939" y="2549946"/>
                  <a:pt x="989215" y="2466819"/>
                </a:cubicBezTo>
                <a:cubicBezTo>
                  <a:pt x="1191491" y="2383692"/>
                  <a:pt x="1338350" y="2306107"/>
                  <a:pt x="1487979" y="2209125"/>
                </a:cubicBezTo>
                <a:cubicBezTo>
                  <a:pt x="1637608" y="2112143"/>
                  <a:pt x="1730434" y="2045641"/>
                  <a:pt x="1886990" y="1884928"/>
                </a:cubicBezTo>
                <a:cubicBezTo>
                  <a:pt x="2043546" y="1724215"/>
                  <a:pt x="2297084" y="1397248"/>
                  <a:pt x="2427317" y="1244848"/>
                </a:cubicBezTo>
                <a:cubicBezTo>
                  <a:pt x="2557550" y="1092448"/>
                  <a:pt x="2568633" y="1070281"/>
                  <a:pt x="2668386" y="970528"/>
                </a:cubicBezTo>
                <a:cubicBezTo>
                  <a:pt x="2768139" y="870775"/>
                  <a:pt x="2924695" y="747470"/>
                  <a:pt x="3025833" y="646332"/>
                </a:cubicBezTo>
                <a:cubicBezTo>
                  <a:pt x="3126971" y="545194"/>
                  <a:pt x="3214255" y="448212"/>
                  <a:pt x="3275215" y="363699"/>
                </a:cubicBezTo>
                <a:cubicBezTo>
                  <a:pt x="3336175" y="279186"/>
                  <a:pt x="3340331" y="197444"/>
                  <a:pt x="3391593" y="139255"/>
                </a:cubicBezTo>
                <a:cubicBezTo>
                  <a:pt x="3442855" y="81066"/>
                  <a:pt x="3502430" y="35347"/>
                  <a:pt x="3582786" y="14565"/>
                </a:cubicBezTo>
                <a:cubicBezTo>
                  <a:pt x="3663142" y="-6217"/>
                  <a:pt x="3785062" y="-3446"/>
                  <a:pt x="3873731" y="14565"/>
                </a:cubicBezTo>
                <a:cubicBezTo>
                  <a:pt x="3962400" y="32576"/>
                  <a:pt x="4009505" y="49201"/>
                  <a:pt x="4114800" y="122630"/>
                </a:cubicBezTo>
                <a:cubicBezTo>
                  <a:pt x="4220095" y="196059"/>
                  <a:pt x="4400204" y="374783"/>
                  <a:pt x="4505499" y="455139"/>
                </a:cubicBezTo>
                <a:cubicBezTo>
                  <a:pt x="4610794" y="535495"/>
                  <a:pt x="4678681" y="570131"/>
                  <a:pt x="4746568" y="604768"/>
                </a:cubicBez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 9"/>
          <p:cNvSpPr/>
          <p:nvPr/>
        </p:nvSpPr>
        <p:spPr>
          <a:xfrm>
            <a:off x="7273636" y="4389120"/>
            <a:ext cx="1903615" cy="2086495"/>
          </a:xfrm>
          <a:custGeom>
            <a:avLst/>
            <a:gdLst>
              <a:gd name="connsiteX0" fmla="*/ 0 w 1903615"/>
              <a:gd name="connsiteY0" fmla="*/ 0 h 2086495"/>
              <a:gd name="connsiteX1" fmla="*/ 872837 w 1903615"/>
              <a:gd name="connsiteY1" fmla="*/ 798022 h 2086495"/>
              <a:gd name="connsiteX2" fmla="*/ 1221971 w 1903615"/>
              <a:gd name="connsiteY2" fmla="*/ 1180407 h 2086495"/>
              <a:gd name="connsiteX3" fmla="*/ 1670859 w 1903615"/>
              <a:gd name="connsiteY3" fmla="*/ 1837113 h 2086495"/>
              <a:gd name="connsiteX4" fmla="*/ 1903615 w 1903615"/>
              <a:gd name="connsiteY4" fmla="*/ 2086495 h 208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615" h="2086495">
                <a:moveTo>
                  <a:pt x="0" y="0"/>
                </a:moveTo>
                <a:cubicBezTo>
                  <a:pt x="334587" y="300644"/>
                  <a:pt x="669175" y="601288"/>
                  <a:pt x="872837" y="798022"/>
                </a:cubicBezTo>
                <a:cubicBezTo>
                  <a:pt x="1076499" y="994756"/>
                  <a:pt x="1088967" y="1007225"/>
                  <a:pt x="1221971" y="1180407"/>
                </a:cubicBezTo>
                <a:cubicBezTo>
                  <a:pt x="1354975" y="1353589"/>
                  <a:pt x="1557252" y="1686098"/>
                  <a:pt x="1670859" y="1837113"/>
                </a:cubicBezTo>
                <a:cubicBezTo>
                  <a:pt x="1784466" y="1988128"/>
                  <a:pt x="1844040" y="2037311"/>
                  <a:pt x="1903615" y="2086495"/>
                </a:cubicBez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1259630" y="2540544"/>
            <a:ext cx="208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AVE </a:t>
            </a:r>
            <a:r>
              <a:rPr lang="es-ES" sz="1400" b="1" dirty="0" err="1"/>
              <a:t>raiway</a:t>
            </a:r>
            <a:endParaRPr lang="es-ES" sz="1200" b="1" dirty="0"/>
          </a:p>
        </p:txBody>
      </p:sp>
      <p:sp>
        <p:nvSpPr>
          <p:cNvPr id="23" name="Forma libre 22"/>
          <p:cNvSpPr/>
          <p:nvPr/>
        </p:nvSpPr>
        <p:spPr>
          <a:xfrm>
            <a:off x="5334000" y="1228725"/>
            <a:ext cx="2628900" cy="3898450"/>
          </a:xfrm>
          <a:custGeom>
            <a:avLst/>
            <a:gdLst>
              <a:gd name="connsiteX0" fmla="*/ 0 w 2628900"/>
              <a:gd name="connsiteY0" fmla="*/ 3181350 h 3898450"/>
              <a:gd name="connsiteX1" fmla="*/ 357188 w 2628900"/>
              <a:gd name="connsiteY1" fmla="*/ 3386138 h 3898450"/>
              <a:gd name="connsiteX2" fmla="*/ 414338 w 2628900"/>
              <a:gd name="connsiteY2" fmla="*/ 3500438 h 3898450"/>
              <a:gd name="connsiteX3" fmla="*/ 533400 w 2628900"/>
              <a:gd name="connsiteY3" fmla="*/ 3633788 h 3898450"/>
              <a:gd name="connsiteX4" fmla="*/ 700088 w 2628900"/>
              <a:gd name="connsiteY4" fmla="*/ 3695700 h 3898450"/>
              <a:gd name="connsiteX5" fmla="*/ 852488 w 2628900"/>
              <a:gd name="connsiteY5" fmla="*/ 3671888 h 3898450"/>
              <a:gd name="connsiteX6" fmla="*/ 947738 w 2628900"/>
              <a:gd name="connsiteY6" fmla="*/ 3671888 h 3898450"/>
              <a:gd name="connsiteX7" fmla="*/ 1243013 w 2628900"/>
              <a:gd name="connsiteY7" fmla="*/ 3738563 h 3898450"/>
              <a:gd name="connsiteX8" fmla="*/ 1338263 w 2628900"/>
              <a:gd name="connsiteY8" fmla="*/ 3829050 h 3898450"/>
              <a:gd name="connsiteX9" fmla="*/ 1404938 w 2628900"/>
              <a:gd name="connsiteY9" fmla="*/ 3895725 h 3898450"/>
              <a:gd name="connsiteX10" fmla="*/ 1538288 w 2628900"/>
              <a:gd name="connsiteY10" fmla="*/ 3876675 h 3898450"/>
              <a:gd name="connsiteX11" fmla="*/ 1604963 w 2628900"/>
              <a:gd name="connsiteY11" fmla="*/ 3795713 h 3898450"/>
              <a:gd name="connsiteX12" fmla="*/ 1671638 w 2628900"/>
              <a:gd name="connsiteY12" fmla="*/ 3719513 h 3898450"/>
              <a:gd name="connsiteX13" fmla="*/ 1809750 w 2628900"/>
              <a:gd name="connsiteY13" fmla="*/ 3662363 h 3898450"/>
              <a:gd name="connsiteX14" fmla="*/ 1857375 w 2628900"/>
              <a:gd name="connsiteY14" fmla="*/ 3529013 h 3898450"/>
              <a:gd name="connsiteX15" fmla="*/ 1838325 w 2628900"/>
              <a:gd name="connsiteY15" fmla="*/ 3348038 h 3898450"/>
              <a:gd name="connsiteX16" fmla="*/ 1947863 w 2628900"/>
              <a:gd name="connsiteY16" fmla="*/ 3171825 h 3898450"/>
              <a:gd name="connsiteX17" fmla="*/ 2305050 w 2628900"/>
              <a:gd name="connsiteY17" fmla="*/ 2700338 h 3898450"/>
              <a:gd name="connsiteX18" fmla="*/ 2371725 w 2628900"/>
              <a:gd name="connsiteY18" fmla="*/ 2409825 h 3898450"/>
              <a:gd name="connsiteX19" fmla="*/ 2466975 w 2628900"/>
              <a:gd name="connsiteY19" fmla="*/ 2128838 h 3898450"/>
              <a:gd name="connsiteX20" fmla="*/ 2576513 w 2628900"/>
              <a:gd name="connsiteY20" fmla="*/ 1476375 h 3898450"/>
              <a:gd name="connsiteX21" fmla="*/ 2514600 w 2628900"/>
              <a:gd name="connsiteY21" fmla="*/ 1233488 h 3898450"/>
              <a:gd name="connsiteX22" fmla="*/ 2290763 w 2628900"/>
              <a:gd name="connsiteY22" fmla="*/ 847725 h 3898450"/>
              <a:gd name="connsiteX23" fmla="*/ 2328863 w 2628900"/>
              <a:gd name="connsiteY23" fmla="*/ 619125 h 3898450"/>
              <a:gd name="connsiteX24" fmla="*/ 2628900 w 2628900"/>
              <a:gd name="connsiteY24" fmla="*/ 0 h 3898450"/>
              <a:gd name="connsiteX25" fmla="*/ 2628900 w 2628900"/>
              <a:gd name="connsiteY25" fmla="*/ 0 h 38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28900" h="3898450">
                <a:moveTo>
                  <a:pt x="0" y="3181350"/>
                </a:moveTo>
                <a:cubicBezTo>
                  <a:pt x="144066" y="3257153"/>
                  <a:pt x="288132" y="3332957"/>
                  <a:pt x="357188" y="3386138"/>
                </a:cubicBezTo>
                <a:cubicBezTo>
                  <a:pt x="426244" y="3439319"/>
                  <a:pt x="384969" y="3459163"/>
                  <a:pt x="414338" y="3500438"/>
                </a:cubicBezTo>
                <a:cubicBezTo>
                  <a:pt x="443707" y="3541713"/>
                  <a:pt x="485775" y="3601244"/>
                  <a:pt x="533400" y="3633788"/>
                </a:cubicBezTo>
                <a:cubicBezTo>
                  <a:pt x="581025" y="3666332"/>
                  <a:pt x="646907" y="3689350"/>
                  <a:pt x="700088" y="3695700"/>
                </a:cubicBezTo>
                <a:cubicBezTo>
                  <a:pt x="753269" y="3702050"/>
                  <a:pt x="811213" y="3675857"/>
                  <a:pt x="852488" y="3671888"/>
                </a:cubicBezTo>
                <a:cubicBezTo>
                  <a:pt x="893763" y="3667919"/>
                  <a:pt x="882650" y="3660775"/>
                  <a:pt x="947738" y="3671888"/>
                </a:cubicBezTo>
                <a:cubicBezTo>
                  <a:pt x="1012826" y="3683001"/>
                  <a:pt x="1177926" y="3712369"/>
                  <a:pt x="1243013" y="3738563"/>
                </a:cubicBezTo>
                <a:cubicBezTo>
                  <a:pt x="1308100" y="3764757"/>
                  <a:pt x="1311276" y="3802856"/>
                  <a:pt x="1338263" y="3829050"/>
                </a:cubicBezTo>
                <a:cubicBezTo>
                  <a:pt x="1365250" y="3855244"/>
                  <a:pt x="1371601" y="3887788"/>
                  <a:pt x="1404938" y="3895725"/>
                </a:cubicBezTo>
                <a:cubicBezTo>
                  <a:pt x="1438275" y="3903662"/>
                  <a:pt x="1504951" y="3893344"/>
                  <a:pt x="1538288" y="3876675"/>
                </a:cubicBezTo>
                <a:cubicBezTo>
                  <a:pt x="1571625" y="3860006"/>
                  <a:pt x="1582738" y="3821907"/>
                  <a:pt x="1604963" y="3795713"/>
                </a:cubicBezTo>
                <a:cubicBezTo>
                  <a:pt x="1627188" y="3769519"/>
                  <a:pt x="1637507" y="3741738"/>
                  <a:pt x="1671638" y="3719513"/>
                </a:cubicBezTo>
                <a:cubicBezTo>
                  <a:pt x="1705769" y="3697288"/>
                  <a:pt x="1778794" y="3694113"/>
                  <a:pt x="1809750" y="3662363"/>
                </a:cubicBezTo>
                <a:cubicBezTo>
                  <a:pt x="1840706" y="3630613"/>
                  <a:pt x="1852613" y="3581400"/>
                  <a:pt x="1857375" y="3529013"/>
                </a:cubicBezTo>
                <a:cubicBezTo>
                  <a:pt x="1862137" y="3476626"/>
                  <a:pt x="1823244" y="3407569"/>
                  <a:pt x="1838325" y="3348038"/>
                </a:cubicBezTo>
                <a:cubicBezTo>
                  <a:pt x="1853406" y="3288507"/>
                  <a:pt x="1870076" y="3279775"/>
                  <a:pt x="1947863" y="3171825"/>
                </a:cubicBezTo>
                <a:cubicBezTo>
                  <a:pt x="2025651" y="3063875"/>
                  <a:pt x="2234406" y="2827338"/>
                  <a:pt x="2305050" y="2700338"/>
                </a:cubicBezTo>
                <a:cubicBezTo>
                  <a:pt x="2375694" y="2573338"/>
                  <a:pt x="2344738" y="2505075"/>
                  <a:pt x="2371725" y="2409825"/>
                </a:cubicBezTo>
                <a:cubicBezTo>
                  <a:pt x="2398713" y="2314575"/>
                  <a:pt x="2432844" y="2284413"/>
                  <a:pt x="2466975" y="2128838"/>
                </a:cubicBezTo>
                <a:cubicBezTo>
                  <a:pt x="2501106" y="1973263"/>
                  <a:pt x="2568575" y="1625600"/>
                  <a:pt x="2576513" y="1476375"/>
                </a:cubicBezTo>
                <a:cubicBezTo>
                  <a:pt x="2584451" y="1327150"/>
                  <a:pt x="2562225" y="1338263"/>
                  <a:pt x="2514600" y="1233488"/>
                </a:cubicBezTo>
                <a:cubicBezTo>
                  <a:pt x="2466975" y="1128713"/>
                  <a:pt x="2321719" y="950119"/>
                  <a:pt x="2290763" y="847725"/>
                </a:cubicBezTo>
                <a:cubicBezTo>
                  <a:pt x="2259807" y="745331"/>
                  <a:pt x="2272507" y="760412"/>
                  <a:pt x="2328863" y="619125"/>
                </a:cubicBezTo>
                <a:cubicBezTo>
                  <a:pt x="2385219" y="477838"/>
                  <a:pt x="2628900" y="0"/>
                  <a:pt x="2628900" y="0"/>
                </a:cubicBezTo>
                <a:lnTo>
                  <a:pt x="2628900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6520021" y="3318660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III Road ring</a:t>
            </a:r>
            <a:endParaRPr lang="es-ES" sz="1200" b="1" dirty="0"/>
          </a:p>
        </p:txBody>
      </p:sp>
      <p:sp>
        <p:nvSpPr>
          <p:cNvPr id="26" name="Forma libre 25"/>
          <p:cNvSpPr/>
          <p:nvPr/>
        </p:nvSpPr>
        <p:spPr>
          <a:xfrm>
            <a:off x="4647547" y="2378034"/>
            <a:ext cx="1265996" cy="1013632"/>
          </a:xfrm>
          <a:custGeom>
            <a:avLst/>
            <a:gdLst>
              <a:gd name="connsiteX0" fmla="*/ 99020 w 1265996"/>
              <a:gd name="connsiteY0" fmla="*/ 57595 h 1013632"/>
              <a:gd name="connsiteX1" fmla="*/ 248649 w 1265996"/>
              <a:gd name="connsiteY1" fmla="*/ 7719 h 1013632"/>
              <a:gd name="connsiteX2" fmla="*/ 772351 w 1265996"/>
              <a:gd name="connsiteY2" fmla="*/ 215537 h 1013632"/>
              <a:gd name="connsiteX3" fmla="*/ 996795 w 1265996"/>
              <a:gd name="connsiteY3" fmla="*/ 365166 h 1013632"/>
              <a:gd name="connsiteX4" fmla="*/ 1096548 w 1265996"/>
              <a:gd name="connsiteY4" fmla="*/ 531421 h 1013632"/>
              <a:gd name="connsiteX5" fmla="*/ 1237864 w 1265996"/>
              <a:gd name="connsiteY5" fmla="*/ 631173 h 1013632"/>
              <a:gd name="connsiteX6" fmla="*/ 1246177 w 1265996"/>
              <a:gd name="connsiteY6" fmla="*/ 1013559 h 1013632"/>
              <a:gd name="connsiteX7" fmla="*/ 1021733 w 1265996"/>
              <a:gd name="connsiteY7" fmla="*/ 597922 h 1013632"/>
              <a:gd name="connsiteX8" fmla="*/ 780664 w 1265996"/>
              <a:gd name="connsiteY8" fmla="*/ 381791 h 1013632"/>
              <a:gd name="connsiteX9" fmla="*/ 323464 w 1265996"/>
              <a:gd name="connsiteY9" fmla="*/ 331915 h 1013632"/>
              <a:gd name="connsiteX10" fmla="*/ 7580 w 1265996"/>
              <a:gd name="connsiteY10" fmla="*/ 182286 h 1013632"/>
              <a:gd name="connsiteX11" fmla="*/ 99020 w 1265996"/>
              <a:gd name="connsiteY11" fmla="*/ 57595 h 101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5996" h="1013632">
                <a:moveTo>
                  <a:pt x="99020" y="57595"/>
                </a:moveTo>
                <a:cubicBezTo>
                  <a:pt x="139198" y="28501"/>
                  <a:pt x="136427" y="-18605"/>
                  <a:pt x="248649" y="7719"/>
                </a:cubicBezTo>
                <a:cubicBezTo>
                  <a:pt x="360871" y="34043"/>
                  <a:pt x="647660" y="155963"/>
                  <a:pt x="772351" y="215537"/>
                </a:cubicBezTo>
                <a:cubicBezTo>
                  <a:pt x="897042" y="275112"/>
                  <a:pt x="942762" y="312519"/>
                  <a:pt x="996795" y="365166"/>
                </a:cubicBezTo>
                <a:cubicBezTo>
                  <a:pt x="1050828" y="417813"/>
                  <a:pt x="1056370" y="487086"/>
                  <a:pt x="1096548" y="531421"/>
                </a:cubicBezTo>
                <a:cubicBezTo>
                  <a:pt x="1136726" y="575756"/>
                  <a:pt x="1212926" y="550817"/>
                  <a:pt x="1237864" y="631173"/>
                </a:cubicBezTo>
                <a:cubicBezTo>
                  <a:pt x="1262802" y="711529"/>
                  <a:pt x="1282199" y="1019101"/>
                  <a:pt x="1246177" y="1013559"/>
                </a:cubicBezTo>
                <a:cubicBezTo>
                  <a:pt x="1210155" y="1008017"/>
                  <a:pt x="1099318" y="703217"/>
                  <a:pt x="1021733" y="597922"/>
                </a:cubicBezTo>
                <a:cubicBezTo>
                  <a:pt x="944148" y="492627"/>
                  <a:pt x="897042" y="426126"/>
                  <a:pt x="780664" y="381791"/>
                </a:cubicBezTo>
                <a:cubicBezTo>
                  <a:pt x="664286" y="337457"/>
                  <a:pt x="452311" y="365166"/>
                  <a:pt x="323464" y="331915"/>
                </a:cubicBezTo>
                <a:cubicBezTo>
                  <a:pt x="194617" y="298664"/>
                  <a:pt x="40831" y="232162"/>
                  <a:pt x="7580" y="182286"/>
                </a:cubicBezTo>
                <a:cubicBezTo>
                  <a:pt x="-25671" y="132410"/>
                  <a:pt x="58842" y="86689"/>
                  <a:pt x="99020" y="5759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49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760" y="205114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International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Exhibition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“ExpoZaragoza2008: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Sustainable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/>
          <a:stretch/>
        </p:blipFill>
        <p:spPr>
          <a:xfrm>
            <a:off x="4438242" y="492369"/>
            <a:ext cx="4458493" cy="274128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" y="508691"/>
            <a:ext cx="4087444" cy="27249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632470" y="202314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s-E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Pre-crisis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landscapes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Reinvention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a new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relationship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City-Ebro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river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9753893-E6A9-40AC-97C9-3086F9949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4873" r="689"/>
          <a:stretch/>
        </p:blipFill>
        <p:spPr>
          <a:xfrm>
            <a:off x="240384" y="3563815"/>
            <a:ext cx="8656352" cy="27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760" y="205114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River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city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discover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‘compatible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spaces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6" y="512891"/>
            <a:ext cx="2317399" cy="16237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1" y="510192"/>
            <a:ext cx="2350322" cy="16264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8" y="2220898"/>
            <a:ext cx="3816735" cy="11933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9" y="492875"/>
            <a:ext cx="3816735" cy="16437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" b="17757"/>
          <a:stretch/>
        </p:blipFill>
        <p:spPr>
          <a:xfrm>
            <a:off x="218316" y="3677494"/>
            <a:ext cx="4764361" cy="12895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13920"/>
          <a:stretch/>
        </p:blipFill>
        <p:spPr>
          <a:xfrm>
            <a:off x="230306" y="5041521"/>
            <a:ext cx="4758707" cy="128172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9" b="2077"/>
          <a:stretch/>
        </p:blipFill>
        <p:spPr>
          <a:xfrm>
            <a:off x="216289" y="2211754"/>
            <a:ext cx="4758707" cy="141508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457897" y="202314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ip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, mi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Pre-crisis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landscapes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Reinvention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a new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relationship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City-Ebro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river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and a new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parks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2A6A066-19FD-469F-9114-4A2E3AD6C8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15330" r="818" b="780"/>
          <a:stretch/>
        </p:blipFill>
        <p:spPr>
          <a:xfrm>
            <a:off x="5079998" y="3509108"/>
            <a:ext cx="3841164" cy="28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1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jmonclus\Documents\URBANISMO 1_2011_12\Zaragoza NP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912" r="646" b="5694"/>
          <a:stretch/>
        </p:blipFill>
        <p:spPr bwMode="auto">
          <a:xfrm>
            <a:off x="0" y="-1"/>
            <a:ext cx="9144000" cy="651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Pre-crisis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residential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extensions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(Master Plan 1986): 1986-2001.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9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1407" r="940" b="12888"/>
          <a:stretch/>
        </p:blipFill>
        <p:spPr>
          <a:xfrm>
            <a:off x="0" y="0"/>
            <a:ext cx="9160626" cy="63838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1318" y="6375644"/>
            <a:ext cx="478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Urban extensión </a:t>
            </a:r>
            <a:r>
              <a:rPr lang="es-ES" dirty="0" err="1"/>
              <a:t>areas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Master Plan (2001)</a:t>
            </a:r>
            <a:endParaRPr lang="es-ES" sz="1400" i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288771" y="2463478"/>
            <a:ext cx="1567704" cy="119285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2395861" y="2935336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</a:t>
            </a:r>
            <a:endParaRPr lang="es-ES" sz="12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7363887" y="4088568"/>
            <a:ext cx="598517" cy="41605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7378657" y="417407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38/5</a:t>
            </a:r>
            <a:endParaRPr lang="es-ES" sz="1200" b="1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7069640" y="4504625"/>
            <a:ext cx="598517" cy="45155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7101036" y="4567717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38/4</a:t>
            </a:r>
            <a:endParaRPr lang="es-ES" sz="1200" b="1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6858000" y="4083739"/>
            <a:ext cx="473563" cy="42088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6839259" y="4169250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38/3</a:t>
            </a:r>
            <a:endParaRPr lang="es-ES" sz="1200" b="1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1778924" y="3898669"/>
            <a:ext cx="1600747" cy="147363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872441" y="4369248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89/3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Arcosur</a:t>
            </a:r>
            <a:r>
              <a:rPr lang="es-ES" sz="1200" b="1" dirty="0"/>
              <a:t>’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3379671" y="4746567"/>
            <a:ext cx="1412447" cy="110559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3482913" y="5037753"/>
            <a:ext cx="130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89/4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Valdespartera</a:t>
            </a:r>
            <a:r>
              <a:rPr lang="es-ES" sz="1200" b="1" dirty="0"/>
              <a:t>’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6415342" y="4956176"/>
            <a:ext cx="733336" cy="74241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6436977" y="4959923"/>
            <a:ext cx="76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‘Parque </a:t>
            </a:r>
          </a:p>
          <a:p>
            <a:pPr algn="ctr"/>
            <a:r>
              <a:rPr lang="es-ES" sz="1400" b="1" dirty="0"/>
              <a:t>Venecia’</a:t>
            </a:r>
            <a:endParaRPr lang="es-ES" sz="1200" b="1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5928530" y="5698588"/>
            <a:ext cx="934174" cy="67705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5950040" y="5667784"/>
            <a:ext cx="8070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‘Puerto </a:t>
            </a:r>
          </a:p>
          <a:p>
            <a:pPr algn="ctr"/>
            <a:r>
              <a:rPr lang="es-ES" sz="1400" b="1" dirty="0"/>
              <a:t>Venecia’</a:t>
            </a:r>
            <a:endParaRPr lang="es-ES" sz="1200" b="1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0" y="2633962"/>
            <a:ext cx="1778924" cy="2325962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41318" y="3427611"/>
            <a:ext cx="14371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‘Plataforma </a:t>
            </a:r>
          </a:p>
          <a:p>
            <a:pPr algn="ctr"/>
            <a:r>
              <a:rPr lang="es-ES" sz="1400" b="1" dirty="0"/>
              <a:t>Logística PLA-ZA’</a:t>
            </a:r>
            <a:endParaRPr lang="es-ES" sz="1200" b="1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7152888" y="4956175"/>
            <a:ext cx="534335" cy="45155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7144277" y="5014823"/>
            <a:ext cx="54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38/1</a:t>
            </a:r>
            <a:endParaRPr lang="es-ES" sz="1200" b="1" dirty="0"/>
          </a:p>
        </p:txBody>
      </p:sp>
      <p:sp>
        <p:nvSpPr>
          <p:cNvPr id="30" name="Rectángulo redondeado 29"/>
          <p:cNvSpPr/>
          <p:nvPr/>
        </p:nvSpPr>
        <p:spPr>
          <a:xfrm>
            <a:off x="7823858" y="1804238"/>
            <a:ext cx="598517" cy="41605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/>
          <p:cNvSpPr txBox="1"/>
          <p:nvPr/>
        </p:nvSpPr>
        <p:spPr>
          <a:xfrm>
            <a:off x="7838627" y="188974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55/1</a:t>
            </a:r>
            <a:endParaRPr lang="es-ES" sz="1200" b="1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4809660" y="5014823"/>
            <a:ext cx="453108" cy="72297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/>
          <p:cNvSpPr txBox="1"/>
          <p:nvPr/>
        </p:nvSpPr>
        <p:spPr>
          <a:xfrm>
            <a:off x="4813331" y="5244901"/>
            <a:ext cx="53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59/1</a:t>
            </a:r>
            <a:endParaRPr lang="es-ES" sz="1200" b="1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2537890" y="1757185"/>
            <a:ext cx="687448" cy="48342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/>
          <p:cNvSpPr txBox="1"/>
          <p:nvPr/>
        </p:nvSpPr>
        <p:spPr>
          <a:xfrm>
            <a:off x="2613752" y="186451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61/2</a:t>
            </a:r>
            <a:endParaRPr lang="es-ES" sz="1200" b="1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6901152" y="167732"/>
            <a:ext cx="598517" cy="41605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6916219" y="22830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SG/1</a:t>
            </a:r>
            <a:endParaRPr lang="es-ES" sz="1200" b="1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3364178" y="3648475"/>
            <a:ext cx="424107" cy="42958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3260151" y="3704727"/>
            <a:ext cx="654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57/1</a:t>
            </a:r>
            <a:endParaRPr lang="es-ES" sz="1200" b="1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5263450" y="5593406"/>
            <a:ext cx="651144" cy="63632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5331243" y="5757681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88/3</a:t>
            </a:r>
            <a:endParaRPr lang="es-ES" sz="1200" b="1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AE511EE-0C3F-4D98-B8EB-EC5B61CB2EC2}"/>
              </a:ext>
            </a:extLst>
          </p:cNvPr>
          <p:cNvSpPr txBox="1"/>
          <p:nvPr/>
        </p:nvSpPr>
        <p:spPr>
          <a:xfrm>
            <a:off x="293718" y="167147"/>
            <a:ext cx="40868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Total new </a:t>
            </a:r>
            <a:r>
              <a:rPr lang="es-ES" dirty="0" err="1"/>
              <a:t>dwellings</a:t>
            </a:r>
            <a:r>
              <a:rPr lang="es-ES" dirty="0"/>
              <a:t> in Master Plan (2001)</a:t>
            </a:r>
          </a:p>
          <a:p>
            <a:r>
              <a:rPr lang="es-ES" sz="1400" i="1" dirty="0" err="1"/>
              <a:t>Brownfields</a:t>
            </a:r>
            <a:r>
              <a:rPr lang="es-ES" sz="1400" i="1" dirty="0"/>
              <a:t> (</a:t>
            </a:r>
            <a:r>
              <a:rPr lang="es-ES" sz="1400" i="1" dirty="0" err="1"/>
              <a:t>inner</a:t>
            </a:r>
            <a:r>
              <a:rPr lang="es-ES" sz="1400" i="1" dirty="0"/>
              <a:t> </a:t>
            </a:r>
            <a:r>
              <a:rPr lang="es-ES" sz="1400" i="1" dirty="0" err="1"/>
              <a:t>city</a:t>
            </a:r>
            <a:r>
              <a:rPr lang="es-ES" sz="1400" i="1" dirty="0"/>
              <a:t>): 48.044 </a:t>
            </a:r>
            <a:r>
              <a:rPr lang="es-ES" sz="1400" i="1" dirty="0" err="1"/>
              <a:t>dwelling</a:t>
            </a:r>
            <a:r>
              <a:rPr lang="es-ES" sz="1400" i="1" dirty="0"/>
              <a:t> </a:t>
            </a:r>
            <a:r>
              <a:rPr lang="es-ES" sz="1400" i="1" dirty="0" err="1"/>
              <a:t>units</a:t>
            </a:r>
            <a:endParaRPr lang="es-ES" sz="1400" i="1" dirty="0"/>
          </a:p>
          <a:p>
            <a:r>
              <a:rPr lang="es-ES" sz="1400" i="1" dirty="0" err="1"/>
              <a:t>Greenfields</a:t>
            </a:r>
            <a:r>
              <a:rPr lang="es-ES" sz="1400" i="1" dirty="0"/>
              <a:t> (</a:t>
            </a:r>
            <a:r>
              <a:rPr lang="es-ES" sz="1400" i="1" dirty="0" err="1"/>
              <a:t>priority</a:t>
            </a:r>
            <a:r>
              <a:rPr lang="es-ES" sz="1400" i="1" dirty="0"/>
              <a:t>): 4.422 du</a:t>
            </a:r>
          </a:p>
          <a:p>
            <a:r>
              <a:rPr lang="es-ES" sz="1400" i="1" dirty="0" err="1"/>
              <a:t>Greenfields</a:t>
            </a:r>
            <a:r>
              <a:rPr lang="es-ES" sz="1400" i="1" dirty="0"/>
              <a:t> (non </a:t>
            </a:r>
            <a:r>
              <a:rPr lang="es-ES" sz="1400" i="1" dirty="0" err="1"/>
              <a:t>priority</a:t>
            </a:r>
            <a:r>
              <a:rPr lang="es-ES" sz="1400" i="1" dirty="0"/>
              <a:t>): 79.300 du</a:t>
            </a:r>
          </a:p>
          <a:p>
            <a:r>
              <a:rPr lang="es-ES" sz="1400" i="1" dirty="0"/>
              <a:t>Total : 131.766 </a:t>
            </a:r>
            <a:r>
              <a:rPr lang="es-ES" sz="1400" i="1" dirty="0" err="1"/>
              <a:t>dwelling</a:t>
            </a:r>
            <a:r>
              <a:rPr lang="es-ES" sz="1400" i="1" dirty="0"/>
              <a:t> </a:t>
            </a:r>
            <a:r>
              <a:rPr lang="es-ES" sz="1400" i="1" dirty="0" err="1"/>
              <a:t>units</a:t>
            </a:r>
            <a:r>
              <a:rPr lang="es-ES" sz="1400" i="1" dirty="0"/>
              <a:t>.</a:t>
            </a:r>
          </a:p>
          <a:p>
            <a:r>
              <a:rPr lang="es-ES" sz="1400" i="1" dirty="0" err="1"/>
              <a:t>Existing</a:t>
            </a:r>
            <a:r>
              <a:rPr lang="es-ES" sz="1400" i="1" dirty="0"/>
              <a:t> (2001): 283.649 du</a:t>
            </a:r>
          </a:p>
        </p:txBody>
      </p:sp>
    </p:spTree>
    <p:extLst>
      <p:ext uri="{BB962C8B-B14F-4D97-AF65-F5344CB8AC3E}">
        <p14:creationId xmlns:p14="http://schemas.microsoft.com/office/powerpoint/2010/main" val="337194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1407" r="940" b="12888"/>
          <a:stretch/>
        </p:blipFill>
        <p:spPr>
          <a:xfrm>
            <a:off x="0" y="0"/>
            <a:ext cx="9160626" cy="63838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1318" y="6375644"/>
            <a:ext cx="618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Developed</a:t>
            </a:r>
            <a:r>
              <a:rPr lang="es-ES" dirty="0"/>
              <a:t> (</a:t>
            </a:r>
            <a:r>
              <a:rPr lang="es-ES" dirty="0" err="1"/>
              <a:t>approved</a:t>
            </a:r>
            <a:r>
              <a:rPr lang="es-ES" dirty="0"/>
              <a:t> and </a:t>
            </a:r>
            <a:r>
              <a:rPr lang="es-ES" dirty="0" err="1"/>
              <a:t>urbanized</a:t>
            </a:r>
            <a:r>
              <a:rPr lang="es-ES" dirty="0"/>
              <a:t>) </a:t>
            </a:r>
            <a:r>
              <a:rPr lang="es-ES" dirty="0" err="1"/>
              <a:t>extension</a:t>
            </a:r>
            <a:r>
              <a:rPr lang="es-ES" dirty="0"/>
              <a:t> </a:t>
            </a:r>
            <a:r>
              <a:rPr lang="es-ES" dirty="0" err="1"/>
              <a:t>areas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2001</a:t>
            </a:r>
            <a:endParaRPr lang="es-ES" sz="1400" i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288771" y="2463478"/>
            <a:ext cx="1567704" cy="1192851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2395861" y="2935336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</a:t>
            </a:r>
            <a:endParaRPr lang="es-ES" sz="12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7363887" y="4088568"/>
            <a:ext cx="598517" cy="416058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7378657" y="417407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38/5</a:t>
            </a:r>
            <a:endParaRPr lang="es-ES" sz="1200" b="1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7069640" y="4504625"/>
            <a:ext cx="598517" cy="451551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7101036" y="4567717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38/4</a:t>
            </a:r>
            <a:endParaRPr lang="es-ES" sz="1200" b="1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6858000" y="4083739"/>
            <a:ext cx="473563" cy="420886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6839259" y="4169250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38/3</a:t>
            </a:r>
            <a:endParaRPr lang="es-ES" sz="1200" b="1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1778924" y="3898669"/>
            <a:ext cx="1600747" cy="1473639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872441" y="4369248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89/3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Arcosur</a:t>
            </a:r>
            <a:r>
              <a:rPr lang="es-ES" sz="1200" b="1" dirty="0"/>
              <a:t>’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3379671" y="4746567"/>
            <a:ext cx="1412447" cy="1105592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3482913" y="5037753"/>
            <a:ext cx="130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89/4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Valdespartera</a:t>
            </a:r>
            <a:r>
              <a:rPr lang="es-ES" sz="1200" b="1" dirty="0"/>
              <a:t>’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6415342" y="4956176"/>
            <a:ext cx="733336" cy="742411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6436977" y="4959923"/>
            <a:ext cx="76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‘Parque </a:t>
            </a:r>
          </a:p>
          <a:p>
            <a:pPr algn="ctr"/>
            <a:r>
              <a:rPr lang="es-ES" sz="1400" b="1" dirty="0"/>
              <a:t>Venecia’</a:t>
            </a:r>
            <a:endParaRPr lang="es-ES" sz="1200" b="1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5928530" y="5698588"/>
            <a:ext cx="934174" cy="67705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redondeado 25"/>
          <p:cNvSpPr/>
          <p:nvPr/>
        </p:nvSpPr>
        <p:spPr>
          <a:xfrm>
            <a:off x="0" y="2633962"/>
            <a:ext cx="1778924" cy="2325962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41318" y="3427611"/>
            <a:ext cx="14371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‘Plataforma </a:t>
            </a:r>
          </a:p>
          <a:p>
            <a:pPr algn="ctr"/>
            <a:r>
              <a:rPr lang="es-ES" sz="1400" b="1" dirty="0"/>
              <a:t>Logística PLA-ZA’</a:t>
            </a:r>
            <a:endParaRPr lang="es-ES" sz="1200" b="1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7152888" y="4956175"/>
            <a:ext cx="534335" cy="451551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7144277" y="5014823"/>
            <a:ext cx="54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38/1</a:t>
            </a:r>
            <a:endParaRPr lang="es-ES" sz="1200" b="1" dirty="0"/>
          </a:p>
        </p:txBody>
      </p:sp>
      <p:sp>
        <p:nvSpPr>
          <p:cNvPr id="30" name="Rectángulo redondeado 29"/>
          <p:cNvSpPr/>
          <p:nvPr/>
        </p:nvSpPr>
        <p:spPr>
          <a:xfrm>
            <a:off x="7823858" y="1804238"/>
            <a:ext cx="598517" cy="416058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/>
          <p:cNvSpPr txBox="1"/>
          <p:nvPr/>
        </p:nvSpPr>
        <p:spPr>
          <a:xfrm>
            <a:off x="7838627" y="188974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55/1</a:t>
            </a:r>
            <a:endParaRPr lang="es-ES" sz="1200" b="1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4809660" y="5014823"/>
            <a:ext cx="453108" cy="722974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/>
          <p:cNvSpPr txBox="1"/>
          <p:nvPr/>
        </p:nvSpPr>
        <p:spPr>
          <a:xfrm>
            <a:off x="4813331" y="5244901"/>
            <a:ext cx="53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59/1</a:t>
            </a:r>
            <a:endParaRPr lang="es-ES" sz="1200" b="1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2537890" y="1757185"/>
            <a:ext cx="687448" cy="483424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/>
          <p:cNvSpPr txBox="1"/>
          <p:nvPr/>
        </p:nvSpPr>
        <p:spPr>
          <a:xfrm>
            <a:off x="2613752" y="186451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61/2</a:t>
            </a:r>
            <a:endParaRPr lang="es-ES" sz="1200" b="1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6901152" y="167732"/>
            <a:ext cx="598517" cy="416058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6916219" y="22830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SG/1</a:t>
            </a:r>
            <a:endParaRPr lang="es-ES" sz="1200" b="1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3364178" y="3648475"/>
            <a:ext cx="424107" cy="429588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3260151" y="3704727"/>
            <a:ext cx="654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57/1</a:t>
            </a:r>
            <a:endParaRPr lang="es-ES" sz="1200" b="1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5263450" y="5593406"/>
            <a:ext cx="651144" cy="636328"/>
          </a:xfrm>
          <a:prstGeom prst="round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5331243" y="5757681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88/3</a:t>
            </a:r>
            <a:endParaRPr lang="es-ES" sz="1200" b="1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57BAC823-1CCD-448F-B21F-1F683FA50F3B}"/>
              </a:ext>
            </a:extLst>
          </p:cNvPr>
          <p:cNvSpPr/>
          <p:nvPr/>
        </p:nvSpPr>
        <p:spPr>
          <a:xfrm>
            <a:off x="-13063" y="2181497"/>
            <a:ext cx="8908869" cy="4206240"/>
          </a:xfrm>
          <a:custGeom>
            <a:avLst/>
            <a:gdLst>
              <a:gd name="connsiteX0" fmla="*/ 0 w 8908869"/>
              <a:gd name="connsiteY0" fmla="*/ 0 h 4206240"/>
              <a:gd name="connsiteX1" fmla="*/ 209006 w 8908869"/>
              <a:gd name="connsiteY1" fmla="*/ 104503 h 4206240"/>
              <a:gd name="connsiteX2" fmla="*/ 352697 w 8908869"/>
              <a:gd name="connsiteY2" fmla="*/ 261257 h 4206240"/>
              <a:gd name="connsiteX3" fmla="*/ 548640 w 8908869"/>
              <a:gd name="connsiteY3" fmla="*/ 404949 h 4206240"/>
              <a:gd name="connsiteX4" fmla="*/ 966652 w 8908869"/>
              <a:gd name="connsiteY4" fmla="*/ 627017 h 4206240"/>
              <a:gd name="connsiteX5" fmla="*/ 1280160 w 8908869"/>
              <a:gd name="connsiteY5" fmla="*/ 731520 h 4206240"/>
              <a:gd name="connsiteX6" fmla="*/ 1619794 w 8908869"/>
              <a:gd name="connsiteY6" fmla="*/ 927463 h 4206240"/>
              <a:gd name="connsiteX7" fmla="*/ 1972492 w 8908869"/>
              <a:gd name="connsiteY7" fmla="*/ 1123406 h 4206240"/>
              <a:gd name="connsiteX8" fmla="*/ 2246812 w 8908869"/>
              <a:gd name="connsiteY8" fmla="*/ 1293223 h 4206240"/>
              <a:gd name="connsiteX9" fmla="*/ 2534194 w 8908869"/>
              <a:gd name="connsiteY9" fmla="*/ 1515292 h 4206240"/>
              <a:gd name="connsiteX10" fmla="*/ 2743200 w 8908869"/>
              <a:gd name="connsiteY10" fmla="*/ 1619794 h 4206240"/>
              <a:gd name="connsiteX11" fmla="*/ 2821577 w 8908869"/>
              <a:gd name="connsiteY11" fmla="*/ 1737360 h 4206240"/>
              <a:gd name="connsiteX12" fmla="*/ 3135086 w 8908869"/>
              <a:gd name="connsiteY12" fmla="*/ 1685109 h 4206240"/>
              <a:gd name="connsiteX13" fmla="*/ 3396343 w 8908869"/>
              <a:gd name="connsiteY13" fmla="*/ 1685109 h 4206240"/>
              <a:gd name="connsiteX14" fmla="*/ 3566160 w 8908869"/>
              <a:gd name="connsiteY14" fmla="*/ 1776549 h 4206240"/>
              <a:gd name="connsiteX15" fmla="*/ 3670663 w 8908869"/>
              <a:gd name="connsiteY15" fmla="*/ 1881052 h 4206240"/>
              <a:gd name="connsiteX16" fmla="*/ 3840480 w 8908869"/>
              <a:gd name="connsiteY16" fmla="*/ 2024743 h 4206240"/>
              <a:gd name="connsiteX17" fmla="*/ 3944983 w 8908869"/>
              <a:gd name="connsiteY17" fmla="*/ 2116183 h 4206240"/>
              <a:gd name="connsiteX18" fmla="*/ 4140926 w 8908869"/>
              <a:gd name="connsiteY18" fmla="*/ 2050869 h 4206240"/>
              <a:gd name="connsiteX19" fmla="*/ 4493623 w 8908869"/>
              <a:gd name="connsiteY19" fmla="*/ 1972492 h 4206240"/>
              <a:gd name="connsiteX20" fmla="*/ 4833257 w 8908869"/>
              <a:gd name="connsiteY20" fmla="*/ 1985554 h 4206240"/>
              <a:gd name="connsiteX21" fmla="*/ 4976949 w 8908869"/>
              <a:gd name="connsiteY21" fmla="*/ 2076994 h 4206240"/>
              <a:gd name="connsiteX22" fmla="*/ 5042263 w 8908869"/>
              <a:gd name="connsiteY22" fmla="*/ 2338252 h 4206240"/>
              <a:gd name="connsiteX23" fmla="*/ 5094514 w 8908869"/>
              <a:gd name="connsiteY23" fmla="*/ 2442754 h 4206240"/>
              <a:gd name="connsiteX24" fmla="*/ 5199017 w 8908869"/>
              <a:gd name="connsiteY24" fmla="*/ 2521132 h 4206240"/>
              <a:gd name="connsiteX25" fmla="*/ 5277394 w 8908869"/>
              <a:gd name="connsiteY25" fmla="*/ 2690949 h 4206240"/>
              <a:gd name="connsiteX26" fmla="*/ 5368834 w 8908869"/>
              <a:gd name="connsiteY26" fmla="*/ 2886892 h 4206240"/>
              <a:gd name="connsiteX27" fmla="*/ 5460274 w 8908869"/>
              <a:gd name="connsiteY27" fmla="*/ 2886892 h 4206240"/>
              <a:gd name="connsiteX28" fmla="*/ 5551714 w 8908869"/>
              <a:gd name="connsiteY28" fmla="*/ 2756263 h 4206240"/>
              <a:gd name="connsiteX29" fmla="*/ 5564777 w 8908869"/>
              <a:gd name="connsiteY29" fmla="*/ 2625634 h 4206240"/>
              <a:gd name="connsiteX30" fmla="*/ 5577840 w 8908869"/>
              <a:gd name="connsiteY30" fmla="*/ 2625634 h 4206240"/>
              <a:gd name="connsiteX31" fmla="*/ 5708469 w 8908869"/>
              <a:gd name="connsiteY31" fmla="*/ 2481943 h 4206240"/>
              <a:gd name="connsiteX32" fmla="*/ 5826034 w 8908869"/>
              <a:gd name="connsiteY32" fmla="*/ 2351314 h 4206240"/>
              <a:gd name="connsiteX33" fmla="*/ 6008914 w 8908869"/>
              <a:gd name="connsiteY33" fmla="*/ 2220686 h 4206240"/>
              <a:gd name="connsiteX34" fmla="*/ 6113417 w 8908869"/>
              <a:gd name="connsiteY34" fmla="*/ 2050869 h 4206240"/>
              <a:gd name="connsiteX35" fmla="*/ 6518366 w 8908869"/>
              <a:gd name="connsiteY35" fmla="*/ 2103120 h 4206240"/>
              <a:gd name="connsiteX36" fmla="*/ 6753497 w 8908869"/>
              <a:gd name="connsiteY36" fmla="*/ 2129246 h 4206240"/>
              <a:gd name="connsiteX37" fmla="*/ 7014754 w 8908869"/>
              <a:gd name="connsiteY37" fmla="*/ 2429692 h 4206240"/>
              <a:gd name="connsiteX38" fmla="*/ 7014754 w 8908869"/>
              <a:gd name="connsiteY38" fmla="*/ 2442754 h 4206240"/>
              <a:gd name="connsiteX39" fmla="*/ 7132320 w 8908869"/>
              <a:gd name="connsiteY39" fmla="*/ 2847703 h 4206240"/>
              <a:gd name="connsiteX40" fmla="*/ 7132320 w 8908869"/>
              <a:gd name="connsiteY40" fmla="*/ 2847703 h 4206240"/>
              <a:gd name="connsiteX41" fmla="*/ 7145383 w 8908869"/>
              <a:gd name="connsiteY41" fmla="*/ 3069772 h 4206240"/>
              <a:gd name="connsiteX42" fmla="*/ 7158446 w 8908869"/>
              <a:gd name="connsiteY42" fmla="*/ 3161212 h 4206240"/>
              <a:gd name="connsiteX43" fmla="*/ 7158446 w 8908869"/>
              <a:gd name="connsiteY43" fmla="*/ 3161212 h 4206240"/>
              <a:gd name="connsiteX44" fmla="*/ 7315200 w 8908869"/>
              <a:gd name="connsiteY44" fmla="*/ 3213463 h 4206240"/>
              <a:gd name="connsiteX45" fmla="*/ 7537269 w 8908869"/>
              <a:gd name="connsiteY45" fmla="*/ 3226526 h 4206240"/>
              <a:gd name="connsiteX46" fmla="*/ 7654834 w 8908869"/>
              <a:gd name="connsiteY46" fmla="*/ 3461657 h 4206240"/>
              <a:gd name="connsiteX47" fmla="*/ 7876903 w 8908869"/>
              <a:gd name="connsiteY47" fmla="*/ 3566160 h 4206240"/>
              <a:gd name="connsiteX48" fmla="*/ 8059783 w 8908869"/>
              <a:gd name="connsiteY48" fmla="*/ 3553097 h 4206240"/>
              <a:gd name="connsiteX49" fmla="*/ 8307977 w 8908869"/>
              <a:gd name="connsiteY49" fmla="*/ 3644537 h 4206240"/>
              <a:gd name="connsiteX50" fmla="*/ 8464732 w 8908869"/>
              <a:gd name="connsiteY50" fmla="*/ 3749040 h 4206240"/>
              <a:gd name="connsiteX51" fmla="*/ 8412480 w 8908869"/>
              <a:gd name="connsiteY51" fmla="*/ 3918857 h 4206240"/>
              <a:gd name="connsiteX52" fmla="*/ 8608423 w 8908869"/>
              <a:gd name="connsiteY52" fmla="*/ 4036423 h 4206240"/>
              <a:gd name="connsiteX53" fmla="*/ 8908869 w 8908869"/>
              <a:gd name="connsiteY53" fmla="*/ 420624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08869" h="4206240">
                <a:moveTo>
                  <a:pt x="0" y="0"/>
                </a:moveTo>
                <a:cubicBezTo>
                  <a:pt x="75111" y="30480"/>
                  <a:pt x="150223" y="60960"/>
                  <a:pt x="209006" y="104503"/>
                </a:cubicBezTo>
                <a:cubicBezTo>
                  <a:pt x="267789" y="148046"/>
                  <a:pt x="296091" y="211183"/>
                  <a:pt x="352697" y="261257"/>
                </a:cubicBezTo>
                <a:cubicBezTo>
                  <a:pt x="409303" y="311331"/>
                  <a:pt x="446314" y="343989"/>
                  <a:pt x="548640" y="404949"/>
                </a:cubicBezTo>
                <a:cubicBezTo>
                  <a:pt x="650966" y="465909"/>
                  <a:pt x="844732" y="572589"/>
                  <a:pt x="966652" y="627017"/>
                </a:cubicBezTo>
                <a:cubicBezTo>
                  <a:pt x="1088572" y="681445"/>
                  <a:pt x="1171303" y="681446"/>
                  <a:pt x="1280160" y="731520"/>
                </a:cubicBezTo>
                <a:cubicBezTo>
                  <a:pt x="1389017" y="781594"/>
                  <a:pt x="1504406" y="862149"/>
                  <a:pt x="1619794" y="927463"/>
                </a:cubicBezTo>
                <a:cubicBezTo>
                  <a:pt x="1735182" y="992777"/>
                  <a:pt x="1867989" y="1062446"/>
                  <a:pt x="1972492" y="1123406"/>
                </a:cubicBezTo>
                <a:cubicBezTo>
                  <a:pt x="2076995" y="1184366"/>
                  <a:pt x="2153195" y="1227909"/>
                  <a:pt x="2246812" y="1293223"/>
                </a:cubicBezTo>
                <a:cubicBezTo>
                  <a:pt x="2340429" y="1358537"/>
                  <a:pt x="2451463" y="1460863"/>
                  <a:pt x="2534194" y="1515292"/>
                </a:cubicBezTo>
                <a:cubicBezTo>
                  <a:pt x="2616925" y="1569721"/>
                  <a:pt x="2695303" y="1582783"/>
                  <a:pt x="2743200" y="1619794"/>
                </a:cubicBezTo>
                <a:cubicBezTo>
                  <a:pt x="2791097" y="1656805"/>
                  <a:pt x="2756263" y="1726474"/>
                  <a:pt x="2821577" y="1737360"/>
                </a:cubicBezTo>
                <a:cubicBezTo>
                  <a:pt x="2886891" y="1748246"/>
                  <a:pt x="3039292" y="1693817"/>
                  <a:pt x="3135086" y="1685109"/>
                </a:cubicBezTo>
                <a:cubicBezTo>
                  <a:pt x="3230880" y="1676401"/>
                  <a:pt x="3324497" y="1669869"/>
                  <a:pt x="3396343" y="1685109"/>
                </a:cubicBezTo>
                <a:cubicBezTo>
                  <a:pt x="3468189" y="1700349"/>
                  <a:pt x="3520440" y="1743892"/>
                  <a:pt x="3566160" y="1776549"/>
                </a:cubicBezTo>
                <a:cubicBezTo>
                  <a:pt x="3611880" y="1809206"/>
                  <a:pt x="3624943" y="1839686"/>
                  <a:pt x="3670663" y="1881052"/>
                </a:cubicBezTo>
                <a:cubicBezTo>
                  <a:pt x="3716383" y="1922418"/>
                  <a:pt x="3794760" y="1985554"/>
                  <a:pt x="3840480" y="2024743"/>
                </a:cubicBezTo>
                <a:cubicBezTo>
                  <a:pt x="3886200" y="2063932"/>
                  <a:pt x="3894909" y="2111829"/>
                  <a:pt x="3944983" y="2116183"/>
                </a:cubicBezTo>
                <a:cubicBezTo>
                  <a:pt x="3995057" y="2120537"/>
                  <a:pt x="4049486" y="2074818"/>
                  <a:pt x="4140926" y="2050869"/>
                </a:cubicBezTo>
                <a:cubicBezTo>
                  <a:pt x="4232366" y="2026921"/>
                  <a:pt x="4378235" y="1983378"/>
                  <a:pt x="4493623" y="1972492"/>
                </a:cubicBezTo>
                <a:cubicBezTo>
                  <a:pt x="4609011" y="1961606"/>
                  <a:pt x="4752703" y="1968137"/>
                  <a:pt x="4833257" y="1985554"/>
                </a:cubicBezTo>
                <a:cubicBezTo>
                  <a:pt x="4913811" y="2002971"/>
                  <a:pt x="4942115" y="2018211"/>
                  <a:pt x="4976949" y="2076994"/>
                </a:cubicBezTo>
                <a:cubicBezTo>
                  <a:pt x="5011783" y="2135777"/>
                  <a:pt x="5022669" y="2277292"/>
                  <a:pt x="5042263" y="2338252"/>
                </a:cubicBezTo>
                <a:cubicBezTo>
                  <a:pt x="5061857" y="2399212"/>
                  <a:pt x="5068388" y="2412274"/>
                  <a:pt x="5094514" y="2442754"/>
                </a:cubicBezTo>
                <a:cubicBezTo>
                  <a:pt x="5120640" y="2473234"/>
                  <a:pt x="5168537" y="2479766"/>
                  <a:pt x="5199017" y="2521132"/>
                </a:cubicBezTo>
                <a:cubicBezTo>
                  <a:pt x="5229497" y="2562498"/>
                  <a:pt x="5249091" y="2629989"/>
                  <a:pt x="5277394" y="2690949"/>
                </a:cubicBezTo>
                <a:cubicBezTo>
                  <a:pt x="5305697" y="2751909"/>
                  <a:pt x="5338354" y="2854235"/>
                  <a:pt x="5368834" y="2886892"/>
                </a:cubicBezTo>
                <a:cubicBezTo>
                  <a:pt x="5399314" y="2919549"/>
                  <a:pt x="5429794" y="2908663"/>
                  <a:pt x="5460274" y="2886892"/>
                </a:cubicBezTo>
                <a:cubicBezTo>
                  <a:pt x="5490754" y="2865121"/>
                  <a:pt x="5534297" y="2799806"/>
                  <a:pt x="5551714" y="2756263"/>
                </a:cubicBezTo>
                <a:cubicBezTo>
                  <a:pt x="5569131" y="2712720"/>
                  <a:pt x="5564777" y="2625634"/>
                  <a:pt x="5564777" y="2625634"/>
                </a:cubicBezTo>
                <a:cubicBezTo>
                  <a:pt x="5569131" y="2603863"/>
                  <a:pt x="5553891" y="2649582"/>
                  <a:pt x="5577840" y="2625634"/>
                </a:cubicBezTo>
                <a:cubicBezTo>
                  <a:pt x="5601789" y="2601686"/>
                  <a:pt x="5708469" y="2481943"/>
                  <a:pt x="5708469" y="2481943"/>
                </a:cubicBezTo>
                <a:cubicBezTo>
                  <a:pt x="5749835" y="2436223"/>
                  <a:pt x="5775960" y="2394857"/>
                  <a:pt x="5826034" y="2351314"/>
                </a:cubicBezTo>
                <a:cubicBezTo>
                  <a:pt x="5876108" y="2307771"/>
                  <a:pt x="5961017" y="2270760"/>
                  <a:pt x="6008914" y="2220686"/>
                </a:cubicBezTo>
                <a:cubicBezTo>
                  <a:pt x="6056811" y="2170612"/>
                  <a:pt x="6028509" y="2070463"/>
                  <a:pt x="6113417" y="2050869"/>
                </a:cubicBezTo>
                <a:cubicBezTo>
                  <a:pt x="6198325" y="2031275"/>
                  <a:pt x="6411686" y="2090057"/>
                  <a:pt x="6518366" y="2103120"/>
                </a:cubicBezTo>
                <a:cubicBezTo>
                  <a:pt x="6625046" y="2116183"/>
                  <a:pt x="6670766" y="2074817"/>
                  <a:pt x="6753497" y="2129246"/>
                </a:cubicBezTo>
                <a:cubicBezTo>
                  <a:pt x="6836228" y="2183675"/>
                  <a:pt x="6971211" y="2377441"/>
                  <a:pt x="7014754" y="2429692"/>
                </a:cubicBezTo>
                <a:cubicBezTo>
                  <a:pt x="7058297" y="2481943"/>
                  <a:pt x="6995160" y="2373085"/>
                  <a:pt x="7014754" y="2442754"/>
                </a:cubicBezTo>
                <a:cubicBezTo>
                  <a:pt x="7034348" y="2512423"/>
                  <a:pt x="7132320" y="2847703"/>
                  <a:pt x="7132320" y="2847703"/>
                </a:cubicBezTo>
                <a:lnTo>
                  <a:pt x="7132320" y="2847703"/>
                </a:lnTo>
                <a:cubicBezTo>
                  <a:pt x="7134497" y="2884714"/>
                  <a:pt x="7141029" y="3017520"/>
                  <a:pt x="7145383" y="3069772"/>
                </a:cubicBezTo>
                <a:cubicBezTo>
                  <a:pt x="7149737" y="3122024"/>
                  <a:pt x="7158446" y="3161212"/>
                  <a:pt x="7158446" y="3161212"/>
                </a:cubicBezTo>
                <a:lnTo>
                  <a:pt x="7158446" y="3161212"/>
                </a:lnTo>
                <a:cubicBezTo>
                  <a:pt x="7184572" y="3169921"/>
                  <a:pt x="7252063" y="3202577"/>
                  <a:pt x="7315200" y="3213463"/>
                </a:cubicBezTo>
                <a:cubicBezTo>
                  <a:pt x="7378337" y="3224349"/>
                  <a:pt x="7480663" y="3185160"/>
                  <a:pt x="7537269" y="3226526"/>
                </a:cubicBezTo>
                <a:cubicBezTo>
                  <a:pt x="7593875" y="3267892"/>
                  <a:pt x="7598228" y="3405051"/>
                  <a:pt x="7654834" y="3461657"/>
                </a:cubicBezTo>
                <a:cubicBezTo>
                  <a:pt x="7711440" y="3518263"/>
                  <a:pt x="7809412" y="3550920"/>
                  <a:pt x="7876903" y="3566160"/>
                </a:cubicBezTo>
                <a:cubicBezTo>
                  <a:pt x="7944395" y="3581400"/>
                  <a:pt x="7987937" y="3540034"/>
                  <a:pt x="8059783" y="3553097"/>
                </a:cubicBezTo>
                <a:cubicBezTo>
                  <a:pt x="8131629" y="3566160"/>
                  <a:pt x="8240486" y="3611880"/>
                  <a:pt x="8307977" y="3644537"/>
                </a:cubicBezTo>
                <a:cubicBezTo>
                  <a:pt x="8375468" y="3677194"/>
                  <a:pt x="8447315" y="3703320"/>
                  <a:pt x="8464732" y="3749040"/>
                </a:cubicBezTo>
                <a:cubicBezTo>
                  <a:pt x="8482149" y="3794760"/>
                  <a:pt x="8388532" y="3870960"/>
                  <a:pt x="8412480" y="3918857"/>
                </a:cubicBezTo>
                <a:cubicBezTo>
                  <a:pt x="8436428" y="3966754"/>
                  <a:pt x="8525692" y="3988526"/>
                  <a:pt x="8608423" y="4036423"/>
                </a:cubicBezTo>
                <a:cubicBezTo>
                  <a:pt x="8691155" y="4084320"/>
                  <a:pt x="8800012" y="4145280"/>
                  <a:pt x="8908869" y="420624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8A9C4AA-2A8F-469B-9285-547A985E5ED4}"/>
              </a:ext>
            </a:extLst>
          </p:cNvPr>
          <p:cNvSpPr txBox="1"/>
          <p:nvPr/>
        </p:nvSpPr>
        <p:spPr>
          <a:xfrm>
            <a:off x="5950040" y="5667784"/>
            <a:ext cx="8070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‘Puerto </a:t>
            </a:r>
          </a:p>
          <a:p>
            <a:pPr algn="ctr"/>
            <a:r>
              <a:rPr lang="es-ES" sz="1400" b="1" dirty="0"/>
              <a:t>Venecia’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15843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1407" r="940" b="12888"/>
          <a:stretch/>
        </p:blipFill>
        <p:spPr>
          <a:xfrm>
            <a:off x="0" y="0"/>
            <a:ext cx="9160626" cy="6383867"/>
          </a:xfrm>
          <a:prstGeom prst="rect">
            <a:avLst/>
          </a:prstGeom>
        </p:spPr>
      </p:pic>
      <p:sp>
        <p:nvSpPr>
          <p:cNvPr id="18" name="Rectángulo redondeado 17"/>
          <p:cNvSpPr/>
          <p:nvPr/>
        </p:nvSpPr>
        <p:spPr>
          <a:xfrm>
            <a:off x="1778924" y="3898669"/>
            <a:ext cx="1600747" cy="1473639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872441" y="4369248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89/3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Arcosur</a:t>
            </a:r>
            <a:r>
              <a:rPr lang="es-ES" sz="1200" b="1" dirty="0"/>
              <a:t>’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3379671" y="4746567"/>
            <a:ext cx="1412447" cy="1105592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3482913" y="5037753"/>
            <a:ext cx="130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89/4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Valdespartera</a:t>
            </a:r>
            <a:r>
              <a:rPr lang="es-ES" sz="1200" b="1" dirty="0"/>
              <a:t>’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6415342" y="4956176"/>
            <a:ext cx="733336" cy="742411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6436977" y="4959923"/>
            <a:ext cx="76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‘Parque </a:t>
            </a:r>
          </a:p>
          <a:p>
            <a:pPr algn="ctr"/>
            <a:r>
              <a:rPr lang="es-ES" sz="1400" b="1" dirty="0"/>
              <a:t>Venecia’</a:t>
            </a:r>
            <a:endParaRPr lang="es-ES" sz="1200" b="1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57BAC823-1CCD-448F-B21F-1F683FA50F3B}"/>
              </a:ext>
            </a:extLst>
          </p:cNvPr>
          <p:cNvSpPr/>
          <p:nvPr/>
        </p:nvSpPr>
        <p:spPr>
          <a:xfrm>
            <a:off x="-13063" y="2181497"/>
            <a:ext cx="8908869" cy="4206240"/>
          </a:xfrm>
          <a:custGeom>
            <a:avLst/>
            <a:gdLst>
              <a:gd name="connsiteX0" fmla="*/ 0 w 8908869"/>
              <a:gd name="connsiteY0" fmla="*/ 0 h 4206240"/>
              <a:gd name="connsiteX1" fmla="*/ 209006 w 8908869"/>
              <a:gd name="connsiteY1" fmla="*/ 104503 h 4206240"/>
              <a:gd name="connsiteX2" fmla="*/ 352697 w 8908869"/>
              <a:gd name="connsiteY2" fmla="*/ 261257 h 4206240"/>
              <a:gd name="connsiteX3" fmla="*/ 548640 w 8908869"/>
              <a:gd name="connsiteY3" fmla="*/ 404949 h 4206240"/>
              <a:gd name="connsiteX4" fmla="*/ 966652 w 8908869"/>
              <a:gd name="connsiteY4" fmla="*/ 627017 h 4206240"/>
              <a:gd name="connsiteX5" fmla="*/ 1280160 w 8908869"/>
              <a:gd name="connsiteY5" fmla="*/ 731520 h 4206240"/>
              <a:gd name="connsiteX6" fmla="*/ 1619794 w 8908869"/>
              <a:gd name="connsiteY6" fmla="*/ 927463 h 4206240"/>
              <a:gd name="connsiteX7" fmla="*/ 1972492 w 8908869"/>
              <a:gd name="connsiteY7" fmla="*/ 1123406 h 4206240"/>
              <a:gd name="connsiteX8" fmla="*/ 2246812 w 8908869"/>
              <a:gd name="connsiteY8" fmla="*/ 1293223 h 4206240"/>
              <a:gd name="connsiteX9" fmla="*/ 2534194 w 8908869"/>
              <a:gd name="connsiteY9" fmla="*/ 1515292 h 4206240"/>
              <a:gd name="connsiteX10" fmla="*/ 2743200 w 8908869"/>
              <a:gd name="connsiteY10" fmla="*/ 1619794 h 4206240"/>
              <a:gd name="connsiteX11" fmla="*/ 2821577 w 8908869"/>
              <a:gd name="connsiteY11" fmla="*/ 1737360 h 4206240"/>
              <a:gd name="connsiteX12" fmla="*/ 3135086 w 8908869"/>
              <a:gd name="connsiteY12" fmla="*/ 1685109 h 4206240"/>
              <a:gd name="connsiteX13" fmla="*/ 3396343 w 8908869"/>
              <a:gd name="connsiteY13" fmla="*/ 1685109 h 4206240"/>
              <a:gd name="connsiteX14" fmla="*/ 3566160 w 8908869"/>
              <a:gd name="connsiteY14" fmla="*/ 1776549 h 4206240"/>
              <a:gd name="connsiteX15" fmla="*/ 3670663 w 8908869"/>
              <a:gd name="connsiteY15" fmla="*/ 1881052 h 4206240"/>
              <a:gd name="connsiteX16" fmla="*/ 3840480 w 8908869"/>
              <a:gd name="connsiteY16" fmla="*/ 2024743 h 4206240"/>
              <a:gd name="connsiteX17" fmla="*/ 3944983 w 8908869"/>
              <a:gd name="connsiteY17" fmla="*/ 2116183 h 4206240"/>
              <a:gd name="connsiteX18" fmla="*/ 4140926 w 8908869"/>
              <a:gd name="connsiteY18" fmla="*/ 2050869 h 4206240"/>
              <a:gd name="connsiteX19" fmla="*/ 4493623 w 8908869"/>
              <a:gd name="connsiteY19" fmla="*/ 1972492 h 4206240"/>
              <a:gd name="connsiteX20" fmla="*/ 4833257 w 8908869"/>
              <a:gd name="connsiteY20" fmla="*/ 1985554 h 4206240"/>
              <a:gd name="connsiteX21" fmla="*/ 4976949 w 8908869"/>
              <a:gd name="connsiteY21" fmla="*/ 2076994 h 4206240"/>
              <a:gd name="connsiteX22" fmla="*/ 5042263 w 8908869"/>
              <a:gd name="connsiteY22" fmla="*/ 2338252 h 4206240"/>
              <a:gd name="connsiteX23" fmla="*/ 5094514 w 8908869"/>
              <a:gd name="connsiteY23" fmla="*/ 2442754 h 4206240"/>
              <a:gd name="connsiteX24" fmla="*/ 5199017 w 8908869"/>
              <a:gd name="connsiteY24" fmla="*/ 2521132 h 4206240"/>
              <a:gd name="connsiteX25" fmla="*/ 5277394 w 8908869"/>
              <a:gd name="connsiteY25" fmla="*/ 2690949 h 4206240"/>
              <a:gd name="connsiteX26" fmla="*/ 5368834 w 8908869"/>
              <a:gd name="connsiteY26" fmla="*/ 2886892 h 4206240"/>
              <a:gd name="connsiteX27" fmla="*/ 5460274 w 8908869"/>
              <a:gd name="connsiteY27" fmla="*/ 2886892 h 4206240"/>
              <a:gd name="connsiteX28" fmla="*/ 5551714 w 8908869"/>
              <a:gd name="connsiteY28" fmla="*/ 2756263 h 4206240"/>
              <a:gd name="connsiteX29" fmla="*/ 5564777 w 8908869"/>
              <a:gd name="connsiteY29" fmla="*/ 2625634 h 4206240"/>
              <a:gd name="connsiteX30" fmla="*/ 5577840 w 8908869"/>
              <a:gd name="connsiteY30" fmla="*/ 2625634 h 4206240"/>
              <a:gd name="connsiteX31" fmla="*/ 5708469 w 8908869"/>
              <a:gd name="connsiteY31" fmla="*/ 2481943 h 4206240"/>
              <a:gd name="connsiteX32" fmla="*/ 5826034 w 8908869"/>
              <a:gd name="connsiteY32" fmla="*/ 2351314 h 4206240"/>
              <a:gd name="connsiteX33" fmla="*/ 6008914 w 8908869"/>
              <a:gd name="connsiteY33" fmla="*/ 2220686 h 4206240"/>
              <a:gd name="connsiteX34" fmla="*/ 6113417 w 8908869"/>
              <a:gd name="connsiteY34" fmla="*/ 2050869 h 4206240"/>
              <a:gd name="connsiteX35" fmla="*/ 6518366 w 8908869"/>
              <a:gd name="connsiteY35" fmla="*/ 2103120 h 4206240"/>
              <a:gd name="connsiteX36" fmla="*/ 6753497 w 8908869"/>
              <a:gd name="connsiteY36" fmla="*/ 2129246 h 4206240"/>
              <a:gd name="connsiteX37" fmla="*/ 7014754 w 8908869"/>
              <a:gd name="connsiteY37" fmla="*/ 2429692 h 4206240"/>
              <a:gd name="connsiteX38" fmla="*/ 7014754 w 8908869"/>
              <a:gd name="connsiteY38" fmla="*/ 2442754 h 4206240"/>
              <a:gd name="connsiteX39" fmla="*/ 7132320 w 8908869"/>
              <a:gd name="connsiteY39" fmla="*/ 2847703 h 4206240"/>
              <a:gd name="connsiteX40" fmla="*/ 7132320 w 8908869"/>
              <a:gd name="connsiteY40" fmla="*/ 2847703 h 4206240"/>
              <a:gd name="connsiteX41" fmla="*/ 7145383 w 8908869"/>
              <a:gd name="connsiteY41" fmla="*/ 3069772 h 4206240"/>
              <a:gd name="connsiteX42" fmla="*/ 7158446 w 8908869"/>
              <a:gd name="connsiteY42" fmla="*/ 3161212 h 4206240"/>
              <a:gd name="connsiteX43" fmla="*/ 7158446 w 8908869"/>
              <a:gd name="connsiteY43" fmla="*/ 3161212 h 4206240"/>
              <a:gd name="connsiteX44" fmla="*/ 7315200 w 8908869"/>
              <a:gd name="connsiteY44" fmla="*/ 3213463 h 4206240"/>
              <a:gd name="connsiteX45" fmla="*/ 7537269 w 8908869"/>
              <a:gd name="connsiteY45" fmla="*/ 3226526 h 4206240"/>
              <a:gd name="connsiteX46" fmla="*/ 7654834 w 8908869"/>
              <a:gd name="connsiteY46" fmla="*/ 3461657 h 4206240"/>
              <a:gd name="connsiteX47" fmla="*/ 7876903 w 8908869"/>
              <a:gd name="connsiteY47" fmla="*/ 3566160 h 4206240"/>
              <a:gd name="connsiteX48" fmla="*/ 8059783 w 8908869"/>
              <a:gd name="connsiteY48" fmla="*/ 3553097 h 4206240"/>
              <a:gd name="connsiteX49" fmla="*/ 8307977 w 8908869"/>
              <a:gd name="connsiteY49" fmla="*/ 3644537 h 4206240"/>
              <a:gd name="connsiteX50" fmla="*/ 8464732 w 8908869"/>
              <a:gd name="connsiteY50" fmla="*/ 3749040 h 4206240"/>
              <a:gd name="connsiteX51" fmla="*/ 8412480 w 8908869"/>
              <a:gd name="connsiteY51" fmla="*/ 3918857 h 4206240"/>
              <a:gd name="connsiteX52" fmla="*/ 8608423 w 8908869"/>
              <a:gd name="connsiteY52" fmla="*/ 4036423 h 4206240"/>
              <a:gd name="connsiteX53" fmla="*/ 8908869 w 8908869"/>
              <a:gd name="connsiteY53" fmla="*/ 420624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08869" h="4206240">
                <a:moveTo>
                  <a:pt x="0" y="0"/>
                </a:moveTo>
                <a:cubicBezTo>
                  <a:pt x="75111" y="30480"/>
                  <a:pt x="150223" y="60960"/>
                  <a:pt x="209006" y="104503"/>
                </a:cubicBezTo>
                <a:cubicBezTo>
                  <a:pt x="267789" y="148046"/>
                  <a:pt x="296091" y="211183"/>
                  <a:pt x="352697" y="261257"/>
                </a:cubicBezTo>
                <a:cubicBezTo>
                  <a:pt x="409303" y="311331"/>
                  <a:pt x="446314" y="343989"/>
                  <a:pt x="548640" y="404949"/>
                </a:cubicBezTo>
                <a:cubicBezTo>
                  <a:pt x="650966" y="465909"/>
                  <a:pt x="844732" y="572589"/>
                  <a:pt x="966652" y="627017"/>
                </a:cubicBezTo>
                <a:cubicBezTo>
                  <a:pt x="1088572" y="681445"/>
                  <a:pt x="1171303" y="681446"/>
                  <a:pt x="1280160" y="731520"/>
                </a:cubicBezTo>
                <a:cubicBezTo>
                  <a:pt x="1389017" y="781594"/>
                  <a:pt x="1504406" y="862149"/>
                  <a:pt x="1619794" y="927463"/>
                </a:cubicBezTo>
                <a:cubicBezTo>
                  <a:pt x="1735182" y="992777"/>
                  <a:pt x="1867989" y="1062446"/>
                  <a:pt x="1972492" y="1123406"/>
                </a:cubicBezTo>
                <a:cubicBezTo>
                  <a:pt x="2076995" y="1184366"/>
                  <a:pt x="2153195" y="1227909"/>
                  <a:pt x="2246812" y="1293223"/>
                </a:cubicBezTo>
                <a:cubicBezTo>
                  <a:pt x="2340429" y="1358537"/>
                  <a:pt x="2451463" y="1460863"/>
                  <a:pt x="2534194" y="1515292"/>
                </a:cubicBezTo>
                <a:cubicBezTo>
                  <a:pt x="2616925" y="1569721"/>
                  <a:pt x="2695303" y="1582783"/>
                  <a:pt x="2743200" y="1619794"/>
                </a:cubicBezTo>
                <a:cubicBezTo>
                  <a:pt x="2791097" y="1656805"/>
                  <a:pt x="2756263" y="1726474"/>
                  <a:pt x="2821577" y="1737360"/>
                </a:cubicBezTo>
                <a:cubicBezTo>
                  <a:pt x="2886891" y="1748246"/>
                  <a:pt x="3039292" y="1693817"/>
                  <a:pt x="3135086" y="1685109"/>
                </a:cubicBezTo>
                <a:cubicBezTo>
                  <a:pt x="3230880" y="1676401"/>
                  <a:pt x="3324497" y="1669869"/>
                  <a:pt x="3396343" y="1685109"/>
                </a:cubicBezTo>
                <a:cubicBezTo>
                  <a:pt x="3468189" y="1700349"/>
                  <a:pt x="3520440" y="1743892"/>
                  <a:pt x="3566160" y="1776549"/>
                </a:cubicBezTo>
                <a:cubicBezTo>
                  <a:pt x="3611880" y="1809206"/>
                  <a:pt x="3624943" y="1839686"/>
                  <a:pt x="3670663" y="1881052"/>
                </a:cubicBezTo>
                <a:cubicBezTo>
                  <a:pt x="3716383" y="1922418"/>
                  <a:pt x="3794760" y="1985554"/>
                  <a:pt x="3840480" y="2024743"/>
                </a:cubicBezTo>
                <a:cubicBezTo>
                  <a:pt x="3886200" y="2063932"/>
                  <a:pt x="3894909" y="2111829"/>
                  <a:pt x="3944983" y="2116183"/>
                </a:cubicBezTo>
                <a:cubicBezTo>
                  <a:pt x="3995057" y="2120537"/>
                  <a:pt x="4049486" y="2074818"/>
                  <a:pt x="4140926" y="2050869"/>
                </a:cubicBezTo>
                <a:cubicBezTo>
                  <a:pt x="4232366" y="2026921"/>
                  <a:pt x="4378235" y="1983378"/>
                  <a:pt x="4493623" y="1972492"/>
                </a:cubicBezTo>
                <a:cubicBezTo>
                  <a:pt x="4609011" y="1961606"/>
                  <a:pt x="4752703" y="1968137"/>
                  <a:pt x="4833257" y="1985554"/>
                </a:cubicBezTo>
                <a:cubicBezTo>
                  <a:pt x="4913811" y="2002971"/>
                  <a:pt x="4942115" y="2018211"/>
                  <a:pt x="4976949" y="2076994"/>
                </a:cubicBezTo>
                <a:cubicBezTo>
                  <a:pt x="5011783" y="2135777"/>
                  <a:pt x="5022669" y="2277292"/>
                  <a:pt x="5042263" y="2338252"/>
                </a:cubicBezTo>
                <a:cubicBezTo>
                  <a:pt x="5061857" y="2399212"/>
                  <a:pt x="5068388" y="2412274"/>
                  <a:pt x="5094514" y="2442754"/>
                </a:cubicBezTo>
                <a:cubicBezTo>
                  <a:pt x="5120640" y="2473234"/>
                  <a:pt x="5168537" y="2479766"/>
                  <a:pt x="5199017" y="2521132"/>
                </a:cubicBezTo>
                <a:cubicBezTo>
                  <a:pt x="5229497" y="2562498"/>
                  <a:pt x="5249091" y="2629989"/>
                  <a:pt x="5277394" y="2690949"/>
                </a:cubicBezTo>
                <a:cubicBezTo>
                  <a:pt x="5305697" y="2751909"/>
                  <a:pt x="5338354" y="2854235"/>
                  <a:pt x="5368834" y="2886892"/>
                </a:cubicBezTo>
                <a:cubicBezTo>
                  <a:pt x="5399314" y="2919549"/>
                  <a:pt x="5429794" y="2908663"/>
                  <a:pt x="5460274" y="2886892"/>
                </a:cubicBezTo>
                <a:cubicBezTo>
                  <a:pt x="5490754" y="2865121"/>
                  <a:pt x="5534297" y="2799806"/>
                  <a:pt x="5551714" y="2756263"/>
                </a:cubicBezTo>
                <a:cubicBezTo>
                  <a:pt x="5569131" y="2712720"/>
                  <a:pt x="5564777" y="2625634"/>
                  <a:pt x="5564777" y="2625634"/>
                </a:cubicBezTo>
                <a:cubicBezTo>
                  <a:pt x="5569131" y="2603863"/>
                  <a:pt x="5553891" y="2649582"/>
                  <a:pt x="5577840" y="2625634"/>
                </a:cubicBezTo>
                <a:cubicBezTo>
                  <a:pt x="5601789" y="2601686"/>
                  <a:pt x="5708469" y="2481943"/>
                  <a:pt x="5708469" y="2481943"/>
                </a:cubicBezTo>
                <a:cubicBezTo>
                  <a:pt x="5749835" y="2436223"/>
                  <a:pt x="5775960" y="2394857"/>
                  <a:pt x="5826034" y="2351314"/>
                </a:cubicBezTo>
                <a:cubicBezTo>
                  <a:pt x="5876108" y="2307771"/>
                  <a:pt x="5961017" y="2270760"/>
                  <a:pt x="6008914" y="2220686"/>
                </a:cubicBezTo>
                <a:cubicBezTo>
                  <a:pt x="6056811" y="2170612"/>
                  <a:pt x="6028509" y="2070463"/>
                  <a:pt x="6113417" y="2050869"/>
                </a:cubicBezTo>
                <a:cubicBezTo>
                  <a:pt x="6198325" y="2031275"/>
                  <a:pt x="6411686" y="2090057"/>
                  <a:pt x="6518366" y="2103120"/>
                </a:cubicBezTo>
                <a:cubicBezTo>
                  <a:pt x="6625046" y="2116183"/>
                  <a:pt x="6670766" y="2074817"/>
                  <a:pt x="6753497" y="2129246"/>
                </a:cubicBezTo>
                <a:cubicBezTo>
                  <a:pt x="6836228" y="2183675"/>
                  <a:pt x="6971211" y="2377441"/>
                  <a:pt x="7014754" y="2429692"/>
                </a:cubicBezTo>
                <a:cubicBezTo>
                  <a:pt x="7058297" y="2481943"/>
                  <a:pt x="6995160" y="2373085"/>
                  <a:pt x="7014754" y="2442754"/>
                </a:cubicBezTo>
                <a:cubicBezTo>
                  <a:pt x="7034348" y="2512423"/>
                  <a:pt x="7132320" y="2847703"/>
                  <a:pt x="7132320" y="2847703"/>
                </a:cubicBezTo>
                <a:lnTo>
                  <a:pt x="7132320" y="2847703"/>
                </a:lnTo>
                <a:cubicBezTo>
                  <a:pt x="7134497" y="2884714"/>
                  <a:pt x="7141029" y="3017520"/>
                  <a:pt x="7145383" y="3069772"/>
                </a:cubicBezTo>
                <a:cubicBezTo>
                  <a:pt x="7149737" y="3122024"/>
                  <a:pt x="7158446" y="3161212"/>
                  <a:pt x="7158446" y="3161212"/>
                </a:cubicBezTo>
                <a:lnTo>
                  <a:pt x="7158446" y="3161212"/>
                </a:lnTo>
                <a:cubicBezTo>
                  <a:pt x="7184572" y="3169921"/>
                  <a:pt x="7252063" y="3202577"/>
                  <a:pt x="7315200" y="3213463"/>
                </a:cubicBezTo>
                <a:cubicBezTo>
                  <a:pt x="7378337" y="3224349"/>
                  <a:pt x="7480663" y="3185160"/>
                  <a:pt x="7537269" y="3226526"/>
                </a:cubicBezTo>
                <a:cubicBezTo>
                  <a:pt x="7593875" y="3267892"/>
                  <a:pt x="7598228" y="3405051"/>
                  <a:pt x="7654834" y="3461657"/>
                </a:cubicBezTo>
                <a:cubicBezTo>
                  <a:pt x="7711440" y="3518263"/>
                  <a:pt x="7809412" y="3550920"/>
                  <a:pt x="7876903" y="3566160"/>
                </a:cubicBezTo>
                <a:cubicBezTo>
                  <a:pt x="7944395" y="3581400"/>
                  <a:pt x="7987937" y="3540034"/>
                  <a:pt x="8059783" y="3553097"/>
                </a:cubicBezTo>
                <a:cubicBezTo>
                  <a:pt x="8131629" y="3566160"/>
                  <a:pt x="8240486" y="3611880"/>
                  <a:pt x="8307977" y="3644537"/>
                </a:cubicBezTo>
                <a:cubicBezTo>
                  <a:pt x="8375468" y="3677194"/>
                  <a:pt x="8447315" y="3703320"/>
                  <a:pt x="8464732" y="3749040"/>
                </a:cubicBezTo>
                <a:cubicBezTo>
                  <a:pt x="8482149" y="3794760"/>
                  <a:pt x="8388532" y="3870960"/>
                  <a:pt x="8412480" y="3918857"/>
                </a:cubicBezTo>
                <a:cubicBezTo>
                  <a:pt x="8436428" y="3966754"/>
                  <a:pt x="8525692" y="3988526"/>
                  <a:pt x="8608423" y="4036423"/>
                </a:cubicBezTo>
                <a:cubicBezTo>
                  <a:pt x="8691155" y="4084320"/>
                  <a:pt x="8800012" y="4145280"/>
                  <a:pt x="8908869" y="420624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A42FA74-B582-4425-B628-A04747DF546F}"/>
              </a:ext>
            </a:extLst>
          </p:cNvPr>
          <p:cNvSpPr txBox="1"/>
          <p:nvPr/>
        </p:nvSpPr>
        <p:spPr>
          <a:xfrm>
            <a:off x="141318" y="6375644"/>
            <a:ext cx="770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New </a:t>
            </a:r>
            <a:r>
              <a:rPr lang="es-ES" dirty="0" err="1"/>
              <a:t>residential</a:t>
            </a:r>
            <a:r>
              <a:rPr lang="es-ES" dirty="0"/>
              <a:t> </a:t>
            </a:r>
            <a:r>
              <a:rPr lang="es-ES" dirty="0" err="1"/>
              <a:t>developments</a:t>
            </a:r>
            <a:r>
              <a:rPr lang="es-ES" dirty="0"/>
              <a:t> vs. </a:t>
            </a:r>
            <a:r>
              <a:rPr lang="es-ES" dirty="0" err="1"/>
              <a:t>Inner</a:t>
            </a:r>
            <a:r>
              <a:rPr lang="es-ES" dirty="0"/>
              <a:t> </a:t>
            </a:r>
            <a:r>
              <a:rPr lang="es-ES" dirty="0" err="1"/>
              <a:t>peripheries</a:t>
            </a:r>
            <a:r>
              <a:rPr lang="es-ES" dirty="0"/>
              <a:t> (</a:t>
            </a:r>
            <a:r>
              <a:rPr lang="es-ES" dirty="0" err="1"/>
              <a:t>deprived</a:t>
            </a:r>
            <a:r>
              <a:rPr lang="es-ES" dirty="0"/>
              <a:t> </a:t>
            </a:r>
            <a:r>
              <a:rPr lang="es-ES" dirty="0" err="1"/>
              <a:t>neighbourhoods</a:t>
            </a:r>
            <a:r>
              <a:rPr lang="es-ES" dirty="0"/>
              <a:t>)</a:t>
            </a:r>
            <a:endParaRPr lang="es-ES" sz="1400" i="1" dirty="0"/>
          </a:p>
        </p:txBody>
      </p:sp>
      <p:sp>
        <p:nvSpPr>
          <p:cNvPr id="44" name="Rectángulo redondeado 41">
            <a:extLst>
              <a:ext uri="{FF2B5EF4-FFF2-40B4-BE49-F238E27FC236}">
                <a16:creationId xmlns:a16="http://schemas.microsoft.com/office/drawing/2014/main" id="{74A93C03-6949-4C6D-A2CD-1A2193040B8A}"/>
              </a:ext>
            </a:extLst>
          </p:cNvPr>
          <p:cNvSpPr/>
          <p:nvPr/>
        </p:nvSpPr>
        <p:spPr>
          <a:xfrm>
            <a:off x="4710301" y="2700720"/>
            <a:ext cx="1010126" cy="95560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4A560C9-0416-4BA8-B333-6EDA9DD770E4}"/>
              </a:ext>
            </a:extLst>
          </p:cNvPr>
          <p:cNvSpPr txBox="1"/>
          <p:nvPr/>
        </p:nvSpPr>
        <p:spPr>
          <a:xfrm>
            <a:off x="4840564" y="3005150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Delicias</a:t>
            </a:r>
            <a:endParaRPr lang="es-ES" sz="1200" b="1" dirty="0"/>
          </a:p>
        </p:txBody>
      </p:sp>
      <p:sp>
        <p:nvSpPr>
          <p:cNvPr id="46" name="Rectángulo redondeado 43">
            <a:extLst>
              <a:ext uri="{FF2B5EF4-FFF2-40B4-BE49-F238E27FC236}">
                <a16:creationId xmlns:a16="http://schemas.microsoft.com/office/drawing/2014/main" id="{9D4648A5-B828-4FEF-81CB-CDA2C96CC085}"/>
              </a:ext>
            </a:extLst>
          </p:cNvPr>
          <p:cNvSpPr/>
          <p:nvPr/>
        </p:nvSpPr>
        <p:spPr>
          <a:xfrm>
            <a:off x="7152888" y="3011335"/>
            <a:ext cx="747574" cy="777007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CAEEFFE-9038-414D-9F16-47B155CE2E21}"/>
              </a:ext>
            </a:extLst>
          </p:cNvPr>
          <p:cNvSpPr txBox="1"/>
          <p:nvPr/>
        </p:nvSpPr>
        <p:spPr>
          <a:xfrm>
            <a:off x="7131342" y="3163520"/>
            <a:ext cx="769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Las </a:t>
            </a:r>
          </a:p>
          <a:p>
            <a:pPr algn="ctr"/>
            <a:r>
              <a:rPr lang="es-ES" sz="1400" b="1" dirty="0"/>
              <a:t>Fuentes</a:t>
            </a:r>
            <a:endParaRPr lang="es-ES" sz="1200" b="1" dirty="0"/>
          </a:p>
        </p:txBody>
      </p:sp>
      <p:sp>
        <p:nvSpPr>
          <p:cNvPr id="48" name="Rectángulo redondeado 45">
            <a:extLst>
              <a:ext uri="{FF2B5EF4-FFF2-40B4-BE49-F238E27FC236}">
                <a16:creationId xmlns:a16="http://schemas.microsoft.com/office/drawing/2014/main" id="{882845D4-6432-4025-A65D-D7EB2754F0ED}"/>
              </a:ext>
            </a:extLst>
          </p:cNvPr>
          <p:cNvSpPr/>
          <p:nvPr/>
        </p:nvSpPr>
        <p:spPr>
          <a:xfrm>
            <a:off x="6242858" y="3321089"/>
            <a:ext cx="835604" cy="777007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F8CD6F5-45EC-45E1-8D33-6C2322B03653}"/>
              </a:ext>
            </a:extLst>
          </p:cNvPr>
          <p:cNvSpPr txBox="1"/>
          <p:nvPr/>
        </p:nvSpPr>
        <p:spPr>
          <a:xfrm>
            <a:off x="6262400" y="355018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San José</a:t>
            </a:r>
            <a:endParaRPr lang="es-ES" sz="1200" b="1" dirty="0"/>
          </a:p>
        </p:txBody>
      </p:sp>
      <p:sp>
        <p:nvSpPr>
          <p:cNvPr id="50" name="Rectángulo redondeado 47">
            <a:extLst>
              <a:ext uri="{FF2B5EF4-FFF2-40B4-BE49-F238E27FC236}">
                <a16:creationId xmlns:a16="http://schemas.microsoft.com/office/drawing/2014/main" id="{965EF4DB-E350-4E49-99ED-F14543AA5A3E}"/>
              </a:ext>
            </a:extLst>
          </p:cNvPr>
          <p:cNvSpPr/>
          <p:nvPr/>
        </p:nvSpPr>
        <p:spPr>
          <a:xfrm>
            <a:off x="5902813" y="4144055"/>
            <a:ext cx="955187" cy="777007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2FB5D00-3023-4072-8136-2B41D32A7A0A}"/>
              </a:ext>
            </a:extLst>
          </p:cNvPr>
          <p:cNvSpPr txBox="1"/>
          <p:nvPr/>
        </p:nvSpPr>
        <p:spPr>
          <a:xfrm>
            <a:off x="6052663" y="4232952"/>
            <a:ext cx="727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Torrero</a:t>
            </a:r>
          </a:p>
          <a:p>
            <a:pPr algn="ctr"/>
            <a:r>
              <a:rPr lang="es-ES" sz="1400" b="1" dirty="0"/>
              <a:t>La Paz</a:t>
            </a:r>
            <a:endParaRPr lang="es-ES" sz="1200" b="1" dirty="0"/>
          </a:p>
        </p:txBody>
      </p:sp>
      <p:sp>
        <p:nvSpPr>
          <p:cNvPr id="52" name="Rectángulo redondeado 49">
            <a:extLst>
              <a:ext uri="{FF2B5EF4-FFF2-40B4-BE49-F238E27FC236}">
                <a16:creationId xmlns:a16="http://schemas.microsoft.com/office/drawing/2014/main" id="{8E99679A-52AE-4088-BC37-D3BBD14B6BDC}"/>
              </a:ext>
            </a:extLst>
          </p:cNvPr>
          <p:cNvSpPr/>
          <p:nvPr/>
        </p:nvSpPr>
        <p:spPr>
          <a:xfrm>
            <a:off x="6412578" y="1230425"/>
            <a:ext cx="673029" cy="870103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BF48AD-0C6D-477E-9218-A75FB5AACCBB}"/>
              </a:ext>
            </a:extLst>
          </p:cNvPr>
          <p:cNvSpPr txBox="1"/>
          <p:nvPr/>
        </p:nvSpPr>
        <p:spPr>
          <a:xfrm>
            <a:off x="6353548" y="1451096"/>
            <a:ext cx="745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err="1"/>
              <a:t>Picarral</a:t>
            </a:r>
            <a:endParaRPr lang="es-ES" sz="1200" b="1" dirty="0"/>
          </a:p>
        </p:txBody>
      </p:sp>
      <p:sp>
        <p:nvSpPr>
          <p:cNvPr id="54" name="Rectángulo redondeado 51">
            <a:extLst>
              <a:ext uri="{FF2B5EF4-FFF2-40B4-BE49-F238E27FC236}">
                <a16:creationId xmlns:a16="http://schemas.microsoft.com/office/drawing/2014/main" id="{192F9A81-DFA3-4D13-9EE0-FB66D93C83DE}"/>
              </a:ext>
            </a:extLst>
          </p:cNvPr>
          <p:cNvSpPr/>
          <p:nvPr/>
        </p:nvSpPr>
        <p:spPr>
          <a:xfrm>
            <a:off x="7200411" y="2220296"/>
            <a:ext cx="792880" cy="717019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FD7932B-FBAA-468C-BE38-77880AAED93B}"/>
              </a:ext>
            </a:extLst>
          </p:cNvPr>
          <p:cNvSpPr txBox="1"/>
          <p:nvPr/>
        </p:nvSpPr>
        <p:spPr>
          <a:xfrm>
            <a:off x="7178515" y="2312493"/>
            <a:ext cx="860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La Jota</a:t>
            </a:r>
          </a:p>
          <a:p>
            <a:pPr algn="ctr"/>
            <a:r>
              <a:rPr lang="es-ES" sz="1400" b="1" dirty="0" err="1"/>
              <a:t>Vadorrey</a:t>
            </a:r>
            <a:endParaRPr lang="es-ES" sz="1200" b="1" dirty="0"/>
          </a:p>
        </p:txBody>
      </p:sp>
      <p:sp>
        <p:nvSpPr>
          <p:cNvPr id="56" name="Rectángulo redondeado 53">
            <a:extLst>
              <a:ext uri="{FF2B5EF4-FFF2-40B4-BE49-F238E27FC236}">
                <a16:creationId xmlns:a16="http://schemas.microsoft.com/office/drawing/2014/main" id="{14F9EE5A-C0B4-4F83-9007-D52E2F344109}"/>
              </a:ext>
            </a:extLst>
          </p:cNvPr>
          <p:cNvSpPr/>
          <p:nvPr/>
        </p:nvSpPr>
        <p:spPr>
          <a:xfrm>
            <a:off x="3856475" y="2820069"/>
            <a:ext cx="849205" cy="730117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1000BFC-2CB5-4247-9D71-2193836BB521}"/>
              </a:ext>
            </a:extLst>
          </p:cNvPr>
          <p:cNvSpPr txBox="1"/>
          <p:nvPr/>
        </p:nvSpPr>
        <p:spPr>
          <a:xfrm>
            <a:off x="3989522" y="3005150"/>
            <a:ext cx="63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Oliver</a:t>
            </a:r>
            <a:endParaRPr lang="es-ES" sz="1200" b="1" dirty="0"/>
          </a:p>
        </p:txBody>
      </p:sp>
      <p:sp>
        <p:nvSpPr>
          <p:cNvPr id="58" name="Rectángulo redondeado 55">
            <a:extLst>
              <a:ext uri="{FF2B5EF4-FFF2-40B4-BE49-F238E27FC236}">
                <a16:creationId xmlns:a16="http://schemas.microsoft.com/office/drawing/2014/main" id="{D96E4C52-5900-4EA2-B8CC-7EDC99C030E5}"/>
              </a:ext>
            </a:extLst>
          </p:cNvPr>
          <p:cNvSpPr/>
          <p:nvPr/>
        </p:nvSpPr>
        <p:spPr>
          <a:xfrm>
            <a:off x="3792906" y="3534299"/>
            <a:ext cx="911685" cy="730117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DD867EA-3A02-48B5-87CB-DBDDF2CB4EEB}"/>
              </a:ext>
            </a:extLst>
          </p:cNvPr>
          <p:cNvSpPr txBox="1"/>
          <p:nvPr/>
        </p:nvSpPr>
        <p:spPr>
          <a:xfrm>
            <a:off x="3745371" y="3719380"/>
            <a:ext cx="10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err="1"/>
              <a:t>Valdefierro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415151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redondeado 55"/>
          <p:cNvSpPr/>
          <p:nvPr/>
        </p:nvSpPr>
        <p:spPr>
          <a:xfrm>
            <a:off x="3138045" y="1050696"/>
            <a:ext cx="3171003" cy="1514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" name="Rectángulo redondeado 54"/>
          <p:cNvSpPr/>
          <p:nvPr/>
        </p:nvSpPr>
        <p:spPr>
          <a:xfrm>
            <a:off x="2421597" y="878240"/>
            <a:ext cx="1579904" cy="146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Rectángulo redondeado 53"/>
          <p:cNvSpPr/>
          <p:nvPr/>
        </p:nvSpPr>
        <p:spPr>
          <a:xfrm>
            <a:off x="1688294" y="708071"/>
            <a:ext cx="724988" cy="137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174645" y="513342"/>
            <a:ext cx="1554479" cy="1573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-316392" y="151764"/>
            <a:ext cx="1404850" cy="157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972445" y="831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914254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-25485" y="115230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Master Plan PGOU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76943" y="309529"/>
            <a:ext cx="1034206" cy="1633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12263" y="27279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Development</a:t>
            </a:r>
            <a:r>
              <a:rPr lang="es-ES" sz="900" dirty="0"/>
              <a:t> Plan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52348" y="469170"/>
            <a:ext cx="16401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Constructions</a:t>
            </a:r>
            <a:r>
              <a:rPr lang="es-ES" sz="900" dirty="0"/>
              <a:t> </a:t>
            </a:r>
            <a:r>
              <a:rPr lang="es-ES" sz="900" dirty="0" err="1"/>
              <a:t>rights</a:t>
            </a:r>
            <a:r>
              <a:rPr lang="es-ES" sz="900" dirty="0"/>
              <a:t> </a:t>
            </a:r>
            <a:r>
              <a:rPr lang="es-ES" sz="900" dirty="0" err="1"/>
              <a:t>Document</a:t>
            </a:r>
            <a:endParaRPr lang="es-ES" sz="9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7253" y="29216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Parcial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25009" y="129204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General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0579" y="606548"/>
            <a:ext cx="1289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Reparcelación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463735" y="656433"/>
            <a:ext cx="10166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Urbanization</a:t>
            </a:r>
            <a:r>
              <a:rPr lang="es-ES" sz="900" dirty="0"/>
              <a:t> Plan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194046" y="791197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Urbanización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354697" y="980293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Urbanización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413282" y="833958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Civil Works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3069132" y="1155978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Construcción residencial y Equipamientos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134901" y="1001375"/>
            <a:ext cx="11095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Residential</a:t>
            </a:r>
            <a:r>
              <a:rPr lang="es-ES" sz="900" dirty="0"/>
              <a:t> </a:t>
            </a:r>
            <a:r>
              <a:rPr lang="es-ES" sz="900" dirty="0" err="1"/>
              <a:t>building</a:t>
            </a:r>
            <a:endParaRPr lang="es-ES" sz="900" dirty="0"/>
          </a:p>
        </p:txBody>
      </p:sp>
      <p:cxnSp>
        <p:nvCxnSpPr>
          <p:cNvPr id="30" name="Conector recto 29"/>
          <p:cNvCxnSpPr/>
          <p:nvPr/>
        </p:nvCxnSpPr>
        <p:spPr>
          <a:xfrm>
            <a:off x="1688519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1630328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2002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2413282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2355091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2004</a:t>
            </a:r>
          </a:p>
        </p:txBody>
      </p:sp>
      <p:cxnSp>
        <p:nvCxnSpPr>
          <p:cNvPr id="34" name="Conector recto 33"/>
          <p:cNvCxnSpPr/>
          <p:nvPr/>
        </p:nvCxnSpPr>
        <p:spPr>
          <a:xfrm>
            <a:off x="3126447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3068256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2006</a:t>
            </a:r>
          </a:p>
        </p:txBody>
      </p:sp>
      <p:cxnSp>
        <p:nvCxnSpPr>
          <p:cNvPr id="36" name="Conector recto 35"/>
          <p:cNvCxnSpPr/>
          <p:nvPr/>
        </p:nvCxnSpPr>
        <p:spPr>
          <a:xfrm>
            <a:off x="38516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37934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2008</a:t>
            </a:r>
          </a:p>
        </p:txBody>
      </p:sp>
      <p:cxnSp>
        <p:nvCxnSpPr>
          <p:cNvPr id="38" name="Conector recto 37"/>
          <p:cNvCxnSpPr/>
          <p:nvPr/>
        </p:nvCxnSpPr>
        <p:spPr>
          <a:xfrm>
            <a:off x="45643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45061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2010</a:t>
            </a:r>
          </a:p>
        </p:txBody>
      </p:sp>
      <p:cxnSp>
        <p:nvCxnSpPr>
          <p:cNvPr id="40" name="Conector recto 39"/>
          <p:cNvCxnSpPr/>
          <p:nvPr/>
        </p:nvCxnSpPr>
        <p:spPr>
          <a:xfrm>
            <a:off x="5289603" y="2979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5231412" y="-6963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2012</a:t>
            </a:r>
          </a:p>
        </p:txBody>
      </p:sp>
      <p:cxnSp>
        <p:nvCxnSpPr>
          <p:cNvPr id="42" name="Conector recto 41"/>
          <p:cNvCxnSpPr/>
          <p:nvPr/>
        </p:nvCxnSpPr>
        <p:spPr>
          <a:xfrm>
            <a:off x="6009353" y="0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5951162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2014</a:t>
            </a:r>
          </a:p>
        </p:txBody>
      </p:sp>
      <p:cxnSp>
        <p:nvCxnSpPr>
          <p:cNvPr id="44" name="Conector recto 43"/>
          <p:cNvCxnSpPr/>
          <p:nvPr/>
        </p:nvCxnSpPr>
        <p:spPr>
          <a:xfrm>
            <a:off x="6727531" y="-555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6669340" y="-6985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2016</a:t>
            </a:r>
          </a:p>
        </p:txBody>
      </p:sp>
      <p:cxnSp>
        <p:nvCxnSpPr>
          <p:cNvPr id="46" name="Conector recto 45"/>
          <p:cNvCxnSpPr/>
          <p:nvPr/>
        </p:nvCxnSpPr>
        <p:spPr>
          <a:xfrm>
            <a:off x="7445709" y="-5268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7387518" y="-69571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2018</a:t>
            </a:r>
          </a:p>
        </p:txBody>
      </p:sp>
      <p:cxnSp>
        <p:nvCxnSpPr>
          <p:cNvPr id="48" name="Conector recto 47"/>
          <p:cNvCxnSpPr/>
          <p:nvPr/>
        </p:nvCxnSpPr>
        <p:spPr>
          <a:xfrm>
            <a:off x="8163107" y="-10574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8104916" y="-7487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2020</a:t>
            </a:r>
          </a:p>
        </p:txBody>
      </p:sp>
      <p:cxnSp>
        <p:nvCxnSpPr>
          <p:cNvPr id="50" name="Conector recto 49"/>
          <p:cNvCxnSpPr/>
          <p:nvPr/>
        </p:nvCxnSpPr>
        <p:spPr>
          <a:xfrm>
            <a:off x="251767" y="12102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193576" y="-6051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1998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4351561" y="1008272"/>
            <a:ext cx="12057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Facilities</a:t>
            </a:r>
            <a:r>
              <a:rPr lang="es-ES" sz="900" dirty="0"/>
              <a:t> </a:t>
            </a:r>
            <a:r>
              <a:rPr lang="es-ES" sz="900" dirty="0" err="1"/>
              <a:t>construction</a:t>
            </a:r>
            <a:endParaRPr lang="es-ES" sz="900" dirty="0"/>
          </a:p>
        </p:txBody>
      </p:sp>
      <p:cxnSp>
        <p:nvCxnSpPr>
          <p:cNvPr id="61" name="Conector recto 60"/>
          <p:cNvCxnSpPr/>
          <p:nvPr/>
        </p:nvCxnSpPr>
        <p:spPr>
          <a:xfrm>
            <a:off x="7816915" y="-6892"/>
            <a:ext cx="0" cy="12804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/>
          <p:cNvSpPr txBox="1"/>
          <p:nvPr/>
        </p:nvSpPr>
        <p:spPr>
          <a:xfrm>
            <a:off x="92769" y="1212013"/>
            <a:ext cx="7664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89/4 ‘</a:t>
            </a:r>
            <a:r>
              <a:rPr lang="es-ES" sz="2000" b="1" dirty="0" err="1"/>
              <a:t>Valdespartera</a:t>
            </a:r>
            <a:r>
              <a:rPr lang="es-ES" sz="2000" b="1" dirty="0"/>
              <a:t>’. </a:t>
            </a:r>
            <a:r>
              <a:rPr lang="es-ES" sz="1200" dirty="0" err="1"/>
              <a:t>Capacity</a:t>
            </a:r>
            <a:r>
              <a:rPr lang="es-ES" sz="1200" dirty="0"/>
              <a:t>: 9.687 </a:t>
            </a:r>
            <a:r>
              <a:rPr lang="es-ES" sz="1200" dirty="0" err="1"/>
              <a:t>residential</a:t>
            </a:r>
            <a:r>
              <a:rPr lang="es-ES" sz="1200" dirty="0"/>
              <a:t> </a:t>
            </a:r>
            <a:r>
              <a:rPr lang="es-ES" sz="1200" dirty="0" err="1"/>
              <a:t>units</a:t>
            </a:r>
            <a:r>
              <a:rPr lang="es-ES" sz="1200" dirty="0"/>
              <a:t> (</a:t>
            </a:r>
            <a:r>
              <a:rPr lang="es-ES" sz="1200" dirty="0" err="1"/>
              <a:t>ru</a:t>
            </a:r>
            <a:r>
              <a:rPr lang="es-ES" sz="1200" dirty="0"/>
              <a:t>) (96,9% VP). </a:t>
            </a:r>
            <a:r>
              <a:rPr lang="es-ES" sz="1200" dirty="0" err="1"/>
              <a:t>Density</a:t>
            </a:r>
            <a:r>
              <a:rPr lang="es-ES" sz="1200" dirty="0"/>
              <a:t>: 40 </a:t>
            </a:r>
            <a:r>
              <a:rPr lang="es-ES" sz="1200" dirty="0" err="1"/>
              <a:t>homes</a:t>
            </a:r>
            <a:r>
              <a:rPr lang="es-ES" sz="1200" dirty="0"/>
              <a:t> per </a:t>
            </a:r>
            <a:r>
              <a:rPr lang="es-ES" sz="1200" dirty="0" err="1"/>
              <a:t>hectare</a:t>
            </a:r>
            <a:endParaRPr lang="es-ES" sz="1200" dirty="0"/>
          </a:p>
        </p:txBody>
      </p:sp>
      <p:sp>
        <p:nvSpPr>
          <p:cNvPr id="63" name="Rectángulo 62"/>
          <p:cNvSpPr/>
          <p:nvPr/>
        </p:nvSpPr>
        <p:spPr>
          <a:xfrm>
            <a:off x="8445731" y="815482"/>
            <a:ext cx="282633" cy="5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5" b="22060"/>
          <a:stretch/>
        </p:blipFill>
        <p:spPr>
          <a:xfrm>
            <a:off x="-7625" y="3873731"/>
            <a:ext cx="9144000" cy="29842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5" y="1682294"/>
            <a:ext cx="3274992" cy="2138726"/>
          </a:xfrm>
          <a:prstGeom prst="rect">
            <a:avLst/>
          </a:prstGeom>
        </p:spPr>
      </p:pic>
      <p:pic>
        <p:nvPicPr>
          <p:cNvPr id="53" name="Picture 2" descr="C:\Documents and Settings\Usuario\Mis documentos\conferencia\Ilustraciones\C11valdesparter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2" y="1671902"/>
            <a:ext cx="3032341" cy="214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860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redondeado 55"/>
          <p:cNvSpPr/>
          <p:nvPr/>
        </p:nvSpPr>
        <p:spPr>
          <a:xfrm>
            <a:off x="5374481" y="1066775"/>
            <a:ext cx="3171003" cy="1514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" name="Rectángulo redondeado 54"/>
          <p:cNvSpPr/>
          <p:nvPr/>
        </p:nvSpPr>
        <p:spPr>
          <a:xfrm>
            <a:off x="4537948" y="878239"/>
            <a:ext cx="4007536" cy="1499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Rectángulo redondeado 53"/>
          <p:cNvSpPr/>
          <p:nvPr/>
        </p:nvSpPr>
        <p:spPr>
          <a:xfrm>
            <a:off x="2528148" y="676328"/>
            <a:ext cx="1374670" cy="139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2021588" y="487500"/>
            <a:ext cx="1554479" cy="1573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9630" y="6035039"/>
            <a:ext cx="620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Los paisajes de la extensión urbana. Repaso a planes parciales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-316392" y="151764"/>
            <a:ext cx="1404850" cy="157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972445" y="831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914254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-25485" y="115230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Master Plan PGOU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288471" y="309529"/>
            <a:ext cx="1195767" cy="1597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385352" y="27279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Development</a:t>
            </a:r>
            <a:r>
              <a:rPr lang="es-ES" sz="900" dirty="0"/>
              <a:t> Plan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999291" y="443328"/>
            <a:ext cx="16401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Constructions</a:t>
            </a:r>
            <a:r>
              <a:rPr lang="es-ES" sz="900" dirty="0"/>
              <a:t> </a:t>
            </a:r>
            <a:r>
              <a:rPr lang="es-ES" sz="900" dirty="0" err="1"/>
              <a:t>rights</a:t>
            </a:r>
            <a:r>
              <a:rPr lang="es-ES" sz="900" dirty="0"/>
              <a:t> </a:t>
            </a:r>
            <a:r>
              <a:rPr lang="es-ES" sz="900" dirty="0" err="1"/>
              <a:t>Document</a:t>
            </a:r>
            <a:endParaRPr lang="es-ES" sz="9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226782" y="41892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Parcial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94545" y="253841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General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492741" y="327776"/>
            <a:ext cx="1289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Reparcelación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59582" y="631110"/>
            <a:ext cx="10166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Urbanization</a:t>
            </a:r>
            <a:r>
              <a:rPr lang="es-ES" sz="900" dirty="0"/>
              <a:t> Plan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459169" y="783187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Urbanización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473083" y="988555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Urbanización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529633" y="833958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Civil Works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305568" y="1172057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Construcción residencial y Equipamientos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371337" y="1017454"/>
            <a:ext cx="11095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Residential</a:t>
            </a:r>
            <a:r>
              <a:rPr lang="es-ES" sz="900" dirty="0"/>
              <a:t> </a:t>
            </a:r>
            <a:r>
              <a:rPr lang="es-ES" sz="900" dirty="0" err="1"/>
              <a:t>building</a:t>
            </a:r>
            <a:endParaRPr lang="es-ES" sz="900" dirty="0"/>
          </a:p>
        </p:txBody>
      </p:sp>
      <p:cxnSp>
        <p:nvCxnSpPr>
          <p:cNvPr id="30" name="Conector recto 29"/>
          <p:cNvCxnSpPr/>
          <p:nvPr/>
        </p:nvCxnSpPr>
        <p:spPr>
          <a:xfrm>
            <a:off x="1688519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1630328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2002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2413282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2355091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2004</a:t>
            </a:r>
          </a:p>
        </p:txBody>
      </p:sp>
      <p:cxnSp>
        <p:nvCxnSpPr>
          <p:cNvPr id="34" name="Conector recto 33"/>
          <p:cNvCxnSpPr/>
          <p:nvPr/>
        </p:nvCxnSpPr>
        <p:spPr>
          <a:xfrm>
            <a:off x="3126447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3068256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2006</a:t>
            </a:r>
          </a:p>
        </p:txBody>
      </p:sp>
      <p:cxnSp>
        <p:nvCxnSpPr>
          <p:cNvPr id="36" name="Conector recto 35"/>
          <p:cNvCxnSpPr/>
          <p:nvPr/>
        </p:nvCxnSpPr>
        <p:spPr>
          <a:xfrm>
            <a:off x="38516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37934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2008</a:t>
            </a:r>
          </a:p>
        </p:txBody>
      </p:sp>
      <p:cxnSp>
        <p:nvCxnSpPr>
          <p:cNvPr id="38" name="Conector recto 37"/>
          <p:cNvCxnSpPr/>
          <p:nvPr/>
        </p:nvCxnSpPr>
        <p:spPr>
          <a:xfrm>
            <a:off x="45643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45061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2010</a:t>
            </a:r>
          </a:p>
        </p:txBody>
      </p:sp>
      <p:cxnSp>
        <p:nvCxnSpPr>
          <p:cNvPr id="40" name="Conector recto 39"/>
          <p:cNvCxnSpPr/>
          <p:nvPr/>
        </p:nvCxnSpPr>
        <p:spPr>
          <a:xfrm>
            <a:off x="5289603" y="2979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5231412" y="-6963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2012</a:t>
            </a:r>
          </a:p>
        </p:txBody>
      </p:sp>
      <p:cxnSp>
        <p:nvCxnSpPr>
          <p:cNvPr id="42" name="Conector recto 41"/>
          <p:cNvCxnSpPr/>
          <p:nvPr/>
        </p:nvCxnSpPr>
        <p:spPr>
          <a:xfrm>
            <a:off x="6009353" y="0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5951162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2014</a:t>
            </a:r>
          </a:p>
        </p:txBody>
      </p:sp>
      <p:cxnSp>
        <p:nvCxnSpPr>
          <p:cNvPr id="44" name="Conector recto 43"/>
          <p:cNvCxnSpPr/>
          <p:nvPr/>
        </p:nvCxnSpPr>
        <p:spPr>
          <a:xfrm>
            <a:off x="6727531" y="-555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6669340" y="-6985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2016</a:t>
            </a:r>
          </a:p>
        </p:txBody>
      </p:sp>
      <p:cxnSp>
        <p:nvCxnSpPr>
          <p:cNvPr id="46" name="Conector recto 45"/>
          <p:cNvCxnSpPr/>
          <p:nvPr/>
        </p:nvCxnSpPr>
        <p:spPr>
          <a:xfrm>
            <a:off x="7445709" y="-5268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7387518" y="-69571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2018</a:t>
            </a:r>
          </a:p>
        </p:txBody>
      </p:sp>
      <p:cxnSp>
        <p:nvCxnSpPr>
          <p:cNvPr id="48" name="Conector recto 47"/>
          <p:cNvCxnSpPr/>
          <p:nvPr/>
        </p:nvCxnSpPr>
        <p:spPr>
          <a:xfrm>
            <a:off x="8163107" y="-10574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8104916" y="-7487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2020</a:t>
            </a:r>
          </a:p>
        </p:txBody>
      </p:sp>
      <p:cxnSp>
        <p:nvCxnSpPr>
          <p:cNvPr id="50" name="Conector recto 49"/>
          <p:cNvCxnSpPr/>
          <p:nvPr/>
        </p:nvCxnSpPr>
        <p:spPr>
          <a:xfrm>
            <a:off x="251767" y="12102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193576" y="-6051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1998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6587997" y="1024351"/>
            <a:ext cx="12057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Facilities</a:t>
            </a:r>
            <a:r>
              <a:rPr lang="es-ES" sz="900" dirty="0"/>
              <a:t> </a:t>
            </a:r>
            <a:r>
              <a:rPr lang="es-ES" sz="900" dirty="0" err="1"/>
              <a:t>construction</a:t>
            </a:r>
            <a:endParaRPr lang="es-ES" sz="900" dirty="0"/>
          </a:p>
        </p:txBody>
      </p:sp>
      <p:cxnSp>
        <p:nvCxnSpPr>
          <p:cNvPr id="61" name="Conector recto 60"/>
          <p:cNvCxnSpPr/>
          <p:nvPr/>
        </p:nvCxnSpPr>
        <p:spPr>
          <a:xfrm>
            <a:off x="7816915" y="-6892"/>
            <a:ext cx="0" cy="12804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/>
          <p:cNvSpPr txBox="1"/>
          <p:nvPr/>
        </p:nvSpPr>
        <p:spPr>
          <a:xfrm>
            <a:off x="92769" y="1212013"/>
            <a:ext cx="663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89/3 </a:t>
            </a:r>
            <a:r>
              <a:rPr lang="es-ES" sz="2000" b="1" dirty="0" err="1"/>
              <a:t>Arcosur</a:t>
            </a:r>
            <a:r>
              <a:rPr lang="es-ES" sz="2000" b="1" dirty="0"/>
              <a:t>. </a:t>
            </a:r>
            <a:r>
              <a:rPr lang="es-ES" sz="1200" dirty="0" err="1"/>
              <a:t>Capacity</a:t>
            </a:r>
            <a:r>
              <a:rPr lang="es-ES" sz="1200" dirty="0"/>
              <a:t>: 21.148 </a:t>
            </a:r>
            <a:r>
              <a:rPr lang="es-ES" sz="1200" dirty="0" err="1"/>
              <a:t>residential</a:t>
            </a:r>
            <a:r>
              <a:rPr lang="es-ES" sz="1200" dirty="0"/>
              <a:t> </a:t>
            </a:r>
            <a:r>
              <a:rPr lang="es-ES" sz="1200" dirty="0" err="1"/>
              <a:t>units</a:t>
            </a:r>
            <a:r>
              <a:rPr lang="es-ES" sz="1200" dirty="0"/>
              <a:t> (</a:t>
            </a:r>
            <a:r>
              <a:rPr lang="es-ES" sz="1200" dirty="0" err="1"/>
              <a:t>ru</a:t>
            </a:r>
            <a:r>
              <a:rPr lang="es-ES" sz="1200" dirty="0"/>
              <a:t>) (60% VP). </a:t>
            </a:r>
            <a:r>
              <a:rPr lang="es-ES" sz="1200" dirty="0" err="1"/>
              <a:t>Density</a:t>
            </a:r>
            <a:r>
              <a:rPr lang="es-ES" sz="1200" dirty="0"/>
              <a:t>: 49 </a:t>
            </a:r>
            <a:r>
              <a:rPr lang="es-ES" sz="1200" dirty="0" err="1"/>
              <a:t>homes</a:t>
            </a:r>
            <a:r>
              <a:rPr lang="es-ES" sz="1200" dirty="0"/>
              <a:t> per </a:t>
            </a:r>
            <a:r>
              <a:rPr lang="es-ES" sz="1200" dirty="0" err="1"/>
              <a:t>hectare</a:t>
            </a:r>
            <a:endParaRPr lang="es-ES" sz="1200" dirty="0"/>
          </a:p>
        </p:txBody>
      </p:sp>
      <p:sp>
        <p:nvSpPr>
          <p:cNvPr id="63" name="Rectángulo 62"/>
          <p:cNvSpPr/>
          <p:nvPr/>
        </p:nvSpPr>
        <p:spPr>
          <a:xfrm>
            <a:off x="8445731" y="815482"/>
            <a:ext cx="282633" cy="5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075"/>
            <a:ext cx="2959331" cy="2089288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5" r="30000" b="53091"/>
          <a:stretch/>
        </p:blipFill>
        <p:spPr>
          <a:xfrm>
            <a:off x="-9610" y="3782291"/>
            <a:ext cx="9144000" cy="3075709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94" y="1634536"/>
            <a:ext cx="2946536" cy="2103827"/>
          </a:xfrm>
          <a:prstGeom prst="rect">
            <a:avLst/>
          </a:prstGeom>
        </p:spPr>
      </p:pic>
      <p:pic>
        <p:nvPicPr>
          <p:cNvPr id="67" name="Picture 9" descr="20160806_19012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0" r="7453"/>
          <a:stretch/>
        </p:blipFill>
        <p:spPr bwMode="auto">
          <a:xfrm>
            <a:off x="6039044" y="1644817"/>
            <a:ext cx="3095353" cy="209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4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9819" r="8861" b="65413"/>
          <a:stretch/>
        </p:blipFill>
        <p:spPr>
          <a:xfrm>
            <a:off x="23420" y="465513"/>
            <a:ext cx="9120580" cy="3923607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1055716" y="597798"/>
            <a:ext cx="7868674" cy="3201155"/>
          </a:xfrm>
          <a:custGeom>
            <a:avLst/>
            <a:gdLst>
              <a:gd name="connsiteX0" fmla="*/ 0 w 7868674"/>
              <a:gd name="connsiteY0" fmla="*/ 2053962 h 3201155"/>
              <a:gd name="connsiteX1" fmla="*/ 324197 w 7868674"/>
              <a:gd name="connsiteY1" fmla="*/ 2386471 h 3201155"/>
              <a:gd name="connsiteX2" fmla="*/ 324197 w 7868674"/>
              <a:gd name="connsiteY2" fmla="*/ 2378158 h 3201155"/>
              <a:gd name="connsiteX3" fmla="*/ 681644 w 7868674"/>
              <a:gd name="connsiteY3" fmla="*/ 2477911 h 3201155"/>
              <a:gd name="connsiteX4" fmla="*/ 1113906 w 7868674"/>
              <a:gd name="connsiteY4" fmla="*/ 2461286 h 3201155"/>
              <a:gd name="connsiteX5" fmla="*/ 1604357 w 7868674"/>
              <a:gd name="connsiteY5" fmla="*/ 2311657 h 3201155"/>
              <a:gd name="connsiteX6" fmla="*/ 1936866 w 7868674"/>
              <a:gd name="connsiteY6" fmla="*/ 2095526 h 3201155"/>
              <a:gd name="connsiteX7" fmla="*/ 2286000 w 7868674"/>
              <a:gd name="connsiteY7" fmla="*/ 1671577 h 3201155"/>
              <a:gd name="connsiteX8" fmla="*/ 2568633 w 7868674"/>
              <a:gd name="connsiteY8" fmla="*/ 1272566 h 3201155"/>
              <a:gd name="connsiteX9" fmla="*/ 2851266 w 7868674"/>
              <a:gd name="connsiteY9" fmla="*/ 815366 h 3201155"/>
              <a:gd name="connsiteX10" fmla="*/ 3108960 w 7868674"/>
              <a:gd name="connsiteY10" fmla="*/ 624173 h 3201155"/>
              <a:gd name="connsiteX11" fmla="*/ 3383280 w 7868674"/>
              <a:gd name="connsiteY11" fmla="*/ 707300 h 3201155"/>
              <a:gd name="connsiteX12" fmla="*/ 3557848 w 7868674"/>
              <a:gd name="connsiteY12" fmla="*/ 674049 h 3201155"/>
              <a:gd name="connsiteX13" fmla="*/ 3699164 w 7868674"/>
              <a:gd name="connsiteY13" fmla="*/ 516107 h 3201155"/>
              <a:gd name="connsiteX14" fmla="*/ 3865419 w 7868674"/>
              <a:gd name="connsiteY14" fmla="*/ 333227 h 3201155"/>
              <a:gd name="connsiteX15" fmla="*/ 4081549 w 7868674"/>
              <a:gd name="connsiteY15" fmla="*/ 100471 h 3201155"/>
              <a:gd name="connsiteX16" fmla="*/ 4305993 w 7868674"/>
              <a:gd name="connsiteY16" fmla="*/ 718 h 3201155"/>
              <a:gd name="connsiteX17" fmla="*/ 4680066 w 7868674"/>
              <a:gd name="connsiteY17" fmla="*/ 75533 h 3201155"/>
              <a:gd name="connsiteX18" fmla="*/ 4937760 w 7868674"/>
              <a:gd name="connsiteY18" fmla="*/ 399729 h 3201155"/>
              <a:gd name="connsiteX19" fmla="*/ 5137266 w 7868674"/>
              <a:gd name="connsiteY19" fmla="*/ 1364006 h 3201155"/>
              <a:gd name="connsiteX20" fmla="*/ 5394960 w 7868674"/>
              <a:gd name="connsiteY20" fmla="*/ 2178653 h 3201155"/>
              <a:gd name="connsiteX21" fmla="*/ 5702531 w 7868674"/>
              <a:gd name="connsiteY21" fmla="*/ 2710667 h 3201155"/>
              <a:gd name="connsiteX22" fmla="*/ 6018415 w 7868674"/>
              <a:gd name="connsiteY22" fmla="*/ 2984987 h 3201155"/>
              <a:gd name="connsiteX23" fmla="*/ 6259484 w 7868674"/>
              <a:gd name="connsiteY23" fmla="*/ 3151242 h 3201155"/>
              <a:gd name="connsiteX24" fmla="*/ 6583680 w 7868674"/>
              <a:gd name="connsiteY24" fmla="*/ 3201118 h 3201155"/>
              <a:gd name="connsiteX25" fmla="*/ 6833062 w 7868674"/>
              <a:gd name="connsiteY25" fmla="*/ 3159555 h 3201155"/>
              <a:gd name="connsiteX26" fmla="*/ 7107382 w 7868674"/>
              <a:gd name="connsiteY26" fmla="*/ 3167867 h 3201155"/>
              <a:gd name="connsiteX27" fmla="*/ 7423266 w 7868674"/>
              <a:gd name="connsiteY27" fmla="*/ 3101366 h 3201155"/>
              <a:gd name="connsiteX28" fmla="*/ 7855528 w 7868674"/>
              <a:gd name="connsiteY28" fmla="*/ 2993300 h 320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868674" h="3201155">
                <a:moveTo>
                  <a:pt x="0" y="2053962"/>
                </a:moveTo>
                <a:lnTo>
                  <a:pt x="324197" y="2386471"/>
                </a:lnTo>
                <a:cubicBezTo>
                  <a:pt x="378230" y="2440504"/>
                  <a:pt x="264623" y="2362918"/>
                  <a:pt x="324197" y="2378158"/>
                </a:cubicBezTo>
                <a:cubicBezTo>
                  <a:pt x="383772" y="2393398"/>
                  <a:pt x="550026" y="2464056"/>
                  <a:pt x="681644" y="2477911"/>
                </a:cubicBezTo>
                <a:cubicBezTo>
                  <a:pt x="813262" y="2491766"/>
                  <a:pt x="960121" y="2488995"/>
                  <a:pt x="1113906" y="2461286"/>
                </a:cubicBezTo>
                <a:cubicBezTo>
                  <a:pt x="1267691" y="2433577"/>
                  <a:pt x="1467197" y="2372617"/>
                  <a:pt x="1604357" y="2311657"/>
                </a:cubicBezTo>
                <a:cubicBezTo>
                  <a:pt x="1741517" y="2250697"/>
                  <a:pt x="1823259" y="2202206"/>
                  <a:pt x="1936866" y="2095526"/>
                </a:cubicBezTo>
                <a:cubicBezTo>
                  <a:pt x="2050473" y="1988846"/>
                  <a:pt x="2180706" y="1808737"/>
                  <a:pt x="2286000" y="1671577"/>
                </a:cubicBezTo>
                <a:cubicBezTo>
                  <a:pt x="2391295" y="1534417"/>
                  <a:pt x="2474422" y="1415268"/>
                  <a:pt x="2568633" y="1272566"/>
                </a:cubicBezTo>
                <a:cubicBezTo>
                  <a:pt x="2662844" y="1129864"/>
                  <a:pt x="2761212" y="923431"/>
                  <a:pt x="2851266" y="815366"/>
                </a:cubicBezTo>
                <a:cubicBezTo>
                  <a:pt x="2941320" y="707301"/>
                  <a:pt x="3020291" y="642184"/>
                  <a:pt x="3108960" y="624173"/>
                </a:cubicBezTo>
                <a:cubicBezTo>
                  <a:pt x="3197629" y="606162"/>
                  <a:pt x="3308465" y="698987"/>
                  <a:pt x="3383280" y="707300"/>
                </a:cubicBezTo>
                <a:cubicBezTo>
                  <a:pt x="3458095" y="715613"/>
                  <a:pt x="3505201" y="705914"/>
                  <a:pt x="3557848" y="674049"/>
                </a:cubicBezTo>
                <a:cubicBezTo>
                  <a:pt x="3610495" y="642184"/>
                  <a:pt x="3699164" y="516107"/>
                  <a:pt x="3699164" y="516107"/>
                </a:cubicBezTo>
                <a:lnTo>
                  <a:pt x="3865419" y="333227"/>
                </a:lnTo>
                <a:cubicBezTo>
                  <a:pt x="3929150" y="263955"/>
                  <a:pt x="4008120" y="155889"/>
                  <a:pt x="4081549" y="100471"/>
                </a:cubicBezTo>
                <a:cubicBezTo>
                  <a:pt x="4154978" y="45053"/>
                  <a:pt x="4206240" y="4874"/>
                  <a:pt x="4305993" y="718"/>
                </a:cubicBezTo>
                <a:cubicBezTo>
                  <a:pt x="4405746" y="-3438"/>
                  <a:pt x="4574772" y="9031"/>
                  <a:pt x="4680066" y="75533"/>
                </a:cubicBezTo>
                <a:cubicBezTo>
                  <a:pt x="4785360" y="142035"/>
                  <a:pt x="4861560" y="184983"/>
                  <a:pt x="4937760" y="399729"/>
                </a:cubicBezTo>
                <a:cubicBezTo>
                  <a:pt x="5013960" y="614474"/>
                  <a:pt x="5061066" y="1067519"/>
                  <a:pt x="5137266" y="1364006"/>
                </a:cubicBezTo>
                <a:cubicBezTo>
                  <a:pt x="5213466" y="1660493"/>
                  <a:pt x="5300749" y="1954210"/>
                  <a:pt x="5394960" y="2178653"/>
                </a:cubicBezTo>
                <a:cubicBezTo>
                  <a:pt x="5489171" y="2403096"/>
                  <a:pt x="5598622" y="2576278"/>
                  <a:pt x="5702531" y="2710667"/>
                </a:cubicBezTo>
                <a:cubicBezTo>
                  <a:pt x="5806440" y="2845056"/>
                  <a:pt x="5925590" y="2911558"/>
                  <a:pt x="6018415" y="2984987"/>
                </a:cubicBezTo>
                <a:cubicBezTo>
                  <a:pt x="6111240" y="3058416"/>
                  <a:pt x="6165273" y="3115220"/>
                  <a:pt x="6259484" y="3151242"/>
                </a:cubicBezTo>
                <a:cubicBezTo>
                  <a:pt x="6353695" y="3187264"/>
                  <a:pt x="6488084" y="3199733"/>
                  <a:pt x="6583680" y="3201118"/>
                </a:cubicBezTo>
                <a:cubicBezTo>
                  <a:pt x="6679276" y="3202504"/>
                  <a:pt x="6745778" y="3165097"/>
                  <a:pt x="6833062" y="3159555"/>
                </a:cubicBezTo>
                <a:cubicBezTo>
                  <a:pt x="6920346" y="3154013"/>
                  <a:pt x="7009015" y="3177565"/>
                  <a:pt x="7107382" y="3167867"/>
                </a:cubicBezTo>
                <a:cubicBezTo>
                  <a:pt x="7205749" y="3158169"/>
                  <a:pt x="7298575" y="3130461"/>
                  <a:pt x="7423266" y="3101366"/>
                </a:cubicBezTo>
                <a:cubicBezTo>
                  <a:pt x="7547957" y="3072272"/>
                  <a:pt x="7945583" y="2962820"/>
                  <a:pt x="7855528" y="29933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1496291" y="465513"/>
            <a:ext cx="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a libre 13"/>
          <p:cNvSpPr/>
          <p:nvPr/>
        </p:nvSpPr>
        <p:spPr>
          <a:xfrm>
            <a:off x="1047404" y="606464"/>
            <a:ext cx="7889259" cy="3167788"/>
          </a:xfrm>
          <a:custGeom>
            <a:avLst/>
            <a:gdLst>
              <a:gd name="connsiteX0" fmla="*/ 0 w 7889259"/>
              <a:gd name="connsiteY0" fmla="*/ 2036983 h 3167788"/>
              <a:gd name="connsiteX1" fmla="*/ 365760 w 7889259"/>
              <a:gd name="connsiteY1" fmla="*/ 2377805 h 3167788"/>
              <a:gd name="connsiteX2" fmla="*/ 789709 w 7889259"/>
              <a:gd name="connsiteY2" fmla="*/ 2460932 h 3167788"/>
              <a:gd name="connsiteX3" fmla="*/ 1263534 w 7889259"/>
              <a:gd name="connsiteY3" fmla="*/ 2435994 h 3167788"/>
              <a:gd name="connsiteX4" fmla="*/ 1654232 w 7889259"/>
              <a:gd name="connsiteY4" fmla="*/ 2286365 h 3167788"/>
              <a:gd name="connsiteX5" fmla="*/ 2078181 w 7889259"/>
              <a:gd name="connsiteY5" fmla="*/ 1978794 h 3167788"/>
              <a:gd name="connsiteX6" fmla="*/ 2377440 w 7889259"/>
              <a:gd name="connsiteY6" fmla="*/ 1546532 h 3167788"/>
              <a:gd name="connsiteX7" fmla="*/ 2801389 w 7889259"/>
              <a:gd name="connsiteY7" fmla="*/ 898140 h 3167788"/>
              <a:gd name="connsiteX8" fmla="*/ 2992581 w 7889259"/>
              <a:gd name="connsiteY8" fmla="*/ 665383 h 3167788"/>
              <a:gd name="connsiteX9" fmla="*/ 3258589 w 7889259"/>
              <a:gd name="connsiteY9" fmla="*/ 623820 h 3167788"/>
              <a:gd name="connsiteX10" fmla="*/ 3491345 w 7889259"/>
              <a:gd name="connsiteY10" fmla="*/ 698634 h 3167788"/>
              <a:gd name="connsiteX11" fmla="*/ 3790603 w 7889259"/>
              <a:gd name="connsiteY11" fmla="*/ 432627 h 3167788"/>
              <a:gd name="connsiteX12" fmla="*/ 4106487 w 7889259"/>
              <a:gd name="connsiteY12" fmla="*/ 125056 h 3167788"/>
              <a:gd name="connsiteX13" fmla="*/ 4455621 w 7889259"/>
              <a:gd name="connsiteY13" fmla="*/ 365 h 3167788"/>
              <a:gd name="connsiteX14" fmla="*/ 4854632 w 7889259"/>
              <a:gd name="connsiteY14" fmla="*/ 158307 h 3167788"/>
              <a:gd name="connsiteX15" fmla="*/ 5012574 w 7889259"/>
              <a:gd name="connsiteY15" fmla="*/ 632132 h 3167788"/>
              <a:gd name="connsiteX16" fmla="*/ 5253643 w 7889259"/>
              <a:gd name="connsiteY16" fmla="*/ 1721100 h 3167788"/>
              <a:gd name="connsiteX17" fmla="*/ 5527963 w 7889259"/>
              <a:gd name="connsiteY17" fmla="*/ 2386118 h 3167788"/>
              <a:gd name="connsiteX18" fmla="*/ 5860472 w 7889259"/>
              <a:gd name="connsiteY18" fmla="*/ 2851631 h 3167788"/>
              <a:gd name="connsiteX19" fmla="*/ 6217920 w 7889259"/>
              <a:gd name="connsiteY19" fmla="*/ 3101012 h 3167788"/>
              <a:gd name="connsiteX20" fmla="*/ 6567054 w 7889259"/>
              <a:gd name="connsiteY20" fmla="*/ 3167514 h 3167788"/>
              <a:gd name="connsiteX21" fmla="*/ 6899563 w 7889259"/>
              <a:gd name="connsiteY21" fmla="*/ 3125951 h 3167788"/>
              <a:gd name="connsiteX22" fmla="*/ 7182196 w 7889259"/>
              <a:gd name="connsiteY22" fmla="*/ 3159201 h 3167788"/>
              <a:gd name="connsiteX23" fmla="*/ 7456516 w 7889259"/>
              <a:gd name="connsiteY23" fmla="*/ 3084387 h 3167788"/>
              <a:gd name="connsiteX24" fmla="*/ 7863840 w 7889259"/>
              <a:gd name="connsiteY24" fmla="*/ 2968009 h 316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889259" h="3167788">
                <a:moveTo>
                  <a:pt x="0" y="2036983"/>
                </a:moveTo>
                <a:cubicBezTo>
                  <a:pt x="117071" y="2172065"/>
                  <a:pt x="234142" y="2307147"/>
                  <a:pt x="365760" y="2377805"/>
                </a:cubicBezTo>
                <a:cubicBezTo>
                  <a:pt x="497378" y="2448463"/>
                  <a:pt x="640080" y="2451234"/>
                  <a:pt x="789709" y="2460932"/>
                </a:cubicBezTo>
                <a:cubicBezTo>
                  <a:pt x="939338" y="2470630"/>
                  <a:pt x="1119447" y="2465089"/>
                  <a:pt x="1263534" y="2435994"/>
                </a:cubicBezTo>
                <a:cubicBezTo>
                  <a:pt x="1407621" y="2406900"/>
                  <a:pt x="1518458" y="2362565"/>
                  <a:pt x="1654232" y="2286365"/>
                </a:cubicBezTo>
                <a:cubicBezTo>
                  <a:pt x="1790007" y="2210165"/>
                  <a:pt x="1957646" y="2102099"/>
                  <a:pt x="2078181" y="1978794"/>
                </a:cubicBezTo>
                <a:cubicBezTo>
                  <a:pt x="2198716" y="1855489"/>
                  <a:pt x="2256905" y="1726641"/>
                  <a:pt x="2377440" y="1546532"/>
                </a:cubicBezTo>
                <a:cubicBezTo>
                  <a:pt x="2497975" y="1366423"/>
                  <a:pt x="2698866" y="1044998"/>
                  <a:pt x="2801389" y="898140"/>
                </a:cubicBezTo>
                <a:cubicBezTo>
                  <a:pt x="2903913" y="751282"/>
                  <a:pt x="2916381" y="711103"/>
                  <a:pt x="2992581" y="665383"/>
                </a:cubicBezTo>
                <a:cubicBezTo>
                  <a:pt x="3068781" y="619663"/>
                  <a:pt x="3175462" y="618278"/>
                  <a:pt x="3258589" y="623820"/>
                </a:cubicBezTo>
                <a:cubicBezTo>
                  <a:pt x="3341716" y="629362"/>
                  <a:pt x="3402676" y="730499"/>
                  <a:pt x="3491345" y="698634"/>
                </a:cubicBezTo>
                <a:cubicBezTo>
                  <a:pt x="3580014" y="666769"/>
                  <a:pt x="3688079" y="528223"/>
                  <a:pt x="3790603" y="432627"/>
                </a:cubicBezTo>
                <a:cubicBezTo>
                  <a:pt x="3893127" y="337031"/>
                  <a:pt x="3995651" y="197100"/>
                  <a:pt x="4106487" y="125056"/>
                </a:cubicBezTo>
                <a:cubicBezTo>
                  <a:pt x="4217323" y="53012"/>
                  <a:pt x="4330930" y="-5177"/>
                  <a:pt x="4455621" y="365"/>
                </a:cubicBezTo>
                <a:cubicBezTo>
                  <a:pt x="4580312" y="5907"/>
                  <a:pt x="4761807" y="53013"/>
                  <a:pt x="4854632" y="158307"/>
                </a:cubicBezTo>
                <a:cubicBezTo>
                  <a:pt x="4947457" y="263601"/>
                  <a:pt x="4946072" y="371666"/>
                  <a:pt x="5012574" y="632132"/>
                </a:cubicBezTo>
                <a:cubicBezTo>
                  <a:pt x="5079076" y="892597"/>
                  <a:pt x="5167745" y="1428769"/>
                  <a:pt x="5253643" y="1721100"/>
                </a:cubicBezTo>
                <a:cubicBezTo>
                  <a:pt x="5339541" y="2013431"/>
                  <a:pt x="5426825" y="2197696"/>
                  <a:pt x="5527963" y="2386118"/>
                </a:cubicBezTo>
                <a:cubicBezTo>
                  <a:pt x="5629101" y="2574540"/>
                  <a:pt x="5745479" y="2732482"/>
                  <a:pt x="5860472" y="2851631"/>
                </a:cubicBezTo>
                <a:cubicBezTo>
                  <a:pt x="5975465" y="2970780"/>
                  <a:pt x="6100156" y="3048365"/>
                  <a:pt x="6217920" y="3101012"/>
                </a:cubicBezTo>
                <a:cubicBezTo>
                  <a:pt x="6335684" y="3153659"/>
                  <a:pt x="6453447" y="3163358"/>
                  <a:pt x="6567054" y="3167514"/>
                </a:cubicBezTo>
                <a:cubicBezTo>
                  <a:pt x="6680661" y="3171670"/>
                  <a:pt x="6797039" y="3127337"/>
                  <a:pt x="6899563" y="3125951"/>
                </a:cubicBezTo>
                <a:cubicBezTo>
                  <a:pt x="7002087" y="3124566"/>
                  <a:pt x="7089371" y="3166128"/>
                  <a:pt x="7182196" y="3159201"/>
                </a:cubicBezTo>
                <a:cubicBezTo>
                  <a:pt x="7275021" y="3152274"/>
                  <a:pt x="7456516" y="3084387"/>
                  <a:pt x="7456516" y="3084387"/>
                </a:cubicBezTo>
                <a:cubicBezTo>
                  <a:pt x="7570123" y="3052522"/>
                  <a:pt x="7996844" y="2923675"/>
                  <a:pt x="7863840" y="296800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/>
          <p:cNvCxnSpPr/>
          <p:nvPr/>
        </p:nvCxnSpPr>
        <p:spPr>
          <a:xfrm>
            <a:off x="2094807" y="465513"/>
            <a:ext cx="0" cy="4230813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4998493" y="4828611"/>
            <a:ext cx="1563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70C0"/>
                </a:solidFill>
              </a:rPr>
              <a:t>2007</a:t>
            </a: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762.540 du/</a:t>
            </a:r>
            <a:r>
              <a:rPr lang="es-ES" sz="1200" dirty="0" err="1">
                <a:solidFill>
                  <a:srgbClr val="0070C0"/>
                </a:solidFill>
              </a:rPr>
              <a:t>year</a:t>
            </a:r>
            <a:endParaRPr lang="es-ES" sz="1200" dirty="0">
              <a:solidFill>
                <a:srgbClr val="0070C0"/>
              </a:solidFill>
            </a:endParaRP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inc. s/ 1995: 152,21 %</a:t>
            </a:r>
          </a:p>
          <a:p>
            <a:pPr algn="ctr"/>
            <a:endParaRPr lang="es-ES" sz="1200" dirty="0">
              <a:solidFill>
                <a:srgbClr val="0070C0"/>
              </a:solidFill>
            </a:endParaRP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45,2 M </a:t>
            </a:r>
            <a:r>
              <a:rPr lang="es-ES" sz="1200" dirty="0" err="1">
                <a:solidFill>
                  <a:srgbClr val="0070C0"/>
                </a:solidFill>
              </a:rPr>
              <a:t>inhab</a:t>
            </a:r>
            <a:r>
              <a:rPr lang="es-ES" sz="1200" dirty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es-ES" sz="1200" dirty="0" err="1">
                <a:solidFill>
                  <a:srgbClr val="0070C0"/>
                </a:solidFill>
              </a:rPr>
              <a:t>inc</a:t>
            </a:r>
            <a:r>
              <a:rPr lang="es-ES" sz="1200" dirty="0">
                <a:solidFill>
                  <a:srgbClr val="0070C0"/>
                </a:solidFill>
              </a:rPr>
              <a:t> s/ 1995: 14,14 %</a:t>
            </a:r>
          </a:p>
          <a:p>
            <a:pPr algn="ctr"/>
            <a:endParaRPr lang="es-ES" sz="1200" dirty="0">
              <a:solidFill>
                <a:srgbClr val="0070C0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5780116" y="491874"/>
            <a:ext cx="0" cy="4230813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609214" y="465513"/>
            <a:ext cx="0" cy="4230813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8038513" y="4802250"/>
            <a:ext cx="1141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70C0"/>
                </a:solidFill>
              </a:rPr>
              <a:t>2017</a:t>
            </a: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80.786 du/</a:t>
            </a:r>
            <a:r>
              <a:rPr lang="es-ES" sz="1200" dirty="0" err="1">
                <a:solidFill>
                  <a:srgbClr val="0070C0"/>
                </a:solidFill>
              </a:rPr>
              <a:t>year</a:t>
            </a:r>
            <a:endParaRPr lang="es-ES" sz="1200" dirty="0">
              <a:solidFill>
                <a:srgbClr val="0070C0"/>
              </a:solidFill>
            </a:endParaRPr>
          </a:p>
          <a:p>
            <a:pPr algn="ctr"/>
            <a:endParaRPr lang="es-ES" sz="1200" dirty="0">
              <a:solidFill>
                <a:srgbClr val="0070C0"/>
              </a:solidFill>
            </a:endParaRPr>
          </a:p>
          <a:p>
            <a:pPr algn="ctr"/>
            <a:endParaRPr lang="es-ES" sz="1200" dirty="0">
              <a:solidFill>
                <a:srgbClr val="0070C0"/>
              </a:solidFill>
            </a:endParaRP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46,57 M </a:t>
            </a:r>
            <a:r>
              <a:rPr lang="es-ES" sz="1200" dirty="0" err="1">
                <a:solidFill>
                  <a:srgbClr val="0070C0"/>
                </a:solidFill>
              </a:rPr>
              <a:t>inhab</a:t>
            </a:r>
            <a:r>
              <a:rPr lang="es-ES" sz="1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131246" y="4790073"/>
            <a:ext cx="1927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70C0"/>
                </a:solidFill>
              </a:rPr>
              <a:t>1995</a:t>
            </a: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302.339 </a:t>
            </a:r>
            <a:r>
              <a:rPr lang="es-ES" sz="1200" dirty="0" err="1">
                <a:solidFill>
                  <a:srgbClr val="0070C0"/>
                </a:solidFill>
              </a:rPr>
              <a:t>dwelling</a:t>
            </a:r>
            <a:r>
              <a:rPr lang="es-ES" sz="1200" dirty="0">
                <a:solidFill>
                  <a:srgbClr val="0070C0"/>
                </a:solidFill>
              </a:rPr>
              <a:t> </a:t>
            </a:r>
            <a:r>
              <a:rPr lang="es-ES" sz="1200" dirty="0" err="1">
                <a:solidFill>
                  <a:srgbClr val="0070C0"/>
                </a:solidFill>
              </a:rPr>
              <a:t>units</a:t>
            </a:r>
            <a:r>
              <a:rPr lang="es-ES" sz="1200" dirty="0">
                <a:solidFill>
                  <a:srgbClr val="0070C0"/>
                </a:solidFill>
              </a:rPr>
              <a:t>/</a:t>
            </a:r>
            <a:r>
              <a:rPr lang="es-ES" sz="1200" dirty="0" err="1">
                <a:solidFill>
                  <a:srgbClr val="0070C0"/>
                </a:solidFill>
              </a:rPr>
              <a:t>year</a:t>
            </a:r>
            <a:endParaRPr lang="es-ES" sz="1200" dirty="0">
              <a:solidFill>
                <a:srgbClr val="0070C0"/>
              </a:solidFill>
            </a:endParaRPr>
          </a:p>
          <a:p>
            <a:pPr algn="ctr"/>
            <a:endParaRPr lang="es-ES" sz="1200" dirty="0">
              <a:solidFill>
                <a:srgbClr val="0070C0"/>
              </a:solidFill>
            </a:endParaRPr>
          </a:p>
          <a:p>
            <a:pPr algn="ctr"/>
            <a:endParaRPr lang="es-ES" sz="1200" dirty="0">
              <a:solidFill>
                <a:srgbClr val="0070C0"/>
              </a:solidFill>
            </a:endParaRPr>
          </a:p>
          <a:p>
            <a:pPr algn="ctr"/>
            <a:r>
              <a:rPr lang="es-ES" sz="1200" dirty="0">
                <a:solidFill>
                  <a:srgbClr val="0070C0"/>
                </a:solidFill>
              </a:rPr>
              <a:t>39,6 M </a:t>
            </a:r>
            <a:r>
              <a:rPr lang="es-ES" sz="1200" dirty="0" err="1">
                <a:solidFill>
                  <a:srgbClr val="0070C0"/>
                </a:solidFill>
              </a:rPr>
              <a:t>inhab</a:t>
            </a:r>
            <a:r>
              <a:rPr lang="es-ES" sz="12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553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0" descr="Croquis de una de las plaz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829"/>
            <a:ext cx="3142848" cy="225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ángulo redondeado 55"/>
          <p:cNvSpPr/>
          <p:nvPr/>
        </p:nvSpPr>
        <p:spPr>
          <a:xfrm>
            <a:off x="4786728" y="1059523"/>
            <a:ext cx="3171003" cy="1514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" name="Rectángulo redondeado 54"/>
          <p:cNvSpPr/>
          <p:nvPr/>
        </p:nvSpPr>
        <p:spPr>
          <a:xfrm>
            <a:off x="4018885" y="878239"/>
            <a:ext cx="1967329" cy="1499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Rectángulo redondeado 53"/>
          <p:cNvSpPr/>
          <p:nvPr/>
        </p:nvSpPr>
        <p:spPr>
          <a:xfrm>
            <a:off x="2528148" y="676328"/>
            <a:ext cx="1374670" cy="139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2021588" y="501789"/>
            <a:ext cx="1542087" cy="140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-316392" y="151764"/>
            <a:ext cx="1404850" cy="157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972445" y="831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914254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-25485" y="115230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Master Plan PGOU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288471" y="323085"/>
            <a:ext cx="1489910" cy="146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385352" y="27279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Development</a:t>
            </a:r>
            <a:r>
              <a:rPr lang="es-ES" sz="900" dirty="0"/>
              <a:t> Plan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999292" y="452460"/>
            <a:ext cx="1649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Constructions</a:t>
            </a:r>
            <a:r>
              <a:rPr lang="es-ES" sz="900" dirty="0"/>
              <a:t> </a:t>
            </a:r>
            <a:r>
              <a:rPr lang="es-ES" sz="900" dirty="0" err="1"/>
              <a:t>rights</a:t>
            </a:r>
            <a:r>
              <a:rPr lang="es-ES" sz="900" dirty="0"/>
              <a:t> </a:t>
            </a:r>
            <a:r>
              <a:rPr lang="es-ES" sz="900" dirty="0" err="1"/>
              <a:t>Document</a:t>
            </a:r>
            <a:endParaRPr lang="es-ES" sz="9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226782" y="41892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Parcial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94545" y="253841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General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733874" y="322645"/>
            <a:ext cx="1289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Reparcelación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59582" y="631110"/>
            <a:ext cx="10166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Urbanization</a:t>
            </a:r>
            <a:r>
              <a:rPr lang="es-ES" sz="900" dirty="0"/>
              <a:t> Plan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459169" y="783187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Urbanización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954020" y="988555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Urbanización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010570" y="833958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Civil Works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717815" y="1164805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Construcción residencial y Equipamientos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783584" y="1010202"/>
            <a:ext cx="11095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Residential</a:t>
            </a:r>
            <a:r>
              <a:rPr lang="es-ES" sz="900" dirty="0"/>
              <a:t> </a:t>
            </a:r>
            <a:r>
              <a:rPr lang="es-ES" sz="900" dirty="0" err="1"/>
              <a:t>building</a:t>
            </a:r>
            <a:endParaRPr lang="es-ES" sz="900" dirty="0"/>
          </a:p>
        </p:txBody>
      </p:sp>
      <p:cxnSp>
        <p:nvCxnSpPr>
          <p:cNvPr id="30" name="Conector recto 29"/>
          <p:cNvCxnSpPr/>
          <p:nvPr/>
        </p:nvCxnSpPr>
        <p:spPr>
          <a:xfrm>
            <a:off x="1688519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1630328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2002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2413282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2355091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2004</a:t>
            </a:r>
          </a:p>
        </p:txBody>
      </p:sp>
      <p:cxnSp>
        <p:nvCxnSpPr>
          <p:cNvPr id="34" name="Conector recto 33"/>
          <p:cNvCxnSpPr/>
          <p:nvPr/>
        </p:nvCxnSpPr>
        <p:spPr>
          <a:xfrm>
            <a:off x="3126447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3068256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2006</a:t>
            </a:r>
          </a:p>
        </p:txBody>
      </p:sp>
      <p:cxnSp>
        <p:nvCxnSpPr>
          <p:cNvPr id="36" name="Conector recto 35"/>
          <p:cNvCxnSpPr/>
          <p:nvPr/>
        </p:nvCxnSpPr>
        <p:spPr>
          <a:xfrm>
            <a:off x="38516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37934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2008</a:t>
            </a:r>
          </a:p>
        </p:txBody>
      </p:sp>
      <p:cxnSp>
        <p:nvCxnSpPr>
          <p:cNvPr id="38" name="Conector recto 37"/>
          <p:cNvCxnSpPr/>
          <p:nvPr/>
        </p:nvCxnSpPr>
        <p:spPr>
          <a:xfrm>
            <a:off x="45643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45061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2010</a:t>
            </a:r>
          </a:p>
        </p:txBody>
      </p:sp>
      <p:cxnSp>
        <p:nvCxnSpPr>
          <p:cNvPr id="40" name="Conector recto 39"/>
          <p:cNvCxnSpPr/>
          <p:nvPr/>
        </p:nvCxnSpPr>
        <p:spPr>
          <a:xfrm>
            <a:off x="5289603" y="2979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5231412" y="-6963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2012</a:t>
            </a:r>
          </a:p>
        </p:txBody>
      </p:sp>
      <p:cxnSp>
        <p:nvCxnSpPr>
          <p:cNvPr id="42" name="Conector recto 41"/>
          <p:cNvCxnSpPr/>
          <p:nvPr/>
        </p:nvCxnSpPr>
        <p:spPr>
          <a:xfrm>
            <a:off x="6009353" y="0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5951162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2014</a:t>
            </a:r>
          </a:p>
        </p:txBody>
      </p:sp>
      <p:cxnSp>
        <p:nvCxnSpPr>
          <p:cNvPr id="44" name="Conector recto 43"/>
          <p:cNvCxnSpPr/>
          <p:nvPr/>
        </p:nvCxnSpPr>
        <p:spPr>
          <a:xfrm>
            <a:off x="6727531" y="-555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6669340" y="-6985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2016</a:t>
            </a:r>
          </a:p>
        </p:txBody>
      </p:sp>
      <p:cxnSp>
        <p:nvCxnSpPr>
          <p:cNvPr id="46" name="Conector recto 45"/>
          <p:cNvCxnSpPr/>
          <p:nvPr/>
        </p:nvCxnSpPr>
        <p:spPr>
          <a:xfrm>
            <a:off x="7445709" y="-5268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7387518" y="-69571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2018</a:t>
            </a:r>
          </a:p>
        </p:txBody>
      </p:sp>
      <p:cxnSp>
        <p:nvCxnSpPr>
          <p:cNvPr id="48" name="Conector recto 47"/>
          <p:cNvCxnSpPr/>
          <p:nvPr/>
        </p:nvCxnSpPr>
        <p:spPr>
          <a:xfrm>
            <a:off x="8163107" y="-10574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8104916" y="-7487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2020</a:t>
            </a:r>
          </a:p>
        </p:txBody>
      </p:sp>
      <p:cxnSp>
        <p:nvCxnSpPr>
          <p:cNvPr id="50" name="Conector recto 49"/>
          <p:cNvCxnSpPr/>
          <p:nvPr/>
        </p:nvCxnSpPr>
        <p:spPr>
          <a:xfrm>
            <a:off x="251767" y="12102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193576" y="-6051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1998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6000244" y="1017099"/>
            <a:ext cx="12057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Facilities</a:t>
            </a:r>
            <a:r>
              <a:rPr lang="es-ES" sz="900" dirty="0"/>
              <a:t> </a:t>
            </a:r>
            <a:r>
              <a:rPr lang="es-ES" sz="900" dirty="0" err="1"/>
              <a:t>construction</a:t>
            </a:r>
            <a:endParaRPr lang="es-ES" sz="900" dirty="0"/>
          </a:p>
        </p:txBody>
      </p:sp>
      <p:cxnSp>
        <p:nvCxnSpPr>
          <p:cNvPr id="61" name="Conector recto 60"/>
          <p:cNvCxnSpPr/>
          <p:nvPr/>
        </p:nvCxnSpPr>
        <p:spPr>
          <a:xfrm>
            <a:off x="7816915" y="-6892"/>
            <a:ext cx="0" cy="12804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ángulo 62"/>
          <p:cNvSpPr/>
          <p:nvPr/>
        </p:nvSpPr>
        <p:spPr>
          <a:xfrm>
            <a:off x="7857978" y="808230"/>
            <a:ext cx="282633" cy="5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92769" y="1212013"/>
            <a:ext cx="7899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88/1 ‘Parque Venecia’. </a:t>
            </a:r>
            <a:r>
              <a:rPr lang="es-ES" sz="1200" dirty="0" err="1"/>
              <a:t>Capacity</a:t>
            </a:r>
            <a:r>
              <a:rPr lang="es-ES" sz="1200" dirty="0"/>
              <a:t>: 4.103 </a:t>
            </a:r>
            <a:r>
              <a:rPr lang="es-ES" sz="1200" dirty="0" err="1"/>
              <a:t>residential</a:t>
            </a:r>
            <a:r>
              <a:rPr lang="es-ES" sz="1200" dirty="0"/>
              <a:t> </a:t>
            </a:r>
            <a:r>
              <a:rPr lang="es-ES" sz="1200" dirty="0" err="1"/>
              <a:t>units</a:t>
            </a:r>
            <a:r>
              <a:rPr lang="es-ES" sz="1200" dirty="0"/>
              <a:t> (</a:t>
            </a:r>
            <a:r>
              <a:rPr lang="es-ES" sz="1200" dirty="0" err="1"/>
              <a:t>ru</a:t>
            </a:r>
            <a:r>
              <a:rPr lang="es-ES" sz="1200" dirty="0"/>
              <a:t>) (40,00% VP). </a:t>
            </a:r>
            <a:r>
              <a:rPr lang="es-ES" sz="1200" dirty="0" err="1"/>
              <a:t>Density</a:t>
            </a:r>
            <a:r>
              <a:rPr lang="es-ES" sz="1200" dirty="0"/>
              <a:t>: 40 </a:t>
            </a:r>
            <a:r>
              <a:rPr lang="es-ES" sz="1200" dirty="0" err="1"/>
              <a:t>homes</a:t>
            </a:r>
            <a:r>
              <a:rPr lang="es-ES" sz="1200" dirty="0"/>
              <a:t> per </a:t>
            </a:r>
            <a:r>
              <a:rPr lang="es-ES" sz="1200" dirty="0" err="1"/>
              <a:t>hectare</a:t>
            </a:r>
            <a:endParaRPr lang="es-ES" sz="1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51" y="3882599"/>
            <a:ext cx="3829326" cy="28991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82599"/>
            <a:ext cx="5289603" cy="2975401"/>
          </a:xfrm>
          <a:prstGeom prst="rect">
            <a:avLst/>
          </a:prstGeom>
        </p:spPr>
      </p:pic>
      <p:pic>
        <p:nvPicPr>
          <p:cNvPr id="59" name="Picture 9" descr="Otro croquis (opcional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31" y="1828494"/>
            <a:ext cx="2764521" cy="192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4294" r="2323" b="6557"/>
          <a:stretch/>
        </p:blipFill>
        <p:spPr>
          <a:xfrm rot="16200000">
            <a:off x="6461110" y="1372907"/>
            <a:ext cx="2076246" cy="27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79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adroTexto 61"/>
          <p:cNvSpPr txBox="1"/>
          <p:nvPr/>
        </p:nvSpPr>
        <p:spPr>
          <a:xfrm>
            <a:off x="92769" y="1212013"/>
            <a:ext cx="790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56/5-1,3 ‘</a:t>
            </a:r>
            <a:r>
              <a:rPr lang="es-ES" sz="2000" b="1" dirty="0" err="1"/>
              <a:t>Miralbueno</a:t>
            </a:r>
            <a:r>
              <a:rPr lang="es-ES" sz="2000" b="1" dirty="0"/>
              <a:t>’. </a:t>
            </a:r>
            <a:r>
              <a:rPr lang="es-ES" sz="1200" dirty="0" err="1"/>
              <a:t>Capacity</a:t>
            </a:r>
            <a:r>
              <a:rPr lang="es-ES" sz="1200" dirty="0"/>
              <a:t>: 1.939 </a:t>
            </a:r>
            <a:r>
              <a:rPr lang="es-ES" sz="1200" dirty="0" err="1"/>
              <a:t>residential</a:t>
            </a:r>
            <a:r>
              <a:rPr lang="es-ES" sz="1200" dirty="0"/>
              <a:t> </a:t>
            </a:r>
            <a:r>
              <a:rPr lang="es-ES" sz="1200" dirty="0" err="1"/>
              <a:t>units</a:t>
            </a:r>
            <a:r>
              <a:rPr lang="es-ES" sz="1200" dirty="0"/>
              <a:t> (</a:t>
            </a:r>
            <a:r>
              <a:rPr lang="es-ES" sz="1200" dirty="0" err="1"/>
              <a:t>ru</a:t>
            </a:r>
            <a:r>
              <a:rPr lang="es-ES" sz="1200" dirty="0"/>
              <a:t>) (50,00% VP). </a:t>
            </a:r>
            <a:r>
              <a:rPr lang="es-ES" sz="1200" dirty="0" err="1"/>
              <a:t>Density</a:t>
            </a:r>
            <a:r>
              <a:rPr lang="es-ES" sz="1200" dirty="0"/>
              <a:t>: 30 </a:t>
            </a:r>
            <a:r>
              <a:rPr lang="es-ES" sz="1200" dirty="0" err="1"/>
              <a:t>homes</a:t>
            </a:r>
            <a:r>
              <a:rPr lang="es-ES" sz="1200" dirty="0"/>
              <a:t> per </a:t>
            </a:r>
            <a:r>
              <a:rPr lang="es-ES" sz="1200" dirty="0" err="1"/>
              <a:t>hectare</a:t>
            </a:r>
            <a:endParaRPr lang="es-ES" sz="12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4298760" y="676328"/>
            <a:ext cx="1374670" cy="139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4847919" y="501789"/>
            <a:ext cx="1542087" cy="140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-316392" y="151764"/>
            <a:ext cx="1404850" cy="157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5" name="Conector recto 64"/>
          <p:cNvCxnSpPr/>
          <p:nvPr/>
        </p:nvCxnSpPr>
        <p:spPr>
          <a:xfrm>
            <a:off x="972445" y="831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>
            <a:off x="914254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2000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-25485" y="115230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Master Plan PGOU</a:t>
            </a:r>
          </a:p>
        </p:txBody>
      </p:sp>
      <p:sp>
        <p:nvSpPr>
          <p:cNvPr id="68" name="Rectángulo redondeado 67"/>
          <p:cNvSpPr/>
          <p:nvPr/>
        </p:nvSpPr>
        <p:spPr>
          <a:xfrm>
            <a:off x="3084024" y="323085"/>
            <a:ext cx="1489910" cy="146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3180905" y="27279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Development</a:t>
            </a:r>
            <a:r>
              <a:rPr lang="es-ES" sz="900" dirty="0"/>
              <a:t> Plan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4825623" y="452460"/>
            <a:ext cx="1649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Constructions</a:t>
            </a:r>
            <a:r>
              <a:rPr lang="es-ES" sz="900" dirty="0"/>
              <a:t> </a:t>
            </a:r>
            <a:r>
              <a:rPr lang="es-ES" sz="900" dirty="0" err="1"/>
              <a:t>rights</a:t>
            </a:r>
            <a:r>
              <a:rPr lang="es-ES" sz="900" dirty="0"/>
              <a:t> </a:t>
            </a:r>
            <a:r>
              <a:rPr lang="es-ES" sz="900" dirty="0" err="1"/>
              <a:t>Document</a:t>
            </a:r>
            <a:endParaRPr lang="es-ES" sz="900" dirty="0"/>
          </a:p>
        </p:txBody>
      </p:sp>
      <p:sp>
        <p:nvSpPr>
          <p:cNvPr id="71" name="CuadroTexto 70"/>
          <p:cNvSpPr txBox="1"/>
          <p:nvPr/>
        </p:nvSpPr>
        <p:spPr>
          <a:xfrm>
            <a:off x="3180363" y="41892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Parcial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194545" y="253841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General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5015389" y="327776"/>
            <a:ext cx="1289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Reparcelación</a:t>
            </a:r>
          </a:p>
        </p:txBody>
      </p:sp>
      <p:sp>
        <p:nvSpPr>
          <p:cNvPr id="74" name="CuadroTexto 73"/>
          <p:cNvSpPr txBox="1"/>
          <p:nvPr/>
        </p:nvSpPr>
        <p:spPr>
          <a:xfrm>
            <a:off x="4330194" y="631110"/>
            <a:ext cx="10166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Urbanization</a:t>
            </a:r>
            <a:r>
              <a:rPr lang="es-ES" sz="900" dirty="0"/>
              <a:t> Plan</a:t>
            </a:r>
          </a:p>
        </p:txBody>
      </p:sp>
      <p:sp>
        <p:nvSpPr>
          <p:cNvPr id="75" name="CuadroTexto 74"/>
          <p:cNvSpPr txBox="1"/>
          <p:nvPr/>
        </p:nvSpPr>
        <p:spPr>
          <a:xfrm>
            <a:off x="4270432" y="767985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Urbanización</a:t>
            </a:r>
          </a:p>
        </p:txBody>
      </p:sp>
      <p:cxnSp>
        <p:nvCxnSpPr>
          <p:cNvPr id="80" name="Conector recto 79"/>
          <p:cNvCxnSpPr/>
          <p:nvPr/>
        </p:nvCxnSpPr>
        <p:spPr>
          <a:xfrm>
            <a:off x="1688519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80"/>
          <p:cNvSpPr txBox="1"/>
          <p:nvPr/>
        </p:nvSpPr>
        <p:spPr>
          <a:xfrm>
            <a:off x="1630328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2002</a:t>
            </a:r>
          </a:p>
        </p:txBody>
      </p:sp>
      <p:cxnSp>
        <p:nvCxnSpPr>
          <p:cNvPr id="82" name="Conector recto 81"/>
          <p:cNvCxnSpPr/>
          <p:nvPr/>
        </p:nvCxnSpPr>
        <p:spPr>
          <a:xfrm>
            <a:off x="2413282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/>
          <p:cNvSpPr txBox="1"/>
          <p:nvPr/>
        </p:nvSpPr>
        <p:spPr>
          <a:xfrm>
            <a:off x="2355091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2004</a:t>
            </a:r>
          </a:p>
        </p:txBody>
      </p:sp>
      <p:cxnSp>
        <p:nvCxnSpPr>
          <p:cNvPr id="84" name="Conector recto 83"/>
          <p:cNvCxnSpPr/>
          <p:nvPr/>
        </p:nvCxnSpPr>
        <p:spPr>
          <a:xfrm>
            <a:off x="3126447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/>
          <p:cNvSpPr txBox="1"/>
          <p:nvPr/>
        </p:nvSpPr>
        <p:spPr>
          <a:xfrm>
            <a:off x="3068256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2006</a:t>
            </a:r>
          </a:p>
        </p:txBody>
      </p:sp>
      <p:cxnSp>
        <p:nvCxnSpPr>
          <p:cNvPr id="86" name="Conector recto 85"/>
          <p:cNvCxnSpPr/>
          <p:nvPr/>
        </p:nvCxnSpPr>
        <p:spPr>
          <a:xfrm>
            <a:off x="38516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uadroTexto 86"/>
          <p:cNvSpPr txBox="1"/>
          <p:nvPr/>
        </p:nvSpPr>
        <p:spPr>
          <a:xfrm>
            <a:off x="37934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2008</a:t>
            </a:r>
          </a:p>
        </p:txBody>
      </p:sp>
      <p:cxnSp>
        <p:nvCxnSpPr>
          <p:cNvPr id="88" name="Conector recto 87"/>
          <p:cNvCxnSpPr/>
          <p:nvPr/>
        </p:nvCxnSpPr>
        <p:spPr>
          <a:xfrm>
            <a:off x="45643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uadroTexto 88"/>
          <p:cNvSpPr txBox="1"/>
          <p:nvPr/>
        </p:nvSpPr>
        <p:spPr>
          <a:xfrm>
            <a:off x="45061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2010</a:t>
            </a:r>
          </a:p>
        </p:txBody>
      </p:sp>
      <p:cxnSp>
        <p:nvCxnSpPr>
          <p:cNvPr id="90" name="Conector recto 89"/>
          <p:cNvCxnSpPr/>
          <p:nvPr/>
        </p:nvCxnSpPr>
        <p:spPr>
          <a:xfrm>
            <a:off x="5289603" y="2979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/>
          <p:cNvSpPr txBox="1"/>
          <p:nvPr/>
        </p:nvSpPr>
        <p:spPr>
          <a:xfrm>
            <a:off x="5231412" y="-6963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2012</a:t>
            </a:r>
          </a:p>
        </p:txBody>
      </p:sp>
      <p:cxnSp>
        <p:nvCxnSpPr>
          <p:cNvPr id="92" name="Conector recto 91"/>
          <p:cNvCxnSpPr/>
          <p:nvPr/>
        </p:nvCxnSpPr>
        <p:spPr>
          <a:xfrm>
            <a:off x="6009353" y="0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uadroTexto 92"/>
          <p:cNvSpPr txBox="1"/>
          <p:nvPr/>
        </p:nvSpPr>
        <p:spPr>
          <a:xfrm>
            <a:off x="5951162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2014</a:t>
            </a:r>
          </a:p>
        </p:txBody>
      </p:sp>
      <p:cxnSp>
        <p:nvCxnSpPr>
          <p:cNvPr id="94" name="Conector recto 93"/>
          <p:cNvCxnSpPr/>
          <p:nvPr/>
        </p:nvCxnSpPr>
        <p:spPr>
          <a:xfrm>
            <a:off x="6727531" y="-555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adroTexto 94"/>
          <p:cNvSpPr txBox="1"/>
          <p:nvPr/>
        </p:nvSpPr>
        <p:spPr>
          <a:xfrm>
            <a:off x="6669340" y="-6985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2016</a:t>
            </a:r>
          </a:p>
        </p:txBody>
      </p:sp>
      <p:cxnSp>
        <p:nvCxnSpPr>
          <p:cNvPr id="96" name="Conector recto 95"/>
          <p:cNvCxnSpPr/>
          <p:nvPr/>
        </p:nvCxnSpPr>
        <p:spPr>
          <a:xfrm>
            <a:off x="7445709" y="-5268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uadroTexto 96"/>
          <p:cNvSpPr txBox="1"/>
          <p:nvPr/>
        </p:nvSpPr>
        <p:spPr>
          <a:xfrm>
            <a:off x="7387518" y="-69571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2018</a:t>
            </a:r>
          </a:p>
        </p:txBody>
      </p:sp>
      <p:cxnSp>
        <p:nvCxnSpPr>
          <p:cNvPr id="98" name="Conector recto 97"/>
          <p:cNvCxnSpPr/>
          <p:nvPr/>
        </p:nvCxnSpPr>
        <p:spPr>
          <a:xfrm>
            <a:off x="8163107" y="-10574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uadroTexto 98"/>
          <p:cNvSpPr txBox="1"/>
          <p:nvPr/>
        </p:nvSpPr>
        <p:spPr>
          <a:xfrm>
            <a:off x="8104916" y="-7487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2020</a:t>
            </a:r>
          </a:p>
        </p:txBody>
      </p:sp>
      <p:cxnSp>
        <p:nvCxnSpPr>
          <p:cNvPr id="100" name="Conector recto 99"/>
          <p:cNvCxnSpPr/>
          <p:nvPr/>
        </p:nvCxnSpPr>
        <p:spPr>
          <a:xfrm>
            <a:off x="251767" y="12102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uadroTexto 100"/>
          <p:cNvSpPr txBox="1"/>
          <p:nvPr/>
        </p:nvSpPr>
        <p:spPr>
          <a:xfrm>
            <a:off x="193576" y="-6051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1998</a:t>
            </a:r>
          </a:p>
        </p:txBody>
      </p:sp>
      <p:cxnSp>
        <p:nvCxnSpPr>
          <p:cNvPr id="103" name="Conector recto 102"/>
          <p:cNvCxnSpPr/>
          <p:nvPr/>
        </p:nvCxnSpPr>
        <p:spPr>
          <a:xfrm>
            <a:off x="7816915" y="-6892"/>
            <a:ext cx="0" cy="12804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ángulo 103"/>
          <p:cNvSpPr/>
          <p:nvPr/>
        </p:nvSpPr>
        <p:spPr>
          <a:xfrm>
            <a:off x="7857978" y="808230"/>
            <a:ext cx="282633" cy="5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2708" r="2143" b="13518"/>
          <a:stretch/>
        </p:blipFill>
        <p:spPr>
          <a:xfrm>
            <a:off x="3243999" y="1623290"/>
            <a:ext cx="3511519" cy="28429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2695" r="41342" b="13438"/>
          <a:stretch/>
        </p:blipFill>
        <p:spPr>
          <a:xfrm>
            <a:off x="6755518" y="1623290"/>
            <a:ext cx="2388482" cy="28429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0" t="13212" r="19146" b="63808"/>
          <a:stretch/>
        </p:blipFill>
        <p:spPr>
          <a:xfrm>
            <a:off x="5418460" y="4616297"/>
            <a:ext cx="3551814" cy="21376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12970" r="9546" b="60485"/>
          <a:stretch/>
        </p:blipFill>
        <p:spPr>
          <a:xfrm>
            <a:off x="46103" y="4558795"/>
            <a:ext cx="4659657" cy="2252681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3234" r="50582" b="44487"/>
          <a:stretch/>
        </p:blipFill>
        <p:spPr>
          <a:xfrm>
            <a:off x="-25485" y="1608833"/>
            <a:ext cx="3134647" cy="2831292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5722003" y="3182630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56/5-1</a:t>
            </a:r>
            <a:endParaRPr lang="es-ES" sz="1200" b="1" dirty="0"/>
          </a:p>
        </p:txBody>
      </p:sp>
      <p:sp>
        <p:nvSpPr>
          <p:cNvPr id="49" name="CuadroTexto 48"/>
          <p:cNvSpPr txBox="1"/>
          <p:nvPr/>
        </p:nvSpPr>
        <p:spPr>
          <a:xfrm>
            <a:off x="6350748" y="3927697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56/5-3</a:t>
            </a:r>
            <a:endParaRPr lang="es-ES" sz="1200" b="1" dirty="0"/>
          </a:p>
        </p:txBody>
      </p:sp>
      <p:sp>
        <p:nvSpPr>
          <p:cNvPr id="50" name="CuadroTexto 49"/>
          <p:cNvSpPr txBox="1"/>
          <p:nvPr/>
        </p:nvSpPr>
        <p:spPr>
          <a:xfrm>
            <a:off x="6897679" y="6103630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56/5-3</a:t>
            </a:r>
            <a:endParaRPr lang="es-ES" sz="1200" b="1" dirty="0"/>
          </a:p>
        </p:txBody>
      </p:sp>
      <p:sp>
        <p:nvSpPr>
          <p:cNvPr id="51" name="CuadroTexto 50"/>
          <p:cNvSpPr txBox="1"/>
          <p:nvPr/>
        </p:nvSpPr>
        <p:spPr>
          <a:xfrm>
            <a:off x="1025706" y="2828872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413528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adroTexto 61"/>
          <p:cNvSpPr txBox="1"/>
          <p:nvPr/>
        </p:nvSpPr>
        <p:spPr>
          <a:xfrm>
            <a:off x="92769" y="1212013"/>
            <a:ext cx="7748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38/1,3,4 ‘Miraflores’. </a:t>
            </a:r>
            <a:r>
              <a:rPr lang="es-ES" sz="1200" dirty="0" err="1"/>
              <a:t>Capacity</a:t>
            </a:r>
            <a:r>
              <a:rPr lang="es-ES" sz="1200" dirty="0"/>
              <a:t>: 5.069 </a:t>
            </a:r>
            <a:r>
              <a:rPr lang="es-ES" sz="1200" dirty="0" err="1"/>
              <a:t>residential</a:t>
            </a:r>
            <a:r>
              <a:rPr lang="es-ES" sz="1200" dirty="0"/>
              <a:t> </a:t>
            </a:r>
            <a:r>
              <a:rPr lang="es-ES" sz="1200" dirty="0" err="1"/>
              <a:t>units</a:t>
            </a:r>
            <a:r>
              <a:rPr lang="es-ES" sz="1200" dirty="0"/>
              <a:t> (</a:t>
            </a:r>
            <a:r>
              <a:rPr lang="es-ES" sz="1200" dirty="0" err="1"/>
              <a:t>ru</a:t>
            </a:r>
            <a:r>
              <a:rPr lang="es-ES" sz="1200" dirty="0"/>
              <a:t>) (29,50% VP). </a:t>
            </a:r>
            <a:r>
              <a:rPr lang="es-ES" sz="1200" dirty="0" err="1"/>
              <a:t>Density</a:t>
            </a:r>
            <a:r>
              <a:rPr lang="es-ES" sz="1200" dirty="0"/>
              <a:t>: 30 </a:t>
            </a:r>
            <a:r>
              <a:rPr lang="es-ES" sz="1200" dirty="0" err="1"/>
              <a:t>homes</a:t>
            </a:r>
            <a:r>
              <a:rPr lang="es-ES" sz="1200" dirty="0"/>
              <a:t> per </a:t>
            </a:r>
            <a:r>
              <a:rPr lang="es-ES" sz="1200" dirty="0" err="1"/>
              <a:t>hectare</a:t>
            </a:r>
            <a:endParaRPr lang="es-ES" sz="12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3201481" y="684641"/>
            <a:ext cx="1374670" cy="139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-316392" y="151764"/>
            <a:ext cx="1404850" cy="157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5" name="Conector recto 64"/>
          <p:cNvCxnSpPr/>
          <p:nvPr/>
        </p:nvCxnSpPr>
        <p:spPr>
          <a:xfrm>
            <a:off x="972445" y="831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>
            <a:off x="914254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2000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-25485" y="115230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Master Plan PGOU</a:t>
            </a:r>
          </a:p>
        </p:txBody>
      </p:sp>
      <p:sp>
        <p:nvSpPr>
          <p:cNvPr id="68" name="Rectángulo redondeado 67"/>
          <p:cNvSpPr/>
          <p:nvPr/>
        </p:nvSpPr>
        <p:spPr>
          <a:xfrm>
            <a:off x="2759474" y="323085"/>
            <a:ext cx="1814460" cy="130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3180905" y="27279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Development</a:t>
            </a:r>
            <a:r>
              <a:rPr lang="es-ES" sz="900" dirty="0"/>
              <a:t> Plan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3180363" y="41892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Parcial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194545" y="253841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Plan General</a:t>
            </a:r>
          </a:p>
        </p:txBody>
      </p:sp>
      <p:sp>
        <p:nvSpPr>
          <p:cNvPr id="74" name="CuadroTexto 73"/>
          <p:cNvSpPr txBox="1"/>
          <p:nvPr/>
        </p:nvSpPr>
        <p:spPr>
          <a:xfrm>
            <a:off x="3232915" y="639423"/>
            <a:ext cx="10166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err="1"/>
              <a:t>Urbanization</a:t>
            </a:r>
            <a:r>
              <a:rPr lang="es-ES" sz="900" dirty="0"/>
              <a:t> Plan</a:t>
            </a:r>
          </a:p>
        </p:txBody>
      </p:sp>
      <p:sp>
        <p:nvSpPr>
          <p:cNvPr id="75" name="CuadroTexto 74"/>
          <p:cNvSpPr txBox="1"/>
          <p:nvPr/>
        </p:nvSpPr>
        <p:spPr>
          <a:xfrm>
            <a:off x="3173153" y="776298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i="1" dirty="0"/>
              <a:t>Proyecto de Urbanización</a:t>
            </a:r>
          </a:p>
        </p:txBody>
      </p:sp>
      <p:cxnSp>
        <p:nvCxnSpPr>
          <p:cNvPr id="80" name="Conector recto 79"/>
          <p:cNvCxnSpPr/>
          <p:nvPr/>
        </p:nvCxnSpPr>
        <p:spPr>
          <a:xfrm>
            <a:off x="1688519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80"/>
          <p:cNvSpPr txBox="1"/>
          <p:nvPr/>
        </p:nvSpPr>
        <p:spPr>
          <a:xfrm>
            <a:off x="1630328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2002</a:t>
            </a:r>
          </a:p>
        </p:txBody>
      </p:sp>
      <p:cxnSp>
        <p:nvCxnSpPr>
          <p:cNvPr id="82" name="Conector recto 81"/>
          <p:cNvCxnSpPr/>
          <p:nvPr/>
        </p:nvCxnSpPr>
        <p:spPr>
          <a:xfrm>
            <a:off x="2413282" y="983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/>
          <p:cNvSpPr txBox="1"/>
          <p:nvPr/>
        </p:nvSpPr>
        <p:spPr>
          <a:xfrm>
            <a:off x="2355091" y="-7163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2004</a:t>
            </a:r>
          </a:p>
        </p:txBody>
      </p:sp>
      <p:cxnSp>
        <p:nvCxnSpPr>
          <p:cNvPr id="84" name="Conector recto 83"/>
          <p:cNvCxnSpPr/>
          <p:nvPr/>
        </p:nvCxnSpPr>
        <p:spPr>
          <a:xfrm>
            <a:off x="3126447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/>
          <p:cNvSpPr txBox="1"/>
          <p:nvPr/>
        </p:nvSpPr>
        <p:spPr>
          <a:xfrm>
            <a:off x="3068256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2006</a:t>
            </a:r>
          </a:p>
        </p:txBody>
      </p:sp>
      <p:cxnSp>
        <p:nvCxnSpPr>
          <p:cNvPr id="86" name="Conector recto 85"/>
          <p:cNvCxnSpPr/>
          <p:nvPr/>
        </p:nvCxnSpPr>
        <p:spPr>
          <a:xfrm>
            <a:off x="38516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uadroTexto 86"/>
          <p:cNvSpPr txBox="1"/>
          <p:nvPr/>
        </p:nvSpPr>
        <p:spPr>
          <a:xfrm>
            <a:off x="37934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2008</a:t>
            </a:r>
          </a:p>
        </p:txBody>
      </p:sp>
      <p:cxnSp>
        <p:nvCxnSpPr>
          <p:cNvPr id="88" name="Conector recto 87"/>
          <p:cNvCxnSpPr/>
          <p:nvPr/>
        </p:nvCxnSpPr>
        <p:spPr>
          <a:xfrm>
            <a:off x="4564375" y="-844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uadroTexto 88"/>
          <p:cNvSpPr txBox="1"/>
          <p:nvPr/>
        </p:nvSpPr>
        <p:spPr>
          <a:xfrm>
            <a:off x="4506184" y="-8105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2010</a:t>
            </a:r>
          </a:p>
        </p:txBody>
      </p:sp>
      <p:cxnSp>
        <p:nvCxnSpPr>
          <p:cNvPr id="90" name="Conector recto 89"/>
          <p:cNvCxnSpPr/>
          <p:nvPr/>
        </p:nvCxnSpPr>
        <p:spPr>
          <a:xfrm>
            <a:off x="5289603" y="2979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/>
          <p:cNvSpPr txBox="1"/>
          <p:nvPr/>
        </p:nvSpPr>
        <p:spPr>
          <a:xfrm>
            <a:off x="5231412" y="-6963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2012</a:t>
            </a:r>
          </a:p>
        </p:txBody>
      </p:sp>
      <p:cxnSp>
        <p:nvCxnSpPr>
          <p:cNvPr id="92" name="Conector recto 91"/>
          <p:cNvCxnSpPr/>
          <p:nvPr/>
        </p:nvCxnSpPr>
        <p:spPr>
          <a:xfrm>
            <a:off x="6009353" y="0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uadroTexto 92"/>
          <p:cNvSpPr txBox="1"/>
          <p:nvPr/>
        </p:nvSpPr>
        <p:spPr>
          <a:xfrm>
            <a:off x="5951162" y="-64303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2014</a:t>
            </a:r>
          </a:p>
        </p:txBody>
      </p:sp>
      <p:cxnSp>
        <p:nvCxnSpPr>
          <p:cNvPr id="94" name="Conector recto 93"/>
          <p:cNvCxnSpPr/>
          <p:nvPr/>
        </p:nvCxnSpPr>
        <p:spPr>
          <a:xfrm>
            <a:off x="6727531" y="-5551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adroTexto 94"/>
          <p:cNvSpPr txBox="1"/>
          <p:nvPr/>
        </p:nvSpPr>
        <p:spPr>
          <a:xfrm>
            <a:off x="6669340" y="-6985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2016</a:t>
            </a:r>
          </a:p>
        </p:txBody>
      </p:sp>
      <p:cxnSp>
        <p:nvCxnSpPr>
          <p:cNvPr id="96" name="Conector recto 95"/>
          <p:cNvCxnSpPr/>
          <p:nvPr/>
        </p:nvCxnSpPr>
        <p:spPr>
          <a:xfrm>
            <a:off x="7445709" y="-5268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uadroTexto 96"/>
          <p:cNvSpPr txBox="1"/>
          <p:nvPr/>
        </p:nvSpPr>
        <p:spPr>
          <a:xfrm>
            <a:off x="7387518" y="-69571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2018</a:t>
            </a:r>
          </a:p>
        </p:txBody>
      </p:sp>
      <p:cxnSp>
        <p:nvCxnSpPr>
          <p:cNvPr id="98" name="Conector recto 97"/>
          <p:cNvCxnSpPr/>
          <p:nvPr/>
        </p:nvCxnSpPr>
        <p:spPr>
          <a:xfrm>
            <a:off x="8163107" y="-10574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uadroTexto 98"/>
          <p:cNvSpPr txBox="1"/>
          <p:nvPr/>
        </p:nvSpPr>
        <p:spPr>
          <a:xfrm>
            <a:off x="8104916" y="-74877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2020</a:t>
            </a:r>
          </a:p>
        </p:txBody>
      </p:sp>
      <p:cxnSp>
        <p:nvCxnSpPr>
          <p:cNvPr id="100" name="Conector recto 99"/>
          <p:cNvCxnSpPr/>
          <p:nvPr/>
        </p:nvCxnSpPr>
        <p:spPr>
          <a:xfrm>
            <a:off x="251767" y="12102"/>
            <a:ext cx="0" cy="1280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uadroTexto 100"/>
          <p:cNvSpPr txBox="1"/>
          <p:nvPr/>
        </p:nvSpPr>
        <p:spPr>
          <a:xfrm>
            <a:off x="193576" y="-60514"/>
            <a:ext cx="91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1998</a:t>
            </a:r>
          </a:p>
        </p:txBody>
      </p:sp>
      <p:cxnSp>
        <p:nvCxnSpPr>
          <p:cNvPr id="103" name="Conector recto 102"/>
          <p:cNvCxnSpPr/>
          <p:nvPr/>
        </p:nvCxnSpPr>
        <p:spPr>
          <a:xfrm>
            <a:off x="7816915" y="-6892"/>
            <a:ext cx="0" cy="12804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ángulo 103"/>
          <p:cNvSpPr/>
          <p:nvPr/>
        </p:nvSpPr>
        <p:spPr>
          <a:xfrm>
            <a:off x="7857978" y="808230"/>
            <a:ext cx="282633" cy="5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3208" r="2493" b="14256"/>
          <a:stretch/>
        </p:blipFill>
        <p:spPr>
          <a:xfrm>
            <a:off x="2185" y="4226752"/>
            <a:ext cx="4006671" cy="26312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2703" r="2149" b="13813"/>
          <a:stretch/>
        </p:blipFill>
        <p:spPr>
          <a:xfrm>
            <a:off x="-1" y="1534936"/>
            <a:ext cx="4029187" cy="269181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8" t="49975" r="10220" b="25732"/>
          <a:stretch/>
        </p:blipFill>
        <p:spPr>
          <a:xfrm>
            <a:off x="4172932" y="1534936"/>
            <a:ext cx="3860497" cy="5323064"/>
          </a:xfrm>
          <a:prstGeom prst="rect">
            <a:avLst/>
          </a:prstGeom>
        </p:spPr>
      </p:pic>
      <p:sp>
        <p:nvSpPr>
          <p:cNvPr id="50" name="CuadroTexto 49"/>
          <p:cNvSpPr txBox="1"/>
          <p:nvPr/>
        </p:nvSpPr>
        <p:spPr>
          <a:xfrm>
            <a:off x="631576" y="2184249"/>
            <a:ext cx="55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38/3</a:t>
            </a:r>
            <a:endParaRPr lang="es-ES" sz="1200" b="1" dirty="0"/>
          </a:p>
        </p:txBody>
      </p:sp>
      <p:sp>
        <p:nvSpPr>
          <p:cNvPr id="51" name="CuadroTexto 50"/>
          <p:cNvSpPr txBox="1"/>
          <p:nvPr/>
        </p:nvSpPr>
        <p:spPr>
          <a:xfrm>
            <a:off x="1809397" y="3478427"/>
            <a:ext cx="55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38/4</a:t>
            </a:r>
            <a:endParaRPr lang="es-ES" sz="1200" b="1" dirty="0"/>
          </a:p>
        </p:txBody>
      </p:sp>
      <p:sp>
        <p:nvSpPr>
          <p:cNvPr id="52" name="CuadroTexto 51"/>
          <p:cNvSpPr txBox="1"/>
          <p:nvPr/>
        </p:nvSpPr>
        <p:spPr>
          <a:xfrm>
            <a:off x="2257092" y="1781157"/>
            <a:ext cx="55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38/5</a:t>
            </a:r>
            <a:endParaRPr lang="es-ES" sz="1200" b="1" dirty="0"/>
          </a:p>
        </p:txBody>
      </p:sp>
      <p:sp>
        <p:nvSpPr>
          <p:cNvPr id="53" name="CuadroTexto 52"/>
          <p:cNvSpPr txBox="1"/>
          <p:nvPr/>
        </p:nvSpPr>
        <p:spPr>
          <a:xfrm>
            <a:off x="1342697" y="5021808"/>
            <a:ext cx="55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38/1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11025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0" t="15512" r="25551" b="33251"/>
          <a:stretch/>
        </p:blipFill>
        <p:spPr bwMode="auto">
          <a:xfrm>
            <a:off x="0" y="0"/>
            <a:ext cx="1851749" cy="226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9823" y="4919656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Citizen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participation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882020" y="3022412"/>
            <a:ext cx="3713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2010. White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Paper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Sustainability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Spanish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Urban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Planning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367111" y="3769807"/>
            <a:ext cx="30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Charter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of New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Urbanism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71773" y="4255877"/>
            <a:ext cx="115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Resilience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thinking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12679" r="30514" b="70156"/>
          <a:stretch/>
        </p:blipFill>
        <p:spPr>
          <a:xfrm>
            <a:off x="1984357" y="-8088"/>
            <a:ext cx="3661064" cy="227356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882020" y="2326387"/>
            <a:ext cx="3865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Plan de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Accion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para la implementación </a:t>
            </a:r>
          </a:p>
          <a:p>
            <a:pPr algn="ctr"/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de la Agenda 2030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1" t="20052" r="683" b="24224"/>
          <a:stretch/>
        </p:blipFill>
        <p:spPr>
          <a:xfrm rot="16200000">
            <a:off x="5537472" y="1389407"/>
            <a:ext cx="2268602" cy="15562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4"/>
          <a:stretch/>
        </p:blipFill>
        <p:spPr>
          <a:xfrm>
            <a:off x="7558782" y="1740180"/>
            <a:ext cx="1441967" cy="226860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823482" y="108748"/>
            <a:ext cx="1840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Urban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ecology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</a:p>
          <a:p>
            <a:endParaRPr lang="es-ES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Urban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</a:rPr>
              <a:t>agriculture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670303" y="5317846"/>
            <a:ext cx="3143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Ley 8/2013, de 26 de junio, </a:t>
            </a:r>
          </a:p>
          <a:p>
            <a:pPr algn="ctr"/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de rehabilitación, regeneración </a:t>
            </a:r>
          </a:p>
          <a:p>
            <a:pPr algn="ctr"/>
            <a:r>
              <a:rPr lang="es-ES" i="1" dirty="0">
                <a:solidFill>
                  <a:schemeClr val="accent2">
                    <a:lumMod val="75000"/>
                  </a:schemeClr>
                </a:solidFill>
              </a:rPr>
              <a:t>y renovación urbanas.</a:t>
            </a:r>
          </a:p>
          <a:p>
            <a:endParaRPr lang="es-ES" dirty="0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topics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discussion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New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paradigms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8" descr="100712risomsisternas-compactcity-100811014152-phpapp02_Página_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 t="15176" r="9045" b="13531"/>
          <a:stretch>
            <a:fillRect/>
          </a:stretch>
        </p:blipFill>
        <p:spPr bwMode="auto">
          <a:xfrm>
            <a:off x="-10205" y="2380041"/>
            <a:ext cx="1879748" cy="23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oc20131215125029_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18660" r="2689" b="16331"/>
          <a:stretch>
            <a:fillRect/>
          </a:stretch>
        </p:blipFill>
        <p:spPr bwMode="auto">
          <a:xfrm>
            <a:off x="2749691" y="4237144"/>
            <a:ext cx="2914720" cy="23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0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R-Libro Jaca_Página_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51088" r="10979" b="9843"/>
          <a:stretch>
            <a:fillRect/>
          </a:stretch>
        </p:blipFill>
        <p:spPr bwMode="auto">
          <a:xfrm>
            <a:off x="4917585" y="-1"/>
            <a:ext cx="422910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t="60485" r="13859" b="8606"/>
          <a:stretch/>
        </p:blipFill>
        <p:spPr>
          <a:xfrm>
            <a:off x="5702530" y="3022864"/>
            <a:ext cx="3341716" cy="21197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8001" r="9629" b="8364"/>
          <a:stretch/>
        </p:blipFill>
        <p:spPr>
          <a:xfrm>
            <a:off x="3031414" y="3055917"/>
            <a:ext cx="2398212" cy="279049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1" t="16631" r="25228" b="6021"/>
          <a:stretch/>
        </p:blipFill>
        <p:spPr bwMode="auto">
          <a:xfrm>
            <a:off x="-12470" y="-1"/>
            <a:ext cx="2938550" cy="31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Fig 7_M2542_Plan Huerta Valencia (Paisea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6" b="10500"/>
          <a:stretch>
            <a:fillRect/>
          </a:stretch>
        </p:blipFill>
        <p:spPr bwMode="auto">
          <a:xfrm>
            <a:off x="0" y="3256783"/>
            <a:ext cx="292608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6007757" y="5200085"/>
            <a:ext cx="273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S" b="1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b="1" i="1" dirty="0">
                <a:solidFill>
                  <a:schemeClr val="accent2">
                    <a:lumMod val="75000"/>
                  </a:schemeClr>
                </a:solidFill>
              </a:rPr>
              <a:t>‘</a:t>
            </a:r>
            <a:r>
              <a:rPr lang="es-ES" b="1" i="1" dirty="0" err="1">
                <a:solidFill>
                  <a:schemeClr val="accent2">
                    <a:lumMod val="75000"/>
                  </a:schemeClr>
                </a:solidFill>
              </a:rPr>
              <a:t>Sustainable</a:t>
            </a:r>
            <a:r>
              <a:rPr lang="es-ES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accent2">
                    <a:lumMod val="75000"/>
                  </a:schemeClr>
                </a:solidFill>
              </a:rPr>
              <a:t>Mobility</a:t>
            </a:r>
            <a:r>
              <a:rPr lang="es-ES" b="1" i="1" dirty="0">
                <a:solidFill>
                  <a:schemeClr val="accent2">
                    <a:lumMod val="75000"/>
                  </a:schemeClr>
                </a:solidFill>
              </a:rPr>
              <a:t> PMS’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98616" y="5499450"/>
            <a:ext cx="225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>
                <a:solidFill>
                  <a:schemeClr val="accent2">
                    <a:lumMod val="75000"/>
                  </a:schemeClr>
                </a:solidFill>
              </a:rPr>
              <a:t>‘Green </a:t>
            </a:r>
            <a:r>
              <a:rPr lang="es-ES" b="1" i="1" dirty="0" err="1">
                <a:solidFill>
                  <a:schemeClr val="accent2">
                    <a:lumMod val="75000"/>
                  </a:schemeClr>
                </a:solidFill>
              </a:rPr>
              <a:t>Infrastructure</a:t>
            </a:r>
            <a:r>
              <a:rPr lang="es-ES" b="1" i="1" dirty="0">
                <a:solidFill>
                  <a:schemeClr val="accent2">
                    <a:lumMod val="75000"/>
                  </a:schemeClr>
                </a:solidFill>
              </a:rPr>
              <a:t>’</a:t>
            </a:r>
            <a:endParaRPr lang="es-ES" b="1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Renovated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planning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complementary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Master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68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t="39791" r="23175" b="18863"/>
          <a:stretch/>
        </p:blipFill>
        <p:spPr>
          <a:xfrm>
            <a:off x="421499" y="-22631"/>
            <a:ext cx="8747147" cy="625236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</p:pic>
      <p:sp>
        <p:nvSpPr>
          <p:cNvPr id="4" name="CuadroTexto 3"/>
          <p:cNvSpPr txBox="1"/>
          <p:nvPr/>
        </p:nvSpPr>
        <p:spPr>
          <a:xfrm>
            <a:off x="141318" y="6375644"/>
            <a:ext cx="733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Landscapes</a:t>
            </a:r>
            <a:r>
              <a:rPr lang="es-ES" dirty="0"/>
              <a:t> of ‘</a:t>
            </a:r>
            <a:r>
              <a:rPr lang="es-ES" dirty="0" err="1"/>
              <a:t>expecting</a:t>
            </a:r>
            <a:r>
              <a:rPr lang="es-ES" dirty="0"/>
              <a:t>’ </a:t>
            </a:r>
            <a:r>
              <a:rPr lang="es-ES" dirty="0" err="1"/>
              <a:t>urban</a:t>
            </a:r>
            <a:r>
              <a:rPr lang="es-ES" dirty="0"/>
              <a:t> extensión: </a:t>
            </a:r>
            <a:r>
              <a:rPr lang="es-ES" sz="1400" i="1" dirty="0" err="1"/>
              <a:t>Approved</a:t>
            </a:r>
            <a:r>
              <a:rPr lang="es-ES" sz="1400" i="1" dirty="0"/>
              <a:t> </a:t>
            </a:r>
            <a:r>
              <a:rPr lang="es-ES" sz="1400" i="1" dirty="0" err="1"/>
              <a:t>but</a:t>
            </a:r>
            <a:r>
              <a:rPr lang="es-ES" sz="1400" i="1" dirty="0"/>
              <a:t> </a:t>
            </a:r>
            <a:r>
              <a:rPr lang="es-ES" sz="1400" i="1" dirty="0" err="1"/>
              <a:t>not</a:t>
            </a:r>
            <a:r>
              <a:rPr lang="es-ES" sz="1400" i="1" dirty="0"/>
              <a:t> </a:t>
            </a:r>
            <a:r>
              <a:rPr lang="es-ES" sz="1400" i="1" dirty="0" err="1"/>
              <a:t>executed</a:t>
            </a:r>
            <a:r>
              <a:rPr lang="es-ES" sz="1400" i="1" dirty="0"/>
              <a:t> </a:t>
            </a:r>
            <a:r>
              <a:rPr lang="es-ES" sz="1400" i="1" dirty="0" err="1"/>
              <a:t>planned</a:t>
            </a:r>
            <a:r>
              <a:rPr lang="es-ES" sz="1400" i="1" dirty="0"/>
              <a:t> </a:t>
            </a:r>
            <a:r>
              <a:rPr lang="es-ES" sz="1400" i="1" dirty="0" err="1"/>
              <a:t>areas</a:t>
            </a:r>
            <a:endParaRPr lang="es-ES" sz="1400" i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288771" y="2463478"/>
            <a:ext cx="1567704" cy="119285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2395861" y="2935336"/>
            <a:ext cx="150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56/5</a:t>
            </a:r>
            <a:endParaRPr lang="es-ES" sz="12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7363887" y="4088568"/>
            <a:ext cx="598517" cy="41605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7378657" y="417407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38/5</a:t>
            </a:r>
            <a:endParaRPr lang="es-ES" sz="1200" b="1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7069640" y="4504625"/>
            <a:ext cx="598517" cy="45155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7101036" y="4567717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38/4</a:t>
            </a:r>
            <a:endParaRPr lang="es-ES" sz="1200" b="1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6858000" y="4083739"/>
            <a:ext cx="473563" cy="420886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6839259" y="4169250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38/3</a:t>
            </a:r>
            <a:endParaRPr lang="es-ES" sz="1200" b="1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1778924" y="3898669"/>
            <a:ext cx="1600747" cy="1473639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872441" y="4369248"/>
            <a:ext cx="150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89/3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Arcosur</a:t>
            </a:r>
            <a:r>
              <a:rPr lang="es-ES" sz="1200" b="1" dirty="0"/>
              <a:t>’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3379671" y="4746567"/>
            <a:ext cx="1412447" cy="1105592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3482913" y="5037753"/>
            <a:ext cx="130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89/4</a:t>
            </a:r>
          </a:p>
          <a:p>
            <a:pPr algn="ctr"/>
            <a:r>
              <a:rPr lang="es-ES" sz="1400" b="1" dirty="0"/>
              <a:t>‘</a:t>
            </a:r>
            <a:r>
              <a:rPr lang="es-ES" sz="1400" b="1" dirty="0" err="1"/>
              <a:t>Valdespartera</a:t>
            </a:r>
            <a:r>
              <a:rPr lang="es-ES" sz="1200" b="1" dirty="0"/>
              <a:t>’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6415342" y="4956176"/>
            <a:ext cx="733336" cy="74241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6436977" y="4959923"/>
            <a:ext cx="76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‘Parque </a:t>
            </a:r>
          </a:p>
          <a:p>
            <a:pPr algn="ctr"/>
            <a:r>
              <a:rPr lang="es-ES" sz="1400" b="1" dirty="0"/>
              <a:t>Venecia’</a:t>
            </a:r>
            <a:endParaRPr lang="es-ES" sz="1200" b="1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5928530" y="5698588"/>
            <a:ext cx="934174" cy="677056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5966327" y="5667784"/>
            <a:ext cx="774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‘Puerto </a:t>
            </a:r>
          </a:p>
          <a:p>
            <a:pPr algn="ctr"/>
            <a:r>
              <a:rPr lang="es-ES" sz="1400" b="1" dirty="0"/>
              <a:t>Venecia</a:t>
            </a:r>
            <a:endParaRPr lang="es-ES" sz="1200" b="1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0" y="2633962"/>
            <a:ext cx="1778924" cy="2325962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41318" y="3427611"/>
            <a:ext cx="14371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88/1</a:t>
            </a:r>
          </a:p>
          <a:p>
            <a:pPr algn="ctr"/>
            <a:r>
              <a:rPr lang="es-ES" sz="1400" b="1" dirty="0"/>
              <a:t>‘Plataforma </a:t>
            </a:r>
          </a:p>
          <a:p>
            <a:pPr algn="ctr"/>
            <a:r>
              <a:rPr lang="es-ES" sz="1400" b="1" dirty="0"/>
              <a:t>Logística PLA-ZA’</a:t>
            </a:r>
            <a:endParaRPr lang="es-ES" sz="1200" b="1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7152888" y="4956175"/>
            <a:ext cx="534335" cy="45155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7144277" y="5014823"/>
            <a:ext cx="54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38/1</a:t>
            </a:r>
            <a:endParaRPr lang="es-ES" sz="1200" b="1" dirty="0"/>
          </a:p>
        </p:txBody>
      </p:sp>
      <p:sp>
        <p:nvSpPr>
          <p:cNvPr id="30" name="Rectángulo redondeado 29"/>
          <p:cNvSpPr/>
          <p:nvPr/>
        </p:nvSpPr>
        <p:spPr>
          <a:xfrm>
            <a:off x="7823858" y="1804238"/>
            <a:ext cx="598517" cy="41605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/>
          <p:cNvSpPr txBox="1"/>
          <p:nvPr/>
        </p:nvSpPr>
        <p:spPr>
          <a:xfrm>
            <a:off x="7838627" y="188974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55/1</a:t>
            </a:r>
            <a:endParaRPr lang="es-ES" sz="1200" b="1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4809660" y="5014823"/>
            <a:ext cx="453108" cy="722974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/>
          <p:cNvSpPr txBox="1"/>
          <p:nvPr/>
        </p:nvSpPr>
        <p:spPr>
          <a:xfrm>
            <a:off x="4813331" y="5244901"/>
            <a:ext cx="53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59/1</a:t>
            </a:r>
            <a:endParaRPr lang="es-ES" sz="1200" b="1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2537890" y="1757185"/>
            <a:ext cx="687448" cy="483424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/>
          <p:cNvSpPr txBox="1"/>
          <p:nvPr/>
        </p:nvSpPr>
        <p:spPr>
          <a:xfrm>
            <a:off x="2613752" y="186451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61/2</a:t>
            </a:r>
            <a:endParaRPr lang="es-ES" sz="1200" b="1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6901152" y="167732"/>
            <a:ext cx="598517" cy="41605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6916219" y="22830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SG/1</a:t>
            </a:r>
            <a:endParaRPr lang="es-ES" sz="1200" b="1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3364178" y="3648475"/>
            <a:ext cx="424107" cy="42958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3260151" y="3704727"/>
            <a:ext cx="654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57/1</a:t>
            </a:r>
            <a:endParaRPr lang="es-ES" sz="1200" b="1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5263450" y="5593406"/>
            <a:ext cx="651144" cy="63632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5331243" y="5757681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88/3</a:t>
            </a:r>
            <a:endParaRPr lang="es-ES" sz="1200" b="1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4710301" y="2700720"/>
            <a:ext cx="1010126" cy="955609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/>
          <p:cNvSpPr txBox="1"/>
          <p:nvPr/>
        </p:nvSpPr>
        <p:spPr>
          <a:xfrm>
            <a:off x="4840564" y="3005150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Delicias</a:t>
            </a:r>
            <a:endParaRPr lang="es-ES" sz="1200" b="1" dirty="0"/>
          </a:p>
        </p:txBody>
      </p:sp>
      <p:sp>
        <p:nvSpPr>
          <p:cNvPr id="44" name="Rectángulo redondeado 43"/>
          <p:cNvSpPr/>
          <p:nvPr/>
        </p:nvSpPr>
        <p:spPr>
          <a:xfrm>
            <a:off x="7152888" y="3011335"/>
            <a:ext cx="747574" cy="777007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CuadroTexto 44"/>
          <p:cNvSpPr txBox="1"/>
          <p:nvPr/>
        </p:nvSpPr>
        <p:spPr>
          <a:xfrm>
            <a:off x="7131342" y="3163520"/>
            <a:ext cx="769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Las </a:t>
            </a:r>
          </a:p>
          <a:p>
            <a:pPr algn="ctr"/>
            <a:r>
              <a:rPr lang="es-ES" sz="1400" b="1" dirty="0"/>
              <a:t>Fuentes</a:t>
            </a:r>
            <a:endParaRPr lang="es-ES" sz="1200" b="1" dirty="0"/>
          </a:p>
        </p:txBody>
      </p:sp>
      <p:sp>
        <p:nvSpPr>
          <p:cNvPr id="46" name="Rectángulo redondeado 45"/>
          <p:cNvSpPr/>
          <p:nvPr/>
        </p:nvSpPr>
        <p:spPr>
          <a:xfrm>
            <a:off x="6242858" y="3321089"/>
            <a:ext cx="835604" cy="777007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/>
          <p:cNvSpPr txBox="1"/>
          <p:nvPr/>
        </p:nvSpPr>
        <p:spPr>
          <a:xfrm>
            <a:off x="6262400" y="355018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San José</a:t>
            </a:r>
            <a:endParaRPr lang="es-ES" sz="1200" b="1" dirty="0"/>
          </a:p>
        </p:txBody>
      </p:sp>
      <p:sp>
        <p:nvSpPr>
          <p:cNvPr id="48" name="Rectángulo redondeado 47"/>
          <p:cNvSpPr/>
          <p:nvPr/>
        </p:nvSpPr>
        <p:spPr>
          <a:xfrm>
            <a:off x="5902813" y="4144055"/>
            <a:ext cx="955187" cy="777007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CuadroTexto 48"/>
          <p:cNvSpPr txBox="1"/>
          <p:nvPr/>
        </p:nvSpPr>
        <p:spPr>
          <a:xfrm>
            <a:off x="6052663" y="4232952"/>
            <a:ext cx="727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Torrero</a:t>
            </a:r>
          </a:p>
          <a:p>
            <a:pPr algn="ctr"/>
            <a:r>
              <a:rPr lang="es-ES" sz="1400" b="1" dirty="0"/>
              <a:t>La Paz</a:t>
            </a:r>
            <a:endParaRPr lang="es-ES" sz="1200" b="1" dirty="0"/>
          </a:p>
        </p:txBody>
      </p:sp>
      <p:sp>
        <p:nvSpPr>
          <p:cNvPr id="50" name="Rectángulo redondeado 49"/>
          <p:cNvSpPr/>
          <p:nvPr/>
        </p:nvSpPr>
        <p:spPr>
          <a:xfrm>
            <a:off x="6412578" y="1230425"/>
            <a:ext cx="673029" cy="870103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CuadroTexto 50"/>
          <p:cNvSpPr txBox="1"/>
          <p:nvPr/>
        </p:nvSpPr>
        <p:spPr>
          <a:xfrm>
            <a:off x="6353548" y="1451096"/>
            <a:ext cx="745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err="1"/>
              <a:t>Picarral</a:t>
            </a:r>
            <a:endParaRPr lang="es-ES" sz="1200" b="1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7200411" y="2220296"/>
            <a:ext cx="792880" cy="717019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7178515" y="2312493"/>
            <a:ext cx="860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La Jota</a:t>
            </a:r>
          </a:p>
          <a:p>
            <a:pPr algn="ctr"/>
            <a:r>
              <a:rPr lang="es-ES" sz="1400" b="1" dirty="0" err="1"/>
              <a:t>Vadorrey</a:t>
            </a:r>
            <a:endParaRPr lang="es-ES" sz="1200" b="1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3856475" y="2820069"/>
            <a:ext cx="849205" cy="730117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/>
          <p:cNvSpPr txBox="1"/>
          <p:nvPr/>
        </p:nvSpPr>
        <p:spPr>
          <a:xfrm>
            <a:off x="3989522" y="3005150"/>
            <a:ext cx="63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/>
              <a:t>Oliver</a:t>
            </a:r>
            <a:endParaRPr lang="es-ES" sz="1200" b="1" dirty="0"/>
          </a:p>
        </p:txBody>
      </p:sp>
      <p:sp>
        <p:nvSpPr>
          <p:cNvPr id="56" name="Rectángulo redondeado 55"/>
          <p:cNvSpPr/>
          <p:nvPr/>
        </p:nvSpPr>
        <p:spPr>
          <a:xfrm>
            <a:off x="3792906" y="3534299"/>
            <a:ext cx="911685" cy="730117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CuadroTexto 56"/>
          <p:cNvSpPr txBox="1"/>
          <p:nvPr/>
        </p:nvSpPr>
        <p:spPr>
          <a:xfrm>
            <a:off x="3745371" y="3719380"/>
            <a:ext cx="10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err="1"/>
              <a:t>Valdefierro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78881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dirty="0"/>
          </a:p>
        </p:txBody>
      </p:sp>
      <p:pic>
        <p:nvPicPr>
          <p:cNvPr id="31750" name="Picture 7" descr="doc20160829111458_001_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 b="4453"/>
          <a:stretch/>
        </p:blipFill>
        <p:spPr bwMode="auto">
          <a:xfrm>
            <a:off x="3732415" y="2997224"/>
            <a:ext cx="5411585" cy="36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Watersheds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south-west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Zaragoza: PLA-ZA,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Arcosur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Valdespartera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53000" t="39727" r="1818" b="9848"/>
          <a:stretch/>
        </p:blipFill>
        <p:spPr>
          <a:xfrm>
            <a:off x="0" y="1"/>
            <a:ext cx="9144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51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6568" name="Picture 8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8" y="2984590"/>
            <a:ext cx="3139267" cy="362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4" descr="doc20160829102630_007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96" y="2984590"/>
            <a:ext cx="1832611" cy="361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Watersheds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south-east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Zaragoza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52818" t="42861" r="2091" b="6525"/>
          <a:stretch/>
        </p:blipFill>
        <p:spPr>
          <a:xfrm>
            <a:off x="0" y="0"/>
            <a:ext cx="9155507" cy="28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2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9461" name="Picture 4" descr="20160806_180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20160731_1029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"/>
          <a:stretch/>
        </p:blipFill>
        <p:spPr bwMode="auto">
          <a:xfrm>
            <a:off x="0" y="3184526"/>
            <a:ext cx="9144000" cy="339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‘Barranco de la muerte’.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Upper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barranc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93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0486" name="Picture 8" descr="20160731_103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" descr="doc20160829102630_00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65625"/>
            <a:ext cx="694848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1" descr="doc20160829102630_006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22399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‘Barranco de la muerte’.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Dam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2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052151" y="606464"/>
            <a:ext cx="7958845" cy="3212312"/>
            <a:chOff x="1052151" y="606464"/>
            <a:chExt cx="7958845" cy="3212312"/>
          </a:xfrm>
        </p:grpSpPr>
        <p:sp>
          <p:nvSpPr>
            <p:cNvPr id="30" name="Forma libre 29"/>
            <p:cNvSpPr/>
            <p:nvPr/>
          </p:nvSpPr>
          <p:spPr>
            <a:xfrm>
              <a:off x="1052151" y="606464"/>
              <a:ext cx="7889259" cy="3167788"/>
            </a:xfrm>
            <a:custGeom>
              <a:avLst/>
              <a:gdLst>
                <a:gd name="connsiteX0" fmla="*/ 0 w 7889259"/>
                <a:gd name="connsiteY0" fmla="*/ 2036983 h 3167788"/>
                <a:gd name="connsiteX1" fmla="*/ 365760 w 7889259"/>
                <a:gd name="connsiteY1" fmla="*/ 2377805 h 3167788"/>
                <a:gd name="connsiteX2" fmla="*/ 789709 w 7889259"/>
                <a:gd name="connsiteY2" fmla="*/ 2460932 h 3167788"/>
                <a:gd name="connsiteX3" fmla="*/ 1263534 w 7889259"/>
                <a:gd name="connsiteY3" fmla="*/ 2435994 h 3167788"/>
                <a:gd name="connsiteX4" fmla="*/ 1654232 w 7889259"/>
                <a:gd name="connsiteY4" fmla="*/ 2286365 h 3167788"/>
                <a:gd name="connsiteX5" fmla="*/ 2078181 w 7889259"/>
                <a:gd name="connsiteY5" fmla="*/ 1978794 h 3167788"/>
                <a:gd name="connsiteX6" fmla="*/ 2377440 w 7889259"/>
                <a:gd name="connsiteY6" fmla="*/ 1546532 h 3167788"/>
                <a:gd name="connsiteX7" fmla="*/ 2801389 w 7889259"/>
                <a:gd name="connsiteY7" fmla="*/ 898140 h 3167788"/>
                <a:gd name="connsiteX8" fmla="*/ 2992581 w 7889259"/>
                <a:gd name="connsiteY8" fmla="*/ 665383 h 3167788"/>
                <a:gd name="connsiteX9" fmla="*/ 3258589 w 7889259"/>
                <a:gd name="connsiteY9" fmla="*/ 623820 h 3167788"/>
                <a:gd name="connsiteX10" fmla="*/ 3491345 w 7889259"/>
                <a:gd name="connsiteY10" fmla="*/ 698634 h 3167788"/>
                <a:gd name="connsiteX11" fmla="*/ 3790603 w 7889259"/>
                <a:gd name="connsiteY11" fmla="*/ 432627 h 3167788"/>
                <a:gd name="connsiteX12" fmla="*/ 4106487 w 7889259"/>
                <a:gd name="connsiteY12" fmla="*/ 125056 h 3167788"/>
                <a:gd name="connsiteX13" fmla="*/ 4455621 w 7889259"/>
                <a:gd name="connsiteY13" fmla="*/ 365 h 3167788"/>
                <a:gd name="connsiteX14" fmla="*/ 4854632 w 7889259"/>
                <a:gd name="connsiteY14" fmla="*/ 158307 h 3167788"/>
                <a:gd name="connsiteX15" fmla="*/ 5012574 w 7889259"/>
                <a:gd name="connsiteY15" fmla="*/ 632132 h 3167788"/>
                <a:gd name="connsiteX16" fmla="*/ 5253643 w 7889259"/>
                <a:gd name="connsiteY16" fmla="*/ 1721100 h 3167788"/>
                <a:gd name="connsiteX17" fmla="*/ 5527963 w 7889259"/>
                <a:gd name="connsiteY17" fmla="*/ 2386118 h 3167788"/>
                <a:gd name="connsiteX18" fmla="*/ 5860472 w 7889259"/>
                <a:gd name="connsiteY18" fmla="*/ 2851631 h 3167788"/>
                <a:gd name="connsiteX19" fmla="*/ 6217920 w 7889259"/>
                <a:gd name="connsiteY19" fmla="*/ 3101012 h 3167788"/>
                <a:gd name="connsiteX20" fmla="*/ 6567054 w 7889259"/>
                <a:gd name="connsiteY20" fmla="*/ 3167514 h 3167788"/>
                <a:gd name="connsiteX21" fmla="*/ 6899563 w 7889259"/>
                <a:gd name="connsiteY21" fmla="*/ 3125951 h 3167788"/>
                <a:gd name="connsiteX22" fmla="*/ 7182196 w 7889259"/>
                <a:gd name="connsiteY22" fmla="*/ 3159201 h 3167788"/>
                <a:gd name="connsiteX23" fmla="*/ 7456516 w 7889259"/>
                <a:gd name="connsiteY23" fmla="*/ 3084387 h 3167788"/>
                <a:gd name="connsiteX24" fmla="*/ 7863840 w 7889259"/>
                <a:gd name="connsiteY24" fmla="*/ 2968009 h 316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89259" h="3167788">
                  <a:moveTo>
                    <a:pt x="0" y="2036983"/>
                  </a:moveTo>
                  <a:cubicBezTo>
                    <a:pt x="117071" y="2172065"/>
                    <a:pt x="234142" y="2307147"/>
                    <a:pt x="365760" y="2377805"/>
                  </a:cubicBezTo>
                  <a:cubicBezTo>
                    <a:pt x="497378" y="2448463"/>
                    <a:pt x="640080" y="2451234"/>
                    <a:pt x="789709" y="2460932"/>
                  </a:cubicBezTo>
                  <a:cubicBezTo>
                    <a:pt x="939338" y="2470630"/>
                    <a:pt x="1119447" y="2465089"/>
                    <a:pt x="1263534" y="2435994"/>
                  </a:cubicBezTo>
                  <a:cubicBezTo>
                    <a:pt x="1407621" y="2406900"/>
                    <a:pt x="1518458" y="2362565"/>
                    <a:pt x="1654232" y="2286365"/>
                  </a:cubicBezTo>
                  <a:cubicBezTo>
                    <a:pt x="1790007" y="2210165"/>
                    <a:pt x="1957646" y="2102099"/>
                    <a:pt x="2078181" y="1978794"/>
                  </a:cubicBezTo>
                  <a:cubicBezTo>
                    <a:pt x="2198716" y="1855489"/>
                    <a:pt x="2256905" y="1726641"/>
                    <a:pt x="2377440" y="1546532"/>
                  </a:cubicBezTo>
                  <a:cubicBezTo>
                    <a:pt x="2497975" y="1366423"/>
                    <a:pt x="2698866" y="1044998"/>
                    <a:pt x="2801389" y="898140"/>
                  </a:cubicBezTo>
                  <a:cubicBezTo>
                    <a:pt x="2903913" y="751282"/>
                    <a:pt x="2916381" y="711103"/>
                    <a:pt x="2992581" y="665383"/>
                  </a:cubicBezTo>
                  <a:cubicBezTo>
                    <a:pt x="3068781" y="619663"/>
                    <a:pt x="3175462" y="618278"/>
                    <a:pt x="3258589" y="623820"/>
                  </a:cubicBezTo>
                  <a:cubicBezTo>
                    <a:pt x="3341716" y="629362"/>
                    <a:pt x="3402676" y="730499"/>
                    <a:pt x="3491345" y="698634"/>
                  </a:cubicBezTo>
                  <a:cubicBezTo>
                    <a:pt x="3580014" y="666769"/>
                    <a:pt x="3688079" y="528223"/>
                    <a:pt x="3790603" y="432627"/>
                  </a:cubicBezTo>
                  <a:cubicBezTo>
                    <a:pt x="3893127" y="337031"/>
                    <a:pt x="3995651" y="197100"/>
                    <a:pt x="4106487" y="125056"/>
                  </a:cubicBezTo>
                  <a:cubicBezTo>
                    <a:pt x="4217323" y="53012"/>
                    <a:pt x="4330930" y="-5177"/>
                    <a:pt x="4455621" y="365"/>
                  </a:cubicBezTo>
                  <a:cubicBezTo>
                    <a:pt x="4580312" y="5907"/>
                    <a:pt x="4761807" y="53013"/>
                    <a:pt x="4854632" y="158307"/>
                  </a:cubicBezTo>
                  <a:cubicBezTo>
                    <a:pt x="4947457" y="263601"/>
                    <a:pt x="4946072" y="371666"/>
                    <a:pt x="5012574" y="632132"/>
                  </a:cubicBezTo>
                  <a:cubicBezTo>
                    <a:pt x="5079076" y="892597"/>
                    <a:pt x="5167745" y="1428769"/>
                    <a:pt x="5253643" y="1721100"/>
                  </a:cubicBezTo>
                  <a:cubicBezTo>
                    <a:pt x="5339541" y="2013431"/>
                    <a:pt x="5426825" y="2197696"/>
                    <a:pt x="5527963" y="2386118"/>
                  </a:cubicBezTo>
                  <a:cubicBezTo>
                    <a:pt x="5629101" y="2574540"/>
                    <a:pt x="5745479" y="2732482"/>
                    <a:pt x="5860472" y="2851631"/>
                  </a:cubicBezTo>
                  <a:cubicBezTo>
                    <a:pt x="5975465" y="2970780"/>
                    <a:pt x="6100156" y="3048365"/>
                    <a:pt x="6217920" y="3101012"/>
                  </a:cubicBezTo>
                  <a:cubicBezTo>
                    <a:pt x="6335684" y="3153659"/>
                    <a:pt x="6453447" y="3163358"/>
                    <a:pt x="6567054" y="3167514"/>
                  </a:cubicBezTo>
                  <a:cubicBezTo>
                    <a:pt x="6680661" y="3171670"/>
                    <a:pt x="6797039" y="3127337"/>
                    <a:pt x="6899563" y="3125951"/>
                  </a:cubicBezTo>
                  <a:cubicBezTo>
                    <a:pt x="7002087" y="3124566"/>
                    <a:pt x="7089371" y="3166128"/>
                    <a:pt x="7182196" y="3159201"/>
                  </a:cubicBezTo>
                  <a:cubicBezTo>
                    <a:pt x="7275021" y="3152274"/>
                    <a:pt x="7456516" y="3084387"/>
                    <a:pt x="7456516" y="3084387"/>
                  </a:cubicBezTo>
                  <a:cubicBezTo>
                    <a:pt x="7570123" y="3052522"/>
                    <a:pt x="7996844" y="2923675"/>
                    <a:pt x="7863840" y="29680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Rectángulo 1"/>
            <p:cNvSpPr/>
            <p:nvPr/>
          </p:nvSpPr>
          <p:spPr>
            <a:xfrm>
              <a:off x="6035799" y="606464"/>
              <a:ext cx="2975197" cy="3212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Rectángulo redondeado 19"/>
          <p:cNvSpPr/>
          <p:nvPr/>
        </p:nvSpPr>
        <p:spPr>
          <a:xfrm>
            <a:off x="4693125" y="1046854"/>
            <a:ext cx="1378141" cy="1413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redondeado 18"/>
          <p:cNvSpPr/>
          <p:nvPr/>
        </p:nvSpPr>
        <p:spPr>
          <a:xfrm>
            <a:off x="191592" y="3288041"/>
            <a:ext cx="1378141" cy="1413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191593" y="2792265"/>
            <a:ext cx="1378141" cy="1413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1496291" y="465513"/>
            <a:ext cx="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521229" y="0"/>
            <a:ext cx="0" cy="4339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321724" y="4309154"/>
            <a:ext cx="980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1992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3517802" y="-17639"/>
            <a:ext cx="0" cy="4339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3318297" y="4291515"/>
            <a:ext cx="980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2000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6035799" y="-17639"/>
            <a:ext cx="0" cy="4339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5836294" y="4291515"/>
            <a:ext cx="980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2008</a:t>
            </a:r>
          </a:p>
        </p:txBody>
      </p:sp>
      <p:sp>
        <p:nvSpPr>
          <p:cNvPr id="14" name="Forma libre 13"/>
          <p:cNvSpPr/>
          <p:nvPr/>
        </p:nvSpPr>
        <p:spPr>
          <a:xfrm>
            <a:off x="1047404" y="606464"/>
            <a:ext cx="7889259" cy="3167788"/>
          </a:xfrm>
          <a:custGeom>
            <a:avLst/>
            <a:gdLst>
              <a:gd name="connsiteX0" fmla="*/ 0 w 7889259"/>
              <a:gd name="connsiteY0" fmla="*/ 2036983 h 3167788"/>
              <a:gd name="connsiteX1" fmla="*/ 365760 w 7889259"/>
              <a:gd name="connsiteY1" fmla="*/ 2377805 h 3167788"/>
              <a:gd name="connsiteX2" fmla="*/ 789709 w 7889259"/>
              <a:gd name="connsiteY2" fmla="*/ 2460932 h 3167788"/>
              <a:gd name="connsiteX3" fmla="*/ 1263534 w 7889259"/>
              <a:gd name="connsiteY3" fmla="*/ 2435994 h 3167788"/>
              <a:gd name="connsiteX4" fmla="*/ 1654232 w 7889259"/>
              <a:gd name="connsiteY4" fmla="*/ 2286365 h 3167788"/>
              <a:gd name="connsiteX5" fmla="*/ 2078181 w 7889259"/>
              <a:gd name="connsiteY5" fmla="*/ 1978794 h 3167788"/>
              <a:gd name="connsiteX6" fmla="*/ 2377440 w 7889259"/>
              <a:gd name="connsiteY6" fmla="*/ 1546532 h 3167788"/>
              <a:gd name="connsiteX7" fmla="*/ 2801389 w 7889259"/>
              <a:gd name="connsiteY7" fmla="*/ 898140 h 3167788"/>
              <a:gd name="connsiteX8" fmla="*/ 2992581 w 7889259"/>
              <a:gd name="connsiteY8" fmla="*/ 665383 h 3167788"/>
              <a:gd name="connsiteX9" fmla="*/ 3258589 w 7889259"/>
              <a:gd name="connsiteY9" fmla="*/ 623820 h 3167788"/>
              <a:gd name="connsiteX10" fmla="*/ 3491345 w 7889259"/>
              <a:gd name="connsiteY10" fmla="*/ 698634 h 3167788"/>
              <a:gd name="connsiteX11" fmla="*/ 3790603 w 7889259"/>
              <a:gd name="connsiteY11" fmla="*/ 432627 h 3167788"/>
              <a:gd name="connsiteX12" fmla="*/ 4106487 w 7889259"/>
              <a:gd name="connsiteY12" fmla="*/ 125056 h 3167788"/>
              <a:gd name="connsiteX13" fmla="*/ 4455621 w 7889259"/>
              <a:gd name="connsiteY13" fmla="*/ 365 h 3167788"/>
              <a:gd name="connsiteX14" fmla="*/ 4854632 w 7889259"/>
              <a:gd name="connsiteY14" fmla="*/ 158307 h 3167788"/>
              <a:gd name="connsiteX15" fmla="*/ 5012574 w 7889259"/>
              <a:gd name="connsiteY15" fmla="*/ 632132 h 3167788"/>
              <a:gd name="connsiteX16" fmla="*/ 5253643 w 7889259"/>
              <a:gd name="connsiteY16" fmla="*/ 1721100 h 3167788"/>
              <a:gd name="connsiteX17" fmla="*/ 5527963 w 7889259"/>
              <a:gd name="connsiteY17" fmla="*/ 2386118 h 3167788"/>
              <a:gd name="connsiteX18" fmla="*/ 5860472 w 7889259"/>
              <a:gd name="connsiteY18" fmla="*/ 2851631 h 3167788"/>
              <a:gd name="connsiteX19" fmla="*/ 6217920 w 7889259"/>
              <a:gd name="connsiteY19" fmla="*/ 3101012 h 3167788"/>
              <a:gd name="connsiteX20" fmla="*/ 6567054 w 7889259"/>
              <a:gd name="connsiteY20" fmla="*/ 3167514 h 3167788"/>
              <a:gd name="connsiteX21" fmla="*/ 6899563 w 7889259"/>
              <a:gd name="connsiteY21" fmla="*/ 3125951 h 3167788"/>
              <a:gd name="connsiteX22" fmla="*/ 7182196 w 7889259"/>
              <a:gd name="connsiteY22" fmla="*/ 3159201 h 3167788"/>
              <a:gd name="connsiteX23" fmla="*/ 7456516 w 7889259"/>
              <a:gd name="connsiteY23" fmla="*/ 3084387 h 3167788"/>
              <a:gd name="connsiteX24" fmla="*/ 7863840 w 7889259"/>
              <a:gd name="connsiteY24" fmla="*/ 2968009 h 316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889259" h="3167788">
                <a:moveTo>
                  <a:pt x="0" y="2036983"/>
                </a:moveTo>
                <a:cubicBezTo>
                  <a:pt x="117071" y="2172065"/>
                  <a:pt x="234142" y="2307147"/>
                  <a:pt x="365760" y="2377805"/>
                </a:cubicBezTo>
                <a:cubicBezTo>
                  <a:pt x="497378" y="2448463"/>
                  <a:pt x="640080" y="2451234"/>
                  <a:pt x="789709" y="2460932"/>
                </a:cubicBezTo>
                <a:cubicBezTo>
                  <a:pt x="939338" y="2470630"/>
                  <a:pt x="1119447" y="2465089"/>
                  <a:pt x="1263534" y="2435994"/>
                </a:cubicBezTo>
                <a:cubicBezTo>
                  <a:pt x="1407621" y="2406900"/>
                  <a:pt x="1518458" y="2362565"/>
                  <a:pt x="1654232" y="2286365"/>
                </a:cubicBezTo>
                <a:cubicBezTo>
                  <a:pt x="1790007" y="2210165"/>
                  <a:pt x="1957646" y="2102099"/>
                  <a:pt x="2078181" y="1978794"/>
                </a:cubicBezTo>
                <a:cubicBezTo>
                  <a:pt x="2198716" y="1855489"/>
                  <a:pt x="2256905" y="1726641"/>
                  <a:pt x="2377440" y="1546532"/>
                </a:cubicBezTo>
                <a:cubicBezTo>
                  <a:pt x="2497975" y="1366423"/>
                  <a:pt x="2698866" y="1044998"/>
                  <a:pt x="2801389" y="898140"/>
                </a:cubicBezTo>
                <a:cubicBezTo>
                  <a:pt x="2903913" y="751282"/>
                  <a:pt x="2916381" y="711103"/>
                  <a:pt x="2992581" y="665383"/>
                </a:cubicBezTo>
                <a:cubicBezTo>
                  <a:pt x="3068781" y="619663"/>
                  <a:pt x="3175462" y="618278"/>
                  <a:pt x="3258589" y="623820"/>
                </a:cubicBezTo>
                <a:cubicBezTo>
                  <a:pt x="3341716" y="629362"/>
                  <a:pt x="3402676" y="730499"/>
                  <a:pt x="3491345" y="698634"/>
                </a:cubicBezTo>
                <a:cubicBezTo>
                  <a:pt x="3580014" y="666769"/>
                  <a:pt x="3688079" y="528223"/>
                  <a:pt x="3790603" y="432627"/>
                </a:cubicBezTo>
                <a:cubicBezTo>
                  <a:pt x="3893127" y="337031"/>
                  <a:pt x="3995651" y="197100"/>
                  <a:pt x="4106487" y="125056"/>
                </a:cubicBezTo>
                <a:cubicBezTo>
                  <a:pt x="4217323" y="53012"/>
                  <a:pt x="4330930" y="-5177"/>
                  <a:pt x="4455621" y="365"/>
                </a:cubicBezTo>
                <a:cubicBezTo>
                  <a:pt x="4580312" y="5907"/>
                  <a:pt x="4761807" y="53013"/>
                  <a:pt x="4854632" y="158307"/>
                </a:cubicBezTo>
                <a:cubicBezTo>
                  <a:pt x="4947457" y="263601"/>
                  <a:pt x="4946072" y="371666"/>
                  <a:pt x="5012574" y="632132"/>
                </a:cubicBezTo>
                <a:cubicBezTo>
                  <a:pt x="5079076" y="892597"/>
                  <a:pt x="5167745" y="1428769"/>
                  <a:pt x="5253643" y="1721100"/>
                </a:cubicBezTo>
                <a:cubicBezTo>
                  <a:pt x="5339541" y="2013431"/>
                  <a:pt x="5426825" y="2197696"/>
                  <a:pt x="5527963" y="2386118"/>
                </a:cubicBezTo>
                <a:cubicBezTo>
                  <a:pt x="5629101" y="2574540"/>
                  <a:pt x="5745479" y="2732482"/>
                  <a:pt x="5860472" y="2851631"/>
                </a:cubicBezTo>
                <a:cubicBezTo>
                  <a:pt x="5975465" y="2970780"/>
                  <a:pt x="6100156" y="3048365"/>
                  <a:pt x="6217920" y="3101012"/>
                </a:cubicBezTo>
                <a:cubicBezTo>
                  <a:pt x="6335684" y="3153659"/>
                  <a:pt x="6453447" y="3163358"/>
                  <a:pt x="6567054" y="3167514"/>
                </a:cubicBezTo>
                <a:cubicBezTo>
                  <a:pt x="6680661" y="3171670"/>
                  <a:pt x="6797039" y="3127337"/>
                  <a:pt x="6899563" y="3125951"/>
                </a:cubicBezTo>
                <a:cubicBezTo>
                  <a:pt x="7002087" y="3124566"/>
                  <a:pt x="7089371" y="3166128"/>
                  <a:pt x="7182196" y="3159201"/>
                </a:cubicBezTo>
                <a:cubicBezTo>
                  <a:pt x="7275021" y="3152274"/>
                  <a:pt x="7456516" y="3084387"/>
                  <a:pt x="7456516" y="3084387"/>
                </a:cubicBezTo>
                <a:cubicBezTo>
                  <a:pt x="7570123" y="3052522"/>
                  <a:pt x="7996844" y="2923675"/>
                  <a:pt x="7863840" y="2968009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1417320" y="2748348"/>
            <a:ext cx="207818" cy="207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575684" y="2652202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 err="1"/>
              <a:t>Olympic</a:t>
            </a:r>
            <a:r>
              <a:rPr lang="es-ES" sz="1000" dirty="0"/>
              <a:t> </a:t>
            </a:r>
            <a:r>
              <a:rPr lang="es-ES" sz="1000" dirty="0" err="1"/>
              <a:t>Games</a:t>
            </a:r>
            <a:endParaRPr lang="es-ES" sz="1000" dirty="0"/>
          </a:p>
          <a:p>
            <a:pPr algn="ctr"/>
            <a:r>
              <a:rPr lang="es-ES" sz="1000" dirty="0"/>
              <a:t>BARCELONA</a:t>
            </a:r>
          </a:p>
        </p:txBody>
      </p:sp>
      <p:sp>
        <p:nvSpPr>
          <p:cNvPr id="15" name="Elipse 14"/>
          <p:cNvSpPr/>
          <p:nvPr/>
        </p:nvSpPr>
        <p:spPr>
          <a:xfrm>
            <a:off x="1424314" y="3258666"/>
            <a:ext cx="207818" cy="207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575684" y="3178426"/>
            <a:ext cx="1234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/>
              <a:t>Universal </a:t>
            </a:r>
            <a:r>
              <a:rPr lang="es-ES" sz="1000" dirty="0" err="1"/>
              <a:t>Exhibition</a:t>
            </a:r>
            <a:endParaRPr lang="es-ES" sz="1000" dirty="0"/>
          </a:p>
          <a:p>
            <a:pPr algn="ctr"/>
            <a:r>
              <a:rPr lang="es-ES" sz="1000" dirty="0"/>
              <a:t>SEVILLA</a:t>
            </a:r>
          </a:p>
        </p:txBody>
      </p:sp>
      <p:sp>
        <p:nvSpPr>
          <p:cNvPr id="17" name="Elipse 16"/>
          <p:cNvSpPr/>
          <p:nvPr/>
        </p:nvSpPr>
        <p:spPr>
          <a:xfrm>
            <a:off x="5931890" y="1013603"/>
            <a:ext cx="207818" cy="207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6113317" y="917457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/>
              <a:t>International </a:t>
            </a:r>
            <a:r>
              <a:rPr lang="es-ES" sz="1000" dirty="0" err="1"/>
              <a:t>Exhibition</a:t>
            </a:r>
            <a:endParaRPr lang="es-ES" sz="1000" dirty="0"/>
          </a:p>
          <a:p>
            <a:pPr algn="ctr"/>
            <a:r>
              <a:rPr lang="es-ES" sz="1000" dirty="0"/>
              <a:t>ZARAGOZA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153777" y="2459648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 err="1"/>
              <a:t>Guhenheim</a:t>
            </a:r>
            <a:r>
              <a:rPr lang="es-ES" sz="1000" dirty="0"/>
              <a:t> </a:t>
            </a:r>
            <a:r>
              <a:rPr lang="es-ES" sz="1000" dirty="0" err="1"/>
              <a:t>Museum</a:t>
            </a:r>
            <a:endParaRPr lang="es-ES" sz="1000" dirty="0"/>
          </a:p>
          <a:p>
            <a:pPr algn="ctr"/>
            <a:r>
              <a:rPr lang="es-ES" sz="1000" dirty="0"/>
              <a:t>BILBAO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25687" y="3029247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/>
              <a:t>City of </a:t>
            </a:r>
            <a:r>
              <a:rPr lang="es-ES" sz="1000" dirty="0" err="1"/>
              <a:t>Arts</a:t>
            </a:r>
            <a:r>
              <a:rPr lang="es-ES" sz="1000" dirty="0"/>
              <a:t> and </a:t>
            </a:r>
            <a:r>
              <a:rPr lang="es-ES" sz="1000" dirty="0" err="1"/>
              <a:t>Sciences</a:t>
            </a:r>
            <a:endParaRPr lang="es-ES" sz="1000" dirty="0"/>
          </a:p>
          <a:p>
            <a:pPr algn="ctr"/>
            <a:r>
              <a:rPr lang="es-ES" sz="1000" dirty="0"/>
              <a:t>VALENCIA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252844" y="3598846"/>
            <a:ext cx="137928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-96485" y="3603572"/>
            <a:ext cx="2151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/>
              <a:t>High </a:t>
            </a:r>
            <a:r>
              <a:rPr lang="es-ES" sz="1000" dirty="0" err="1"/>
              <a:t>Speed</a:t>
            </a:r>
            <a:r>
              <a:rPr lang="es-ES" sz="1000" dirty="0"/>
              <a:t> Train AVE Madrid-Sevilla</a:t>
            </a:r>
          </a:p>
        </p:txBody>
      </p:sp>
      <p:cxnSp>
        <p:nvCxnSpPr>
          <p:cNvPr id="27" name="Conector recto 26"/>
          <p:cNvCxnSpPr/>
          <p:nvPr/>
        </p:nvCxnSpPr>
        <p:spPr>
          <a:xfrm>
            <a:off x="3503106" y="1500723"/>
            <a:ext cx="137928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3064815" y="1505449"/>
            <a:ext cx="2329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/>
              <a:t>High </a:t>
            </a:r>
            <a:r>
              <a:rPr lang="es-ES" sz="1000" dirty="0" err="1"/>
              <a:t>Speed</a:t>
            </a:r>
            <a:r>
              <a:rPr lang="es-ES" sz="1000" dirty="0"/>
              <a:t> Train AVE Madrid-Barcelona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8633"/>
          <a:stretch/>
        </p:blipFill>
        <p:spPr>
          <a:xfrm>
            <a:off x="-8300" y="4731864"/>
            <a:ext cx="2732230" cy="2137513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398815" y="4465358"/>
            <a:ext cx="201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i="1" dirty="0"/>
              <a:t>Guggenheim </a:t>
            </a:r>
            <a:r>
              <a:rPr lang="es-ES" sz="1200" i="1" dirty="0" err="1"/>
              <a:t>museum</a:t>
            </a:r>
            <a:r>
              <a:rPr lang="es-ES" sz="1200" i="1" dirty="0"/>
              <a:t>. Bilbao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C8586673-8DFC-49E7-80DC-FB8B45803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"/>
          <a:stretch/>
        </p:blipFill>
        <p:spPr>
          <a:xfrm>
            <a:off x="2820005" y="4723552"/>
            <a:ext cx="3251261" cy="2129206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B3DCB001-ECBC-4F13-BEC7-76740D7B1EF2}"/>
              </a:ext>
            </a:extLst>
          </p:cNvPr>
          <p:cNvSpPr txBox="1"/>
          <p:nvPr/>
        </p:nvSpPr>
        <p:spPr>
          <a:xfrm>
            <a:off x="3917803" y="4480137"/>
            <a:ext cx="1869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/>
              <a:t>Barrio de </a:t>
            </a:r>
            <a:r>
              <a:rPr lang="es-ES" sz="1200" i="1" dirty="0" err="1"/>
              <a:t>Salburua</a:t>
            </a:r>
            <a:r>
              <a:rPr lang="es-ES" sz="1200" i="1" dirty="0"/>
              <a:t>. Vitoria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06D0792-E895-4085-BDA6-8CE9DB0F8F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0"/>
          <a:stretch/>
        </p:blipFill>
        <p:spPr>
          <a:xfrm>
            <a:off x="6185267" y="4690145"/>
            <a:ext cx="2975197" cy="2162443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34B4B47-C45D-4149-809B-25F3CDCDD280}"/>
              </a:ext>
            </a:extLst>
          </p:cNvPr>
          <p:cNvSpPr txBox="1"/>
          <p:nvPr/>
        </p:nvSpPr>
        <p:spPr>
          <a:xfrm>
            <a:off x="6680056" y="4463779"/>
            <a:ext cx="246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i="1" dirty="0"/>
              <a:t>Barrio de El Quiñón. </a:t>
            </a:r>
            <a:r>
              <a:rPr lang="es-ES" sz="1200" i="1" dirty="0" err="1"/>
              <a:t>Seseña</a:t>
            </a:r>
            <a:r>
              <a:rPr lang="es-ES" sz="1200" i="1" dirty="0"/>
              <a:t> (Toledo)</a:t>
            </a:r>
          </a:p>
        </p:txBody>
      </p:sp>
    </p:spTree>
    <p:extLst>
      <p:ext uri="{BB962C8B-B14F-4D97-AF65-F5344CB8AC3E}">
        <p14:creationId xmlns:p14="http://schemas.microsoft.com/office/powerpoint/2010/main" val="105662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Picture 7" descr="20160731_102048"/>
          <p:cNvSpPr>
            <a:spLocks noChangeAspect="1" noChangeArrowheads="1"/>
          </p:cNvSpPr>
          <p:nvPr/>
        </p:nvSpPr>
        <p:spPr bwMode="auto">
          <a:xfrm>
            <a:off x="0" y="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1511" name="Picture 8" descr="doc20160829102630_005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33183" r="18489" b="3036"/>
          <a:stretch>
            <a:fillRect/>
          </a:stretch>
        </p:blipFill>
        <p:spPr bwMode="auto">
          <a:xfrm>
            <a:off x="1979613" y="4797425"/>
            <a:ext cx="7164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doc20160829102630_004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11021" r="5856" b="15479"/>
          <a:stretch>
            <a:fillRect/>
          </a:stretch>
        </p:blipFill>
        <p:spPr bwMode="auto">
          <a:xfrm>
            <a:off x="0" y="4799013"/>
            <a:ext cx="197961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iqu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‘Barranco de la muerte’.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Dam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2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38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dirty="0"/>
          </a:p>
        </p:txBody>
      </p:sp>
      <p:pic>
        <p:nvPicPr>
          <p:cNvPr id="29702" name="Picture 8" descr="20160806_1829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 b="3141"/>
          <a:stretch/>
        </p:blipFill>
        <p:spPr bwMode="auto">
          <a:xfrm>
            <a:off x="0" y="-967"/>
            <a:ext cx="9144000" cy="343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G_08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8" b="32283"/>
          <a:stretch/>
        </p:blipFill>
        <p:spPr bwMode="auto">
          <a:xfrm>
            <a:off x="0" y="3499658"/>
            <a:ext cx="9202189" cy="30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‘Puerto Venecia’.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Floodable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square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/ View of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central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lake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23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/>
          <a:stretch/>
        </p:blipFill>
        <p:spPr>
          <a:xfrm rot="5400000">
            <a:off x="4117808" y="1086715"/>
            <a:ext cx="2867470" cy="16915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4071" y="1481489"/>
            <a:ext cx="4304201" cy="24211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6662" r="10946"/>
          <a:stretch/>
        </p:blipFill>
        <p:spPr>
          <a:xfrm>
            <a:off x="4705004" y="3472406"/>
            <a:ext cx="1692323" cy="307781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26655" r="23230" b="9175"/>
          <a:stretch/>
        </p:blipFill>
        <p:spPr>
          <a:xfrm>
            <a:off x="6475615" y="4937760"/>
            <a:ext cx="2421113" cy="161246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629241" y="235892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gh</a:t>
            </a:r>
            <a:endParaRPr lang="es-E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745" r="3780" b="2424"/>
          <a:stretch/>
        </p:blipFill>
        <p:spPr>
          <a:xfrm>
            <a:off x="265853" y="539944"/>
            <a:ext cx="2099734" cy="32850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4014" r="4379" b="3349"/>
          <a:stretch/>
        </p:blipFill>
        <p:spPr>
          <a:xfrm>
            <a:off x="2437692" y="539944"/>
            <a:ext cx="2098314" cy="32850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9515" r="3657" b="41403"/>
          <a:stretch/>
        </p:blipFill>
        <p:spPr>
          <a:xfrm>
            <a:off x="265853" y="3947120"/>
            <a:ext cx="4270153" cy="1339071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‘Canal Imperial de Aragón’. A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mediating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element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between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non-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irrigated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consolidated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neigborhoods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84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13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82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18630" r="4445" b="21540"/>
          <a:stretch/>
        </p:blipFill>
        <p:spPr>
          <a:xfrm rot="16200000">
            <a:off x="-136493" y="1853918"/>
            <a:ext cx="6550224" cy="2937885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‘Enclaves de mediación natural-agrícola-urbana’. 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Antigua torre Ramona. Las Fuentes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54589" y="165450"/>
            <a:ext cx="1633415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" sz="1000" i="1" dirty="0"/>
              <a:t>Secuencia de estadios o episodios urbanos diferenciados en los terrenos de la antigua torre Ramona, situada en la terraza entre la acequia de la teja y el escorredero de la </a:t>
            </a:r>
            <a:r>
              <a:rPr lang="es-ES" sz="1000" i="1" dirty="0" err="1"/>
              <a:t>Filla</a:t>
            </a:r>
            <a:r>
              <a:rPr lang="es-ES" sz="1000" i="1" dirty="0"/>
              <a:t>, en Las Fuentes. </a:t>
            </a:r>
          </a:p>
          <a:p>
            <a:pPr hangingPunct="0"/>
            <a:endParaRPr lang="es-ES" sz="1000" i="1" dirty="0"/>
          </a:p>
          <a:p>
            <a:pPr hangingPunct="0"/>
            <a:r>
              <a:rPr lang="es-ES" sz="900" i="1" dirty="0"/>
              <a:t>DU: Dispersión urbana en la estructura agrícola</a:t>
            </a:r>
          </a:p>
          <a:p>
            <a:pPr hangingPunct="0"/>
            <a:r>
              <a:rPr lang="es-ES" sz="900" i="1" dirty="0"/>
              <a:t>TA: Torre aislada. Torre de D. Marcelo </a:t>
            </a:r>
            <a:r>
              <a:rPr lang="es-ES" sz="900" i="1" dirty="0" err="1"/>
              <a:t>Guallar</a:t>
            </a:r>
            <a:r>
              <a:rPr lang="es-ES" sz="900" i="1" dirty="0"/>
              <a:t>, en 1874. En 1901 Francisco Andrés </a:t>
            </a:r>
            <a:r>
              <a:rPr lang="es-ES" sz="900" i="1" dirty="0" err="1"/>
              <a:t>Oliván</a:t>
            </a:r>
            <a:r>
              <a:rPr lang="es-ES" sz="900" i="1" dirty="0"/>
              <a:t> dona esta propiedad a la Diputación Provincial, quien en 1913 la cede al Estado para Manicomio del Pilar.</a:t>
            </a:r>
          </a:p>
          <a:p>
            <a:pPr hangingPunct="0"/>
            <a:r>
              <a:rPr lang="es-ES" sz="900" i="1" dirty="0"/>
              <a:t>ES: Equipamiento singular. Reformatorio de Menores (reforma de la antigua torre según proyecto de Regino Borobio, </a:t>
            </a:r>
            <a:r>
              <a:rPr lang="es-ES" sz="900" i="1" dirty="0" err="1"/>
              <a:t>arqto</a:t>
            </a:r>
            <a:r>
              <a:rPr lang="es-ES" sz="900" i="1" dirty="0"/>
              <a:t>., 1925.). Posteriormente, fue colegio de la congregación Pía Unión de Nuestra Señora del Pilar.</a:t>
            </a:r>
          </a:p>
          <a:p>
            <a:pPr hangingPunct="0"/>
            <a:endParaRPr lang="es-ES" sz="900" i="1" dirty="0"/>
          </a:p>
          <a:p>
            <a:pPr hangingPunct="0"/>
            <a:r>
              <a:rPr lang="es-ES" sz="900" i="1" dirty="0"/>
              <a:t>CS: Crecimiento de condición suburbana</a:t>
            </a:r>
          </a:p>
          <a:p>
            <a:pPr hangingPunct="0"/>
            <a:r>
              <a:rPr lang="es-ES" sz="900" i="1" dirty="0"/>
              <a:t>PR: ‘Parcelación-retícula’, en las calles la Higuera, etc.</a:t>
            </a:r>
          </a:p>
          <a:p>
            <a:pPr hangingPunct="0"/>
            <a:r>
              <a:rPr lang="es-ES" sz="900" i="1" dirty="0"/>
              <a:t>RE: Reordenación, remodelación, densificación </a:t>
            </a:r>
          </a:p>
          <a:p>
            <a:pPr hangingPunct="0"/>
            <a:endParaRPr lang="es-ES" sz="900" i="1" dirty="0"/>
          </a:p>
          <a:p>
            <a:pPr hangingPunct="0"/>
            <a:r>
              <a:rPr lang="es-ES" sz="900" i="1" dirty="0"/>
              <a:t>RE: Densificación sucesiva de parcelas de uso residencial.</a:t>
            </a:r>
          </a:p>
          <a:p>
            <a:pPr hangingPunct="0"/>
            <a:endParaRPr lang="es-ES" sz="900" i="1" dirty="0"/>
          </a:p>
          <a:p>
            <a:pPr hangingPunct="0"/>
            <a:r>
              <a:rPr lang="es-ES" sz="900" i="1" dirty="0"/>
              <a:t>RA: Regeneración ambiental / potencial integración urbana del edificio y su jardín histórico, como equipamiento de barrio y ordenación de una nueva plaza del distrito Las Fuentes.</a:t>
            </a:r>
          </a:p>
          <a:p>
            <a:endParaRPr lang="es-ES" dirty="0"/>
          </a:p>
        </p:txBody>
      </p:sp>
      <p:cxnSp>
        <p:nvCxnSpPr>
          <p:cNvPr id="10" name="Conector recto 9"/>
          <p:cNvCxnSpPr>
            <a:endCxn id="18" idx="0"/>
          </p:cNvCxnSpPr>
          <p:nvPr/>
        </p:nvCxnSpPr>
        <p:spPr>
          <a:xfrm>
            <a:off x="3873790" y="-15212"/>
            <a:ext cx="0" cy="39869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stCxn id="18" idx="4"/>
            <a:endCxn id="40" idx="0"/>
          </p:cNvCxnSpPr>
          <p:nvPr/>
        </p:nvCxnSpPr>
        <p:spPr>
          <a:xfrm>
            <a:off x="3873790" y="663303"/>
            <a:ext cx="29659" cy="183012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40" idx="4"/>
            <a:endCxn id="42" idx="0"/>
          </p:cNvCxnSpPr>
          <p:nvPr/>
        </p:nvCxnSpPr>
        <p:spPr>
          <a:xfrm>
            <a:off x="3903449" y="2773249"/>
            <a:ext cx="19985" cy="893331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>
            <a:stCxn id="42" idx="4"/>
          </p:cNvCxnSpPr>
          <p:nvPr/>
        </p:nvCxnSpPr>
        <p:spPr>
          <a:xfrm>
            <a:off x="3923434" y="3946400"/>
            <a:ext cx="8950" cy="51246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3919611" y="4754278"/>
            <a:ext cx="3823" cy="113442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710508" y="389874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TA</a:t>
            </a:r>
          </a:p>
        </p:txBody>
      </p:sp>
      <p:sp>
        <p:nvSpPr>
          <p:cNvPr id="18" name="Elipse 17"/>
          <p:cNvSpPr/>
          <p:nvPr/>
        </p:nvSpPr>
        <p:spPr>
          <a:xfrm>
            <a:off x="3733880" y="383483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4144556" y="387053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DU</a:t>
            </a:r>
          </a:p>
        </p:txBody>
      </p:sp>
      <p:sp>
        <p:nvSpPr>
          <p:cNvPr id="38" name="Elipse 37"/>
          <p:cNvSpPr/>
          <p:nvPr/>
        </p:nvSpPr>
        <p:spPr>
          <a:xfrm>
            <a:off x="4191373" y="380662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3740167" y="2499820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ES</a:t>
            </a:r>
          </a:p>
        </p:txBody>
      </p:sp>
      <p:sp>
        <p:nvSpPr>
          <p:cNvPr id="40" name="Elipse 39"/>
          <p:cNvSpPr/>
          <p:nvPr/>
        </p:nvSpPr>
        <p:spPr>
          <a:xfrm>
            <a:off x="3763539" y="2493429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3760152" y="3672971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PR</a:t>
            </a:r>
          </a:p>
        </p:txBody>
      </p:sp>
      <p:sp>
        <p:nvSpPr>
          <p:cNvPr id="42" name="Elipse 41"/>
          <p:cNvSpPr/>
          <p:nvPr/>
        </p:nvSpPr>
        <p:spPr>
          <a:xfrm>
            <a:off x="3783524" y="3666580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/>
          <p:cNvSpPr/>
          <p:nvPr/>
        </p:nvSpPr>
        <p:spPr>
          <a:xfrm>
            <a:off x="4201291" y="3662792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/>
          <p:cNvSpPr txBox="1"/>
          <p:nvPr/>
        </p:nvSpPr>
        <p:spPr>
          <a:xfrm>
            <a:off x="4178311" y="3665978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CS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3760152" y="4468915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RE</a:t>
            </a:r>
          </a:p>
        </p:txBody>
      </p:sp>
      <p:sp>
        <p:nvSpPr>
          <p:cNvPr id="48" name="Elipse 47"/>
          <p:cNvSpPr/>
          <p:nvPr/>
        </p:nvSpPr>
        <p:spPr>
          <a:xfrm>
            <a:off x="3783524" y="4462524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Elipse 48"/>
          <p:cNvSpPr/>
          <p:nvPr/>
        </p:nvSpPr>
        <p:spPr>
          <a:xfrm>
            <a:off x="4201291" y="4458736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CuadroTexto 49"/>
          <p:cNvSpPr txBox="1"/>
          <p:nvPr/>
        </p:nvSpPr>
        <p:spPr>
          <a:xfrm>
            <a:off x="4178311" y="4461922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RE</a:t>
            </a:r>
          </a:p>
        </p:txBody>
      </p:sp>
      <p:sp>
        <p:nvSpPr>
          <p:cNvPr id="51" name="Elipse 50"/>
          <p:cNvSpPr/>
          <p:nvPr/>
        </p:nvSpPr>
        <p:spPr>
          <a:xfrm>
            <a:off x="3792474" y="5884561"/>
            <a:ext cx="279820" cy="279820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CuadroTexto 51"/>
          <p:cNvSpPr txBox="1"/>
          <p:nvPr/>
        </p:nvSpPr>
        <p:spPr>
          <a:xfrm>
            <a:off x="3752426" y="5888702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RA  ?</a:t>
            </a: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4250" r="23333" b="29289"/>
          <a:stretch/>
        </p:blipFill>
        <p:spPr>
          <a:xfrm>
            <a:off x="4572000" y="0"/>
            <a:ext cx="4569733" cy="2477477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4"/>
          <a:stretch/>
        </p:blipFill>
        <p:spPr>
          <a:xfrm>
            <a:off x="4572000" y="2547418"/>
            <a:ext cx="4578964" cy="2157395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8336" r="4497" b="36404"/>
          <a:stretch/>
        </p:blipFill>
        <p:spPr>
          <a:xfrm>
            <a:off x="4579372" y="4770259"/>
            <a:ext cx="4571592" cy="1855994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877068" y="4842552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75000"/>
                  </a:schemeClr>
                </a:solidFill>
              </a:rPr>
              <a:t>s+ca</a:t>
            </a:r>
            <a:endParaRPr lang="es-E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3873790" y="6126690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75000"/>
                  </a:schemeClr>
                </a:solidFill>
              </a:rPr>
              <a:t>ip</a:t>
            </a:r>
            <a:r>
              <a:rPr lang="es-ES" sz="1200" dirty="0">
                <a:solidFill>
                  <a:schemeClr val="accent6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3827589" y="41252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75000"/>
                  </a:schemeClr>
                </a:solidFill>
              </a:rPr>
              <a:t>ag</a:t>
            </a:r>
            <a:endParaRPr lang="es-E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46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</p:pic>
      <p:sp>
        <p:nvSpPr>
          <p:cNvPr id="2" name="Elipse 1"/>
          <p:cNvSpPr/>
          <p:nvPr/>
        </p:nvSpPr>
        <p:spPr>
          <a:xfrm>
            <a:off x="4571998" y="4216398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4663585" y="4399573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4767384" y="4564181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4724397" y="4755657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5259751" y="5205044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4428621" y="4338001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4827949" y="2289903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4806458" y="246574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5748212" y="2688487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5912335" y="2770548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6076458" y="285260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6322642" y="2981556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6349991" y="314567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5565344" y="3924531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5736489" y="3991690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5888889" y="4126515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3001105" y="3645869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2982053" y="3410891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2926857" y="3110489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3087065" y="3235457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5164012" y="4634518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5269508" y="4763485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5351569" y="4921732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5433630" y="507997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5586655" y="5162040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>
            <a:off x="5765067" y="520393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5918322" y="5295526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5607531" y="5774565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/>
          <p:cNvSpPr/>
          <p:nvPr/>
        </p:nvSpPr>
        <p:spPr>
          <a:xfrm>
            <a:off x="5689592" y="5621695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>
            <a:off x="5853715" y="5563572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/>
          <p:cNvSpPr/>
          <p:nvPr/>
        </p:nvSpPr>
        <p:spPr>
          <a:xfrm>
            <a:off x="6013931" y="5493212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/>
          <p:cNvSpPr/>
          <p:nvPr/>
        </p:nvSpPr>
        <p:spPr>
          <a:xfrm>
            <a:off x="6158519" y="5406260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/>
          <p:cNvSpPr/>
          <p:nvPr/>
        </p:nvSpPr>
        <p:spPr>
          <a:xfrm>
            <a:off x="6318735" y="5324198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/>
          <p:cNvSpPr/>
          <p:nvPr/>
        </p:nvSpPr>
        <p:spPr>
          <a:xfrm>
            <a:off x="6478951" y="5236754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/>
          <p:cNvSpPr/>
          <p:nvPr/>
        </p:nvSpPr>
        <p:spPr>
          <a:xfrm>
            <a:off x="6639167" y="5199175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/>
          <p:cNvSpPr/>
          <p:nvPr/>
        </p:nvSpPr>
        <p:spPr>
          <a:xfrm>
            <a:off x="4321902" y="761996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4466488" y="844057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/>
          <p:cNvSpPr/>
          <p:nvPr/>
        </p:nvSpPr>
        <p:spPr>
          <a:xfrm>
            <a:off x="4630609" y="879221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/>
          <p:cNvSpPr/>
          <p:nvPr/>
        </p:nvSpPr>
        <p:spPr>
          <a:xfrm>
            <a:off x="4794730" y="844056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/>
          <p:cNvSpPr/>
          <p:nvPr/>
        </p:nvSpPr>
        <p:spPr>
          <a:xfrm>
            <a:off x="3028455" y="2629872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/>
          <p:cNvSpPr/>
          <p:nvPr/>
        </p:nvSpPr>
        <p:spPr>
          <a:xfrm>
            <a:off x="2836368" y="2615577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2657704" y="2577847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6070596" y="4161695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Elipse 47"/>
          <p:cNvSpPr/>
          <p:nvPr/>
        </p:nvSpPr>
        <p:spPr>
          <a:xfrm>
            <a:off x="6021743" y="4353156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Elipse 48"/>
          <p:cNvSpPr/>
          <p:nvPr/>
        </p:nvSpPr>
        <p:spPr>
          <a:xfrm>
            <a:off x="6021743" y="4535852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Elipse 50"/>
          <p:cNvSpPr/>
          <p:nvPr/>
        </p:nvSpPr>
        <p:spPr>
          <a:xfrm>
            <a:off x="4724396" y="1168394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Elipse 51"/>
          <p:cNvSpPr/>
          <p:nvPr/>
        </p:nvSpPr>
        <p:spPr>
          <a:xfrm>
            <a:off x="4591532" y="130125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/>
          <p:cNvCxnSpPr>
            <a:stCxn id="43" idx="4"/>
          </p:cNvCxnSpPr>
          <p:nvPr/>
        </p:nvCxnSpPr>
        <p:spPr>
          <a:xfrm flipH="1">
            <a:off x="4841626" y="1008179"/>
            <a:ext cx="35166" cy="1524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>
            <a:stCxn id="52" idx="2"/>
          </p:cNvCxnSpPr>
          <p:nvPr/>
        </p:nvCxnSpPr>
        <p:spPr>
          <a:xfrm flipH="1" flipV="1">
            <a:off x="3848100" y="1383320"/>
            <a:ext cx="743432" cy="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>
            <a:endCxn id="52" idx="4"/>
          </p:cNvCxnSpPr>
          <p:nvPr/>
        </p:nvCxnSpPr>
        <p:spPr>
          <a:xfrm flipV="1">
            <a:off x="4591532" y="1465382"/>
            <a:ext cx="82062" cy="37294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>
            <a:off x="4591532" y="1840522"/>
            <a:ext cx="82061" cy="3702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>
            <a:endCxn id="10" idx="1"/>
          </p:cNvCxnSpPr>
          <p:nvPr/>
        </p:nvCxnSpPr>
        <p:spPr>
          <a:xfrm>
            <a:off x="4673593" y="2213016"/>
            <a:ext cx="178391" cy="10092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/>
          <p:cNvCxnSpPr>
            <a:stCxn id="44" idx="5"/>
          </p:cNvCxnSpPr>
          <p:nvPr/>
        </p:nvCxnSpPr>
        <p:spPr>
          <a:xfrm>
            <a:off x="3168543" y="2769960"/>
            <a:ext cx="113906" cy="12564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>
            <a:endCxn id="23" idx="7"/>
          </p:cNvCxnSpPr>
          <p:nvPr/>
        </p:nvCxnSpPr>
        <p:spPr>
          <a:xfrm flipH="1">
            <a:off x="3076951" y="2889422"/>
            <a:ext cx="185960" cy="2473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ipse 79"/>
          <p:cNvSpPr/>
          <p:nvPr/>
        </p:nvSpPr>
        <p:spPr>
          <a:xfrm>
            <a:off x="1791063" y="3571604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Elipse 80"/>
          <p:cNvSpPr/>
          <p:nvPr/>
        </p:nvSpPr>
        <p:spPr>
          <a:xfrm>
            <a:off x="2012458" y="3571604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81"/>
          <p:cNvSpPr/>
          <p:nvPr/>
        </p:nvSpPr>
        <p:spPr>
          <a:xfrm>
            <a:off x="2229146" y="3571604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4" name="Conector recto 83"/>
          <p:cNvCxnSpPr>
            <a:stCxn id="82" idx="5"/>
          </p:cNvCxnSpPr>
          <p:nvPr/>
        </p:nvCxnSpPr>
        <p:spPr>
          <a:xfrm>
            <a:off x="2379240" y="3725043"/>
            <a:ext cx="235789" cy="19146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/>
          <p:cNvCxnSpPr/>
          <p:nvPr/>
        </p:nvCxnSpPr>
        <p:spPr>
          <a:xfrm flipV="1">
            <a:off x="2557801" y="3786188"/>
            <a:ext cx="250061" cy="13335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/>
          <p:cNvCxnSpPr>
            <a:endCxn id="20" idx="2"/>
          </p:cNvCxnSpPr>
          <p:nvPr/>
        </p:nvCxnSpPr>
        <p:spPr>
          <a:xfrm flipV="1">
            <a:off x="2807862" y="3735752"/>
            <a:ext cx="193243" cy="5043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/>
          <p:cNvCxnSpPr>
            <a:stCxn id="80" idx="2"/>
          </p:cNvCxnSpPr>
          <p:nvPr/>
        </p:nvCxnSpPr>
        <p:spPr>
          <a:xfrm flipH="1" flipV="1">
            <a:off x="1704975" y="3429000"/>
            <a:ext cx="86088" cy="23248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/>
          <p:cNvCxnSpPr/>
          <p:nvPr/>
        </p:nvCxnSpPr>
        <p:spPr>
          <a:xfrm flipH="1" flipV="1">
            <a:off x="1457509" y="3325339"/>
            <a:ext cx="251858" cy="1036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98"/>
          <p:cNvCxnSpPr>
            <a:stCxn id="20" idx="6"/>
          </p:cNvCxnSpPr>
          <p:nvPr/>
        </p:nvCxnSpPr>
        <p:spPr>
          <a:xfrm>
            <a:off x="3176951" y="3735752"/>
            <a:ext cx="119373" cy="850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3289566" y="3820777"/>
            <a:ext cx="182421" cy="3956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/>
          <p:cNvCxnSpPr>
            <a:endCxn id="117" idx="1"/>
          </p:cNvCxnSpPr>
          <p:nvPr/>
        </p:nvCxnSpPr>
        <p:spPr>
          <a:xfrm>
            <a:off x="3467065" y="4216397"/>
            <a:ext cx="300553" cy="301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ipse 108"/>
          <p:cNvSpPr/>
          <p:nvPr/>
        </p:nvSpPr>
        <p:spPr>
          <a:xfrm>
            <a:off x="4295532" y="445085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Elipse 110"/>
          <p:cNvSpPr/>
          <p:nvPr/>
        </p:nvSpPr>
        <p:spPr>
          <a:xfrm>
            <a:off x="5253889" y="3762980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3" name="Conector recto 112"/>
          <p:cNvCxnSpPr/>
          <p:nvPr/>
        </p:nvCxnSpPr>
        <p:spPr>
          <a:xfrm>
            <a:off x="5433246" y="3884698"/>
            <a:ext cx="125076" cy="10699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ipse 116"/>
          <p:cNvSpPr/>
          <p:nvPr/>
        </p:nvSpPr>
        <p:spPr>
          <a:xfrm>
            <a:off x="3685563" y="4435462"/>
            <a:ext cx="560310" cy="560310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3" name="Conector recto 122"/>
          <p:cNvCxnSpPr>
            <a:stCxn id="117" idx="7"/>
          </p:cNvCxnSpPr>
          <p:nvPr/>
        </p:nvCxnSpPr>
        <p:spPr>
          <a:xfrm flipV="1">
            <a:off x="4163818" y="4330198"/>
            <a:ext cx="276787" cy="18731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/>
          <p:cNvCxnSpPr/>
          <p:nvPr/>
        </p:nvCxnSpPr>
        <p:spPr>
          <a:xfrm flipH="1" flipV="1">
            <a:off x="4446650" y="4229323"/>
            <a:ext cx="11558" cy="6913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127"/>
          <p:cNvCxnSpPr/>
          <p:nvPr/>
        </p:nvCxnSpPr>
        <p:spPr>
          <a:xfrm flipV="1">
            <a:off x="4428621" y="3655565"/>
            <a:ext cx="787252" cy="56957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129"/>
          <p:cNvCxnSpPr>
            <a:stCxn id="111" idx="0"/>
          </p:cNvCxnSpPr>
          <p:nvPr/>
        </p:nvCxnSpPr>
        <p:spPr>
          <a:xfrm flipH="1" flipV="1">
            <a:off x="5326660" y="3666343"/>
            <a:ext cx="15152" cy="9663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cto 132"/>
          <p:cNvCxnSpPr>
            <a:stCxn id="6" idx="6"/>
          </p:cNvCxnSpPr>
          <p:nvPr/>
        </p:nvCxnSpPr>
        <p:spPr>
          <a:xfrm>
            <a:off x="4931507" y="4646243"/>
            <a:ext cx="193430" cy="820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ipse 134"/>
          <p:cNvSpPr/>
          <p:nvPr/>
        </p:nvSpPr>
        <p:spPr>
          <a:xfrm>
            <a:off x="3733439" y="2917251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7" name="Conector recto 136"/>
          <p:cNvCxnSpPr>
            <a:endCxn id="135" idx="1"/>
          </p:cNvCxnSpPr>
          <p:nvPr/>
        </p:nvCxnSpPr>
        <p:spPr>
          <a:xfrm>
            <a:off x="3262911" y="2889422"/>
            <a:ext cx="496280" cy="541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/>
          <p:cNvCxnSpPr>
            <a:stCxn id="135" idx="6"/>
            <a:endCxn id="174" idx="3"/>
          </p:cNvCxnSpPr>
          <p:nvPr/>
        </p:nvCxnSpPr>
        <p:spPr>
          <a:xfrm flipV="1">
            <a:off x="3909285" y="2761770"/>
            <a:ext cx="213481" cy="24536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ipse 139"/>
          <p:cNvSpPr/>
          <p:nvPr/>
        </p:nvSpPr>
        <p:spPr>
          <a:xfrm>
            <a:off x="5235324" y="4450859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1" name="Elipse 140"/>
          <p:cNvSpPr/>
          <p:nvPr/>
        </p:nvSpPr>
        <p:spPr>
          <a:xfrm>
            <a:off x="4796345" y="3999510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2" name="Elipse 141"/>
          <p:cNvSpPr/>
          <p:nvPr/>
        </p:nvSpPr>
        <p:spPr>
          <a:xfrm>
            <a:off x="5315552" y="3407780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Elipse 146"/>
          <p:cNvSpPr/>
          <p:nvPr/>
        </p:nvSpPr>
        <p:spPr>
          <a:xfrm>
            <a:off x="2657704" y="1901584"/>
            <a:ext cx="560310" cy="560310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Elipse 147"/>
          <p:cNvSpPr/>
          <p:nvPr/>
        </p:nvSpPr>
        <p:spPr>
          <a:xfrm>
            <a:off x="4076839" y="186544"/>
            <a:ext cx="560310" cy="560310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Elipse 148"/>
          <p:cNvSpPr/>
          <p:nvPr/>
        </p:nvSpPr>
        <p:spPr>
          <a:xfrm>
            <a:off x="3603508" y="5303178"/>
            <a:ext cx="560310" cy="560310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Elipse 149"/>
          <p:cNvSpPr/>
          <p:nvPr/>
        </p:nvSpPr>
        <p:spPr>
          <a:xfrm>
            <a:off x="4264498" y="5888660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Elipse 150"/>
          <p:cNvSpPr/>
          <p:nvPr/>
        </p:nvSpPr>
        <p:spPr>
          <a:xfrm>
            <a:off x="4436434" y="5836995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Elipse 151"/>
          <p:cNvSpPr/>
          <p:nvPr/>
        </p:nvSpPr>
        <p:spPr>
          <a:xfrm>
            <a:off x="4629723" y="5828082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Elipse 152"/>
          <p:cNvSpPr/>
          <p:nvPr/>
        </p:nvSpPr>
        <p:spPr>
          <a:xfrm>
            <a:off x="6037370" y="6330520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4" name="Elipse 153"/>
          <p:cNvSpPr/>
          <p:nvPr/>
        </p:nvSpPr>
        <p:spPr>
          <a:xfrm>
            <a:off x="1415398" y="5481510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5" name="Elipse 154"/>
          <p:cNvSpPr/>
          <p:nvPr/>
        </p:nvSpPr>
        <p:spPr>
          <a:xfrm>
            <a:off x="891571" y="5213464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6" name="Elipse 155"/>
          <p:cNvSpPr/>
          <p:nvPr/>
        </p:nvSpPr>
        <p:spPr>
          <a:xfrm>
            <a:off x="1184198" y="4225143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7" name="Elipse 156"/>
          <p:cNvSpPr/>
          <p:nvPr/>
        </p:nvSpPr>
        <p:spPr>
          <a:xfrm>
            <a:off x="1345608" y="4330198"/>
            <a:ext cx="164123" cy="164123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9" name="Conector recto 158"/>
          <p:cNvCxnSpPr>
            <a:stCxn id="154" idx="3"/>
          </p:cNvCxnSpPr>
          <p:nvPr/>
        </p:nvCxnSpPr>
        <p:spPr>
          <a:xfrm flipH="1">
            <a:off x="1251275" y="5621598"/>
            <a:ext cx="188158" cy="46359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cto 161"/>
          <p:cNvCxnSpPr>
            <a:stCxn id="154" idx="1"/>
          </p:cNvCxnSpPr>
          <p:nvPr/>
        </p:nvCxnSpPr>
        <p:spPr>
          <a:xfrm flipH="1" flipV="1">
            <a:off x="1055694" y="5318815"/>
            <a:ext cx="383739" cy="18673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ector recto 163"/>
          <p:cNvCxnSpPr>
            <a:stCxn id="155" idx="0"/>
          </p:cNvCxnSpPr>
          <p:nvPr/>
        </p:nvCxnSpPr>
        <p:spPr>
          <a:xfrm flipV="1">
            <a:off x="973633" y="4652442"/>
            <a:ext cx="26500" cy="56102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cto 165"/>
          <p:cNvCxnSpPr/>
          <p:nvPr/>
        </p:nvCxnSpPr>
        <p:spPr>
          <a:xfrm flipH="1" flipV="1">
            <a:off x="698141" y="4306280"/>
            <a:ext cx="292453" cy="32823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ector recto 167"/>
          <p:cNvCxnSpPr>
            <a:endCxn id="150" idx="3"/>
          </p:cNvCxnSpPr>
          <p:nvPr/>
        </p:nvCxnSpPr>
        <p:spPr>
          <a:xfrm flipV="1">
            <a:off x="4076839" y="6028748"/>
            <a:ext cx="211694" cy="3838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cto 169"/>
          <p:cNvCxnSpPr>
            <a:stCxn id="152" idx="7"/>
          </p:cNvCxnSpPr>
          <p:nvPr/>
        </p:nvCxnSpPr>
        <p:spPr>
          <a:xfrm flipV="1">
            <a:off x="4769811" y="5828082"/>
            <a:ext cx="189042" cy="2403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172"/>
          <p:cNvCxnSpPr/>
          <p:nvPr/>
        </p:nvCxnSpPr>
        <p:spPr>
          <a:xfrm flipV="1">
            <a:off x="4958853" y="5368062"/>
            <a:ext cx="310655" cy="46002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Elipse 173"/>
          <p:cNvSpPr/>
          <p:nvPr/>
        </p:nvSpPr>
        <p:spPr>
          <a:xfrm>
            <a:off x="4097014" y="2608331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0" name="Conector recto 179"/>
          <p:cNvCxnSpPr>
            <a:stCxn id="174" idx="7"/>
          </p:cNvCxnSpPr>
          <p:nvPr/>
        </p:nvCxnSpPr>
        <p:spPr>
          <a:xfrm flipV="1">
            <a:off x="4247108" y="2371964"/>
            <a:ext cx="199542" cy="26269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recto 181"/>
          <p:cNvCxnSpPr/>
          <p:nvPr/>
        </p:nvCxnSpPr>
        <p:spPr>
          <a:xfrm flipV="1">
            <a:off x="4458208" y="2228265"/>
            <a:ext cx="215385" cy="1348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Elipse 182"/>
          <p:cNvSpPr/>
          <p:nvPr/>
        </p:nvSpPr>
        <p:spPr>
          <a:xfrm>
            <a:off x="5906473" y="3261181"/>
            <a:ext cx="175846" cy="17976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5" name="Conector recto 184"/>
          <p:cNvCxnSpPr>
            <a:endCxn id="19" idx="2"/>
          </p:cNvCxnSpPr>
          <p:nvPr/>
        </p:nvCxnSpPr>
        <p:spPr>
          <a:xfrm flipV="1">
            <a:off x="5423874" y="4216398"/>
            <a:ext cx="465015" cy="54708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ector recto 186"/>
          <p:cNvCxnSpPr>
            <a:stCxn id="19" idx="0"/>
            <a:endCxn id="183" idx="4"/>
          </p:cNvCxnSpPr>
          <p:nvPr/>
        </p:nvCxnSpPr>
        <p:spPr>
          <a:xfrm flipV="1">
            <a:off x="5976812" y="3440946"/>
            <a:ext cx="17584" cy="68556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ector recto 189"/>
          <p:cNvCxnSpPr>
            <a:stCxn id="183" idx="0"/>
            <a:endCxn id="14" idx="3"/>
          </p:cNvCxnSpPr>
          <p:nvPr/>
        </p:nvCxnSpPr>
        <p:spPr>
          <a:xfrm flipV="1">
            <a:off x="5994396" y="2992697"/>
            <a:ext cx="106097" cy="268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cto 191"/>
          <p:cNvCxnSpPr/>
          <p:nvPr/>
        </p:nvCxnSpPr>
        <p:spPr>
          <a:xfrm flipV="1">
            <a:off x="5479675" y="3351063"/>
            <a:ext cx="256814" cy="13877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cto 193"/>
          <p:cNvCxnSpPr>
            <a:endCxn id="183" idx="3"/>
          </p:cNvCxnSpPr>
          <p:nvPr/>
        </p:nvCxnSpPr>
        <p:spPr>
          <a:xfrm>
            <a:off x="5729467" y="3357280"/>
            <a:ext cx="202758" cy="5734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recto 196"/>
          <p:cNvCxnSpPr>
            <a:stCxn id="82" idx="7"/>
          </p:cNvCxnSpPr>
          <p:nvPr/>
        </p:nvCxnSpPr>
        <p:spPr>
          <a:xfrm flipH="1" flipV="1">
            <a:off x="2324535" y="2852610"/>
            <a:ext cx="54705" cy="7453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cto 198"/>
          <p:cNvCxnSpPr/>
          <p:nvPr/>
        </p:nvCxnSpPr>
        <p:spPr>
          <a:xfrm flipV="1">
            <a:off x="2322172" y="2659908"/>
            <a:ext cx="192880" cy="19801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cto 200"/>
          <p:cNvCxnSpPr>
            <a:endCxn id="46" idx="2"/>
          </p:cNvCxnSpPr>
          <p:nvPr/>
        </p:nvCxnSpPr>
        <p:spPr>
          <a:xfrm>
            <a:off x="2507610" y="2659908"/>
            <a:ext cx="150094" cy="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 recto 204"/>
          <p:cNvCxnSpPr>
            <a:stCxn id="82" idx="5"/>
          </p:cNvCxnSpPr>
          <p:nvPr/>
        </p:nvCxnSpPr>
        <p:spPr>
          <a:xfrm>
            <a:off x="2379240" y="3725043"/>
            <a:ext cx="39372" cy="90069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Elipse 205"/>
          <p:cNvSpPr/>
          <p:nvPr/>
        </p:nvSpPr>
        <p:spPr>
          <a:xfrm>
            <a:off x="5006340" y="2313938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9" name="Conector recto 208"/>
          <p:cNvCxnSpPr>
            <a:stCxn id="206" idx="5"/>
          </p:cNvCxnSpPr>
          <p:nvPr/>
        </p:nvCxnSpPr>
        <p:spPr>
          <a:xfrm>
            <a:off x="5146428" y="2454026"/>
            <a:ext cx="273533" cy="17690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ector recto 211"/>
          <p:cNvCxnSpPr/>
          <p:nvPr/>
        </p:nvCxnSpPr>
        <p:spPr>
          <a:xfrm>
            <a:off x="5423874" y="2634657"/>
            <a:ext cx="265718" cy="40068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ector recto 213"/>
          <p:cNvCxnSpPr>
            <a:endCxn id="215" idx="2"/>
          </p:cNvCxnSpPr>
          <p:nvPr/>
        </p:nvCxnSpPr>
        <p:spPr>
          <a:xfrm flipV="1">
            <a:off x="5689592" y="3032359"/>
            <a:ext cx="187575" cy="221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Elipse 214"/>
          <p:cNvSpPr/>
          <p:nvPr/>
        </p:nvSpPr>
        <p:spPr>
          <a:xfrm>
            <a:off x="5877167" y="2950297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7" name="Elipse 216"/>
          <p:cNvSpPr/>
          <p:nvPr/>
        </p:nvSpPr>
        <p:spPr>
          <a:xfrm>
            <a:off x="6088713" y="3561100"/>
            <a:ext cx="1081366" cy="1081366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8" name="Elipse 217"/>
          <p:cNvSpPr/>
          <p:nvPr/>
        </p:nvSpPr>
        <p:spPr>
          <a:xfrm>
            <a:off x="2363800" y="704436"/>
            <a:ext cx="1081366" cy="1081366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9" name="Rectangle 5"/>
          <p:cNvSpPr>
            <a:spLocks noChangeArrowheads="1"/>
          </p:cNvSpPr>
          <p:nvPr/>
        </p:nvSpPr>
        <p:spPr bwMode="auto">
          <a:xfrm>
            <a:off x="7131494" y="152723"/>
            <a:ext cx="2009609" cy="656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s-ES" altLang="es-ES" sz="1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Conexión Parque de los Tapices de Goya con galacho de </a:t>
            </a:r>
            <a:r>
              <a:rPr lang="es-ES" altLang="es-ES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Juslibol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con el parque Luis Buñuel; acequia del Rabal y acequia de </a:t>
            </a:r>
            <a:r>
              <a:rPr lang="es-ES" altLang="es-ES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Juslibol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Dinámica de las antiguas Balsas de Ebro viejo: parque del Tío Jorge-Polígono Balsas de Ebro viejo</a:t>
            </a:r>
          </a:p>
          <a:p>
            <a:pPr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Tramos finales del Rabal en </a:t>
            </a:r>
            <a:r>
              <a:rPr lang="es-ES" altLang="es-ES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Vadorrey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La Jota, conexión con la desembocadura del Gállego.</a:t>
            </a:r>
          </a:p>
          <a:p>
            <a:pPr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Torre Ramona: antigua Torre y sus jardines, escorredero de La </a:t>
            </a:r>
            <a:r>
              <a:rPr lang="es-ES" altLang="es-ES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Filla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Conexión con el Parque Agrícola de la huerta de Las Fuentes.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es-ES" altLang="es-ES" sz="1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 de conexión Canal Imperial-Ebro a través del sistema del escorredero de San Antonio y del escorredero de la Media Legua.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r>
              <a:rPr lang="es-ES" altLang="es-ES" sz="1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Falda del barrio de San José. Recuperación integral de la acequia del </a:t>
            </a:r>
            <a:r>
              <a:rPr lang="es-ES" altLang="es-ES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Ontonar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desde el Jardín de la Memoria-La Harinera hacia la Zaragozana y hacia las terrazas del Canal Imperial. Sistema de la acequia del Plano, en la falda y en los miradores del Canal Imperial: Cabezo Cortado y Quinta Julieta.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s-ES" altLang="es-ES" sz="1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 de los antiguos depósitos de agua de </a:t>
            </a:r>
            <a:r>
              <a:rPr lang="es-ES" altLang="es-ES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Pignatelli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conexión con Parque Grande a través de la acequia Adulas.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" altLang="es-ES" sz="1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  <a:r>
              <a:rPr lang="es-ES" altLang="es-ES" sz="10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Parque de Delicias y antiguos itinerarios sinuosos que conectan con parque Castillo Palomar (calle Terminillo, calle Constanza de Sicilia, etc.) y conexión con parque Oliver (acequia del Plano).</a:t>
            </a:r>
          </a:p>
        </p:txBody>
      </p:sp>
      <p:cxnSp>
        <p:nvCxnSpPr>
          <p:cNvPr id="221" name="Conector recto 220"/>
          <p:cNvCxnSpPr>
            <a:stCxn id="14" idx="6"/>
            <a:endCxn id="15" idx="1"/>
          </p:cNvCxnSpPr>
          <p:nvPr/>
        </p:nvCxnSpPr>
        <p:spPr>
          <a:xfrm>
            <a:off x="6240581" y="2934671"/>
            <a:ext cx="106096" cy="709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CuadroTexto 221"/>
          <p:cNvSpPr txBox="1"/>
          <p:nvPr/>
        </p:nvSpPr>
        <p:spPr>
          <a:xfrm>
            <a:off x="4573553" y="5719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23" name="CuadroTexto 222"/>
          <p:cNvSpPr txBox="1"/>
          <p:nvPr/>
        </p:nvSpPr>
        <p:spPr>
          <a:xfrm>
            <a:off x="4864812" y="19903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24" name="CuadroTexto 223"/>
          <p:cNvSpPr txBox="1"/>
          <p:nvPr/>
        </p:nvSpPr>
        <p:spPr>
          <a:xfrm>
            <a:off x="6009381" y="25573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25" name="CuadroTexto 224"/>
          <p:cNvSpPr txBox="1"/>
          <p:nvPr/>
        </p:nvSpPr>
        <p:spPr>
          <a:xfrm>
            <a:off x="5634090" y="37064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27" name="CuadroTexto 226"/>
          <p:cNvSpPr txBox="1"/>
          <p:nvPr/>
        </p:nvSpPr>
        <p:spPr>
          <a:xfrm>
            <a:off x="4833678" y="46012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28" name="CuadroTexto 227"/>
          <p:cNvSpPr txBox="1"/>
          <p:nvPr/>
        </p:nvSpPr>
        <p:spPr>
          <a:xfrm>
            <a:off x="4188648" y="4088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229" name="Elipse 228"/>
          <p:cNvSpPr/>
          <p:nvPr/>
        </p:nvSpPr>
        <p:spPr>
          <a:xfrm>
            <a:off x="5153263" y="4972851"/>
            <a:ext cx="164123" cy="16412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1" name="Conector recto 230"/>
          <p:cNvCxnSpPr/>
          <p:nvPr/>
        </p:nvCxnSpPr>
        <p:spPr>
          <a:xfrm flipH="1" flipV="1">
            <a:off x="1279712" y="4025586"/>
            <a:ext cx="230388" cy="30461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recto 232"/>
          <p:cNvCxnSpPr/>
          <p:nvPr/>
        </p:nvCxnSpPr>
        <p:spPr>
          <a:xfrm flipH="1" flipV="1">
            <a:off x="648412" y="3801786"/>
            <a:ext cx="635920" cy="22313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cto 234"/>
          <p:cNvCxnSpPr>
            <a:stCxn id="80" idx="1"/>
          </p:cNvCxnSpPr>
          <p:nvPr/>
        </p:nvCxnSpPr>
        <p:spPr>
          <a:xfrm flipH="1" flipV="1">
            <a:off x="1296141" y="3489841"/>
            <a:ext cx="520674" cy="10808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cto 236"/>
          <p:cNvCxnSpPr/>
          <p:nvPr/>
        </p:nvCxnSpPr>
        <p:spPr>
          <a:xfrm flipH="1" flipV="1">
            <a:off x="852765" y="3448739"/>
            <a:ext cx="426947" cy="3584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ector recto 238"/>
          <p:cNvCxnSpPr/>
          <p:nvPr/>
        </p:nvCxnSpPr>
        <p:spPr>
          <a:xfrm flipH="1" flipV="1">
            <a:off x="1167380" y="3040045"/>
            <a:ext cx="297272" cy="26975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ector recto 240"/>
          <p:cNvCxnSpPr/>
          <p:nvPr/>
        </p:nvCxnSpPr>
        <p:spPr>
          <a:xfrm flipH="1" flipV="1">
            <a:off x="312601" y="3660255"/>
            <a:ext cx="307908" cy="13723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CuadroTexto 241"/>
          <p:cNvSpPr txBox="1"/>
          <p:nvPr/>
        </p:nvSpPr>
        <p:spPr>
          <a:xfrm>
            <a:off x="2756104" y="3453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243" name="CuadroTexto 242"/>
          <p:cNvSpPr txBox="1"/>
          <p:nvPr/>
        </p:nvSpPr>
        <p:spPr>
          <a:xfrm>
            <a:off x="5932350" y="55817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44" name="Elipse 243"/>
          <p:cNvSpPr/>
          <p:nvPr/>
        </p:nvSpPr>
        <p:spPr>
          <a:xfrm>
            <a:off x="578897" y="2984758"/>
            <a:ext cx="1081366" cy="1081366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  <a:alpha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3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‘Enclaves de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mediation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nature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-agricultura-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city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’. 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consolidated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fabric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88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2042" r="9517" b="9826"/>
          <a:stretch/>
        </p:blipFill>
        <p:spPr>
          <a:xfrm>
            <a:off x="265723" y="512891"/>
            <a:ext cx="4232295" cy="34182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1"/>
          <a:stretch/>
        </p:blipFill>
        <p:spPr>
          <a:xfrm>
            <a:off x="4643534" y="3478614"/>
            <a:ext cx="2007358" cy="14924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54" y="512891"/>
            <a:ext cx="4318363" cy="28908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75" y="3478614"/>
            <a:ext cx="2229442" cy="14924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75" y="5045967"/>
            <a:ext cx="2229441" cy="14924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t="4458"/>
          <a:stretch/>
        </p:blipFill>
        <p:spPr>
          <a:xfrm>
            <a:off x="4640654" y="5048737"/>
            <a:ext cx="2010237" cy="148966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r="3124"/>
          <a:stretch/>
        </p:blipFill>
        <p:spPr>
          <a:xfrm>
            <a:off x="240222" y="4008620"/>
            <a:ext cx="4321748" cy="252978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632470" y="202314"/>
            <a:ext cx="53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s-E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neighbourhoods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45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5" descr="GUÍAS_Página_1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1455" r="5317" b="5941"/>
          <a:stretch/>
        </p:blipFill>
        <p:spPr bwMode="auto">
          <a:xfrm>
            <a:off x="4395463" y="-1"/>
            <a:ext cx="47485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UÍAS_Página_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/>
          <a:stretch>
            <a:fillRect/>
          </a:stretch>
        </p:blipFill>
        <p:spPr bwMode="auto">
          <a:xfrm>
            <a:off x="-59062" y="83127"/>
            <a:ext cx="445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183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pic>
        <p:nvPicPr>
          <p:cNvPr id="143364" name="Picture 4" descr="GUÍAS_Página_1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 descr="GUÍAS_Página_1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8153"/>
          <a:stretch>
            <a:fillRect/>
          </a:stretch>
        </p:blipFill>
        <p:spPr bwMode="auto">
          <a:xfrm>
            <a:off x="4716463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1494BA-D99A-4AC2-8D41-5258D8C7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372" y="4853524"/>
            <a:ext cx="57468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understanding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particularity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distinction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local and regional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landscapes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can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resistance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homogenizing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effects</a:t>
            </a:r>
            <a:r>
              <a:rPr lang="es-ES" altLang="es-E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globalization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Pierre 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Bélanger</a:t>
            </a:r>
            <a:endParaRPr lang="es-ES" altLang="es-ES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>
              <a:buFont typeface="Wingdings" panose="05000000000000000000" pitchFamily="2" charset="2"/>
              <a:buNone/>
            </a:pP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‘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landscape</a:t>
            </a: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?”. 2019</a:t>
            </a:r>
            <a:endParaRPr lang="es-ES" altLang="es-ES" sz="1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34260" r="70878" b="32681"/>
          <a:stretch/>
        </p:blipFill>
        <p:spPr bwMode="auto">
          <a:xfrm>
            <a:off x="3945467" y="75833"/>
            <a:ext cx="3380527" cy="24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t="6432" r="3401" b="7017"/>
          <a:stretch/>
        </p:blipFill>
        <p:spPr bwMode="auto">
          <a:xfrm>
            <a:off x="-8314" y="-476"/>
            <a:ext cx="3823259" cy="25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t="19200" r="65044" b="5200"/>
          <a:stretch>
            <a:fillRect/>
          </a:stretch>
        </p:blipFill>
        <p:spPr bwMode="auto">
          <a:xfrm>
            <a:off x="7444943" y="2615875"/>
            <a:ext cx="1699057" cy="22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r="6017"/>
          <a:stretch/>
        </p:blipFill>
        <p:spPr bwMode="auto">
          <a:xfrm>
            <a:off x="-8314" y="2516549"/>
            <a:ext cx="2851267" cy="398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3" t="10963" r="7776" b="27097"/>
          <a:stretch/>
        </p:blipFill>
        <p:spPr>
          <a:xfrm>
            <a:off x="2842953" y="2717666"/>
            <a:ext cx="2128782" cy="3582587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experiencies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Spain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crisis. Madrid: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“Proyecto Madrid Centro” to “Madrid Recupera”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15809" r="22797" b="3836"/>
          <a:stretch/>
        </p:blipFill>
        <p:spPr>
          <a:xfrm>
            <a:off x="7456516" y="1"/>
            <a:ext cx="1687484" cy="1388610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8154792" y="506681"/>
            <a:ext cx="141316" cy="141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4971735" y="4888482"/>
            <a:ext cx="39546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Madrid </a:t>
            </a:r>
            <a:r>
              <a:rPr lang="es-ES" sz="1200" dirty="0"/>
              <a:t>3,17 M. </a:t>
            </a:r>
            <a:r>
              <a:rPr lang="es-ES" sz="1200" dirty="0" err="1"/>
              <a:t>inhab</a:t>
            </a:r>
            <a:r>
              <a:rPr lang="es-ES" sz="1200" dirty="0"/>
              <a:t>.</a:t>
            </a:r>
          </a:p>
          <a:p>
            <a:r>
              <a:rPr lang="es-ES" sz="1400" dirty="0" err="1"/>
              <a:t>Strategic</a:t>
            </a:r>
            <a:r>
              <a:rPr lang="es-ES" sz="1400" dirty="0"/>
              <a:t> Plan: proyecto Madrid Centro (2009-2010)</a:t>
            </a:r>
          </a:p>
          <a:p>
            <a:r>
              <a:rPr lang="es-ES" sz="1400" dirty="0"/>
              <a:t>Madrid Recupera (2016-2019)</a:t>
            </a:r>
          </a:p>
        </p:txBody>
      </p:sp>
    </p:spTree>
    <p:extLst>
      <p:ext uri="{BB962C8B-B14F-4D97-AF65-F5344CB8AC3E}">
        <p14:creationId xmlns:p14="http://schemas.microsoft.com/office/powerpoint/2010/main" val="2243980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pic>
        <p:nvPicPr>
          <p:cNvPr id="143364" name="Picture 4" descr="GUÍAS_Página_1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 descr="GUÍAS_Página_1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8153"/>
          <a:stretch>
            <a:fillRect/>
          </a:stretch>
        </p:blipFill>
        <p:spPr bwMode="auto">
          <a:xfrm>
            <a:off x="4716463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1494BA-D99A-4AC2-8D41-5258D8C7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372" y="4952012"/>
            <a:ext cx="5746865" cy="122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understanding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particularity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distinction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local and regional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landscapes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can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resistance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homogenizing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effects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globalization</a:t>
            </a: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Pierre 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Bélanger</a:t>
            </a:r>
            <a:endParaRPr lang="es-ES" altLang="es-ES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>
              <a:buFont typeface="Wingdings" panose="05000000000000000000" pitchFamily="2" charset="2"/>
              <a:buNone/>
            </a:pP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‘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landscape</a:t>
            </a: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  <a:r>
              <a:rPr lang="es-ES" altLang="es-E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?”. 2019</a:t>
            </a:r>
            <a:endParaRPr lang="es-ES" altLang="es-ES" sz="1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454C5FB-E793-4F77-82AB-D6B171E5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372" y="365126"/>
            <a:ext cx="57468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s-ES" altLang="es-ES" sz="1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THANK YOU VERY MUCH!</a:t>
            </a:r>
            <a:endParaRPr lang="es-ES" altLang="es-ES" sz="1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11501" r="55907" b="8000"/>
          <a:stretch>
            <a:fillRect/>
          </a:stretch>
        </p:blipFill>
        <p:spPr bwMode="auto">
          <a:xfrm>
            <a:off x="4505758" y="1640253"/>
            <a:ext cx="4392088" cy="27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29960" r="64410" b="31042"/>
          <a:stretch/>
        </p:blipFill>
        <p:spPr bwMode="auto">
          <a:xfrm>
            <a:off x="0" y="0"/>
            <a:ext cx="4297680" cy="226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t="40292" r="66426" b="37953"/>
          <a:stretch/>
        </p:blipFill>
        <p:spPr bwMode="auto">
          <a:xfrm>
            <a:off x="2716538" y="5194742"/>
            <a:ext cx="1578128" cy="135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17045" r="64370" b="35210"/>
          <a:stretch/>
        </p:blipFill>
        <p:spPr bwMode="auto">
          <a:xfrm>
            <a:off x="-21922" y="2333226"/>
            <a:ext cx="4316588" cy="27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658158" y="4468367"/>
            <a:ext cx="36560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Barcelona </a:t>
            </a:r>
            <a:r>
              <a:rPr lang="es-ES" sz="1200" dirty="0"/>
              <a:t>1,65 M. </a:t>
            </a:r>
            <a:r>
              <a:rPr lang="es-ES" sz="1200" dirty="0" err="1"/>
              <a:t>inhab</a:t>
            </a:r>
            <a:r>
              <a:rPr lang="es-ES" sz="1200" dirty="0"/>
              <a:t>.</a:t>
            </a:r>
          </a:p>
          <a:p>
            <a:r>
              <a:rPr lang="es-ES" sz="1400" dirty="0"/>
              <a:t>1992- </a:t>
            </a:r>
            <a:r>
              <a:rPr lang="es-ES" sz="1400" dirty="0" err="1"/>
              <a:t>Olympic</a:t>
            </a:r>
            <a:r>
              <a:rPr lang="es-ES" sz="1400" dirty="0"/>
              <a:t> </a:t>
            </a:r>
            <a:r>
              <a:rPr lang="es-ES" sz="1400" dirty="0" err="1"/>
              <a:t>Games</a:t>
            </a:r>
            <a:endParaRPr lang="es-ES" sz="1400" dirty="0"/>
          </a:p>
          <a:p>
            <a:r>
              <a:rPr lang="es-ES" sz="1400" dirty="0"/>
              <a:t>2004- </a:t>
            </a:r>
            <a:r>
              <a:rPr lang="es-ES" sz="1400" dirty="0" err="1"/>
              <a:t>Forum</a:t>
            </a:r>
            <a:r>
              <a:rPr lang="es-ES" sz="1400" dirty="0"/>
              <a:t> of </a:t>
            </a:r>
            <a:r>
              <a:rPr lang="es-ES" sz="1400" dirty="0" err="1"/>
              <a:t>the</a:t>
            </a:r>
            <a:r>
              <a:rPr lang="es-ES" sz="1400" dirty="0"/>
              <a:t> Cultures</a:t>
            </a:r>
          </a:p>
          <a:p>
            <a:r>
              <a:rPr lang="es-ES" sz="1400" dirty="0"/>
              <a:t>Ley 2/2004 – Mejora de barrios y áreas urbanas</a:t>
            </a:r>
          </a:p>
          <a:p>
            <a:r>
              <a:rPr lang="es-ES" sz="1400" dirty="0"/>
              <a:t>Proyectos de intervención integral en barrios</a:t>
            </a:r>
          </a:p>
          <a:p>
            <a:r>
              <a:rPr lang="es-ES" sz="1400" dirty="0" err="1"/>
              <a:t>Poblenou</a:t>
            </a:r>
            <a:r>
              <a:rPr lang="es-ES" sz="1400" dirty="0"/>
              <a:t> 22@ - </a:t>
            </a:r>
            <a:r>
              <a:rPr lang="es-ES" sz="1400" dirty="0" err="1"/>
              <a:t>Superilles</a:t>
            </a:r>
            <a:endParaRPr lang="es-ES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15809" r="22797" b="3836"/>
          <a:stretch/>
        </p:blipFill>
        <p:spPr>
          <a:xfrm>
            <a:off x="7456516" y="1"/>
            <a:ext cx="1687484" cy="1388610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8877993" y="340423"/>
            <a:ext cx="141316" cy="141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experiencies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Spain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crisis. Barcelona,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regeneration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industrial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areas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45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0" y="3472880"/>
            <a:ext cx="3965171" cy="30796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505758" y="4320741"/>
            <a:ext cx="3238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Vitoria </a:t>
            </a:r>
            <a:r>
              <a:rPr lang="es-ES" sz="1200" dirty="0"/>
              <a:t>250.000 </a:t>
            </a:r>
            <a:r>
              <a:rPr lang="es-ES" sz="1200" dirty="0" err="1"/>
              <a:t>inhab</a:t>
            </a:r>
            <a:r>
              <a:rPr lang="es-ES" sz="1200" dirty="0"/>
              <a:t>.</a:t>
            </a:r>
          </a:p>
          <a:p>
            <a:r>
              <a:rPr lang="es-ES" sz="1400" dirty="0"/>
              <a:t>“</a:t>
            </a:r>
            <a:r>
              <a:rPr lang="es-ES" sz="1400" dirty="0" err="1"/>
              <a:t>European</a:t>
            </a:r>
            <a:r>
              <a:rPr lang="es-ES" sz="1400" dirty="0"/>
              <a:t> Green Capital” 2012</a:t>
            </a:r>
          </a:p>
          <a:p>
            <a:r>
              <a:rPr lang="es-ES" sz="1400" dirty="0"/>
              <a:t>“Global Green City </a:t>
            </a:r>
            <a:r>
              <a:rPr lang="es-ES" sz="1400" dirty="0" err="1"/>
              <a:t>Award</a:t>
            </a:r>
            <a:r>
              <a:rPr lang="es-ES" sz="1400" dirty="0"/>
              <a:t> 2019”</a:t>
            </a:r>
          </a:p>
          <a:p>
            <a:r>
              <a:rPr lang="es-ES" sz="1400" dirty="0"/>
              <a:t>Global </a:t>
            </a:r>
            <a:r>
              <a:rPr lang="es-ES" sz="1400" dirty="0" err="1"/>
              <a:t>Forum</a:t>
            </a:r>
            <a:r>
              <a:rPr lang="es-ES" sz="1400" dirty="0"/>
              <a:t> of Human </a:t>
            </a:r>
            <a:r>
              <a:rPr lang="es-ES" sz="1400" dirty="0" err="1"/>
              <a:t>Settlements</a:t>
            </a:r>
            <a:r>
              <a:rPr lang="es-ES" sz="1400" dirty="0"/>
              <a:t> ONU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r="3489"/>
          <a:stretch/>
        </p:blipFill>
        <p:spPr>
          <a:xfrm>
            <a:off x="466820" y="307173"/>
            <a:ext cx="3972733" cy="30761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61" y="2107501"/>
            <a:ext cx="1662286" cy="21094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15809" r="22797" b="3836"/>
          <a:stretch/>
        </p:blipFill>
        <p:spPr>
          <a:xfrm>
            <a:off x="7456516" y="1"/>
            <a:ext cx="1687484" cy="138861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329353" y="140918"/>
            <a:ext cx="141316" cy="141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experiencies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Spain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crisis. Vitoria Anillo Verde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09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505758" y="4320741"/>
            <a:ext cx="345767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Pontevedra </a:t>
            </a:r>
            <a:r>
              <a:rPr lang="es-ES" sz="1200" dirty="0"/>
              <a:t>82.400 </a:t>
            </a:r>
            <a:r>
              <a:rPr lang="es-ES" sz="1200" dirty="0" err="1"/>
              <a:t>inhab</a:t>
            </a:r>
            <a:r>
              <a:rPr lang="es-ES" sz="1200" dirty="0"/>
              <a:t>.</a:t>
            </a:r>
            <a:endParaRPr lang="es-ES" sz="1200" b="1" dirty="0"/>
          </a:p>
          <a:p>
            <a:r>
              <a:rPr lang="es-ES" sz="1400" dirty="0"/>
              <a:t>“Premio Internacional de </a:t>
            </a:r>
            <a:r>
              <a:rPr lang="es-ES" sz="1400" dirty="0" err="1"/>
              <a:t>Dubai</a:t>
            </a:r>
            <a:r>
              <a:rPr lang="es-ES" sz="1400" dirty="0"/>
              <a:t>”. 2014 </a:t>
            </a:r>
            <a:r>
              <a:rPr lang="es-ES" sz="1400" dirty="0" err="1"/>
              <a:t>Dubai</a:t>
            </a:r>
            <a:endParaRPr lang="es-ES" sz="1400" dirty="0"/>
          </a:p>
          <a:p>
            <a:r>
              <a:rPr lang="es-ES" sz="1400" dirty="0"/>
              <a:t>“Premio Movilidad Sostenible” Hong Kong.</a:t>
            </a:r>
          </a:p>
          <a:p>
            <a:r>
              <a:rPr lang="es-ES" sz="1400" dirty="0"/>
              <a:t>“Premio Active </a:t>
            </a:r>
            <a:r>
              <a:rPr lang="es-ES" sz="1400" dirty="0" err="1"/>
              <a:t>Design</a:t>
            </a:r>
            <a:r>
              <a:rPr lang="es-ES" sz="1400" dirty="0"/>
              <a:t>” New York</a:t>
            </a:r>
          </a:p>
          <a:p>
            <a:r>
              <a:rPr lang="es-ES" sz="1400" dirty="0"/>
              <a:t>“Premio </a:t>
            </a:r>
            <a:r>
              <a:rPr lang="es-ES" sz="1400" dirty="0" err="1"/>
              <a:t>Intermodes</a:t>
            </a:r>
            <a:r>
              <a:rPr lang="es-ES" sz="1400" dirty="0"/>
              <a:t>”  Bruselas</a:t>
            </a:r>
          </a:p>
          <a:p>
            <a:r>
              <a:rPr lang="es-ES" sz="1400" dirty="0"/>
              <a:t>“</a:t>
            </a:r>
            <a:r>
              <a:rPr lang="en-US" sz="1400" dirty="0"/>
              <a:t>World Slowness Forum </a:t>
            </a:r>
          </a:p>
          <a:p>
            <a:r>
              <a:rPr lang="en-US" sz="1400" dirty="0"/>
              <a:t>and Slowness &amp; Awards 2017</a:t>
            </a:r>
            <a:r>
              <a:rPr lang="es-ES" sz="1400" dirty="0"/>
              <a:t>”</a:t>
            </a:r>
          </a:p>
          <a:p>
            <a:r>
              <a:rPr lang="es-ES" sz="1400" dirty="0"/>
              <a:t>Global </a:t>
            </a:r>
            <a:r>
              <a:rPr lang="es-ES" sz="1400" dirty="0" err="1"/>
              <a:t>Forum</a:t>
            </a:r>
            <a:r>
              <a:rPr lang="es-ES" sz="1400" dirty="0"/>
              <a:t> of Human </a:t>
            </a:r>
            <a:r>
              <a:rPr lang="es-ES" sz="1400" dirty="0" err="1"/>
              <a:t>Settlements</a:t>
            </a:r>
            <a:r>
              <a:rPr lang="es-ES" sz="1400" dirty="0"/>
              <a:t> ONU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9" y="6250"/>
            <a:ext cx="3965171" cy="21027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4" y="2217998"/>
            <a:ext cx="3965172" cy="21027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9"/>
          <a:stretch/>
        </p:blipFill>
        <p:spPr>
          <a:xfrm>
            <a:off x="466820" y="4429747"/>
            <a:ext cx="3965171" cy="21040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8" y="1326884"/>
            <a:ext cx="3460865" cy="29938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15809" r="22797" b="3836"/>
          <a:stretch/>
        </p:blipFill>
        <p:spPr>
          <a:xfrm>
            <a:off x="7456516" y="1"/>
            <a:ext cx="1687484" cy="138861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572895" y="198871"/>
            <a:ext cx="141316" cy="141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experiencies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Spain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during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crisis. Pontevedra: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pedestrian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spaces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Center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0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USUARIO\Mis documentos\GUÍAS PAISAJÍSTICAS\IMAG\Planos Zaragoza\Z cuatro rí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38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t="15809" r="22797" b="3836"/>
          <a:stretch/>
        </p:blipFill>
        <p:spPr>
          <a:xfrm>
            <a:off x="7456516" y="1"/>
            <a:ext cx="1687484" cy="138861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437418" y="306936"/>
            <a:ext cx="141316" cy="141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340398" y="1388611"/>
            <a:ext cx="2598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Zaragoza </a:t>
            </a:r>
            <a:r>
              <a:rPr lang="es-ES" sz="1200" dirty="0"/>
              <a:t>665.000 </a:t>
            </a:r>
            <a:r>
              <a:rPr lang="es-ES" sz="1200" dirty="0" err="1"/>
              <a:t>inhab</a:t>
            </a:r>
            <a:r>
              <a:rPr lang="es-ES" sz="1200" dirty="0"/>
              <a:t>.</a:t>
            </a:r>
            <a:endParaRPr lang="es-ES" sz="1200" b="1" dirty="0"/>
          </a:p>
          <a:p>
            <a:r>
              <a:rPr lang="es-ES" sz="1400" b="1" dirty="0"/>
              <a:t>2008 International </a:t>
            </a:r>
            <a:r>
              <a:rPr lang="es-ES" sz="1400" b="1" dirty="0" err="1"/>
              <a:t>Exhibition</a:t>
            </a:r>
            <a:endParaRPr lang="es-ES" sz="1400" b="1" dirty="0"/>
          </a:p>
          <a:p>
            <a:r>
              <a:rPr lang="es-ES" sz="1400" b="1" dirty="0"/>
              <a:t>“</a:t>
            </a:r>
            <a:r>
              <a:rPr lang="es-ES" sz="1400" b="1" dirty="0" err="1"/>
              <a:t>Water</a:t>
            </a:r>
            <a:r>
              <a:rPr lang="es-ES" sz="1400" b="1" dirty="0"/>
              <a:t> and </a:t>
            </a:r>
            <a:r>
              <a:rPr lang="es-ES" sz="1400" b="1" dirty="0" err="1"/>
              <a:t>Sustainable</a:t>
            </a:r>
            <a:r>
              <a:rPr lang="es-ES" sz="1400" b="1" dirty="0"/>
              <a:t> </a:t>
            </a:r>
            <a:r>
              <a:rPr lang="es-ES" sz="1400" b="1" dirty="0" err="1"/>
              <a:t>Development</a:t>
            </a:r>
            <a:r>
              <a:rPr lang="es-ES" sz="14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95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blo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11308"/>
          <a:stretch/>
        </p:blipFill>
        <p:spPr bwMode="auto">
          <a:xfrm>
            <a:off x="441124" y="4413852"/>
            <a:ext cx="2950026" cy="213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metropiltan</a:t>
            </a:r>
            <a:r>
              <a:rPr lang="es-ES" altLang="es-ES" sz="14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400" b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axes</a:t>
            </a:r>
            <a:endParaRPr lang="es-ES" altLang="es-ES" sz="1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/>
          <a:stretch/>
        </p:blipFill>
        <p:spPr>
          <a:xfrm>
            <a:off x="0" y="0"/>
            <a:ext cx="3189754" cy="2211185"/>
          </a:xfrm>
          <a:prstGeom prst="rect">
            <a:avLst/>
          </a:prstGeom>
        </p:spPr>
      </p:pic>
      <p:pic>
        <p:nvPicPr>
          <p:cNvPr id="14" name="Picture 2" descr="Zarago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72" y="-214691"/>
            <a:ext cx="5287028" cy="406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28" y="3977536"/>
            <a:ext cx="5809451" cy="2489765"/>
          </a:xfrm>
          <a:prstGeom prst="rect">
            <a:avLst/>
          </a:prstGeom>
        </p:spPr>
      </p:pic>
      <p:pic>
        <p:nvPicPr>
          <p:cNvPr id="10" name="Picture 5" descr="C:\Users\jmonclus\Documents\URBANISMO 1_2011_12\Zaragoza NP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12964" r="7355" b="26788"/>
          <a:stretch/>
        </p:blipFill>
        <p:spPr bwMode="auto">
          <a:xfrm>
            <a:off x="201517" y="2197806"/>
            <a:ext cx="3139314" cy="259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jmonclus\Documents\URBANISMO 1_2011_12\Zaragoza NP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88864" r="58364" b="2832"/>
          <a:stretch/>
        </p:blipFill>
        <p:spPr bwMode="auto">
          <a:xfrm>
            <a:off x="2528195" y="2339929"/>
            <a:ext cx="1014153" cy="35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9654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3584</TotalTime>
  <Words>3925</Words>
  <Application>Microsoft Office PowerPoint</Application>
  <PresentationFormat>Presentación en pantalla (4:3)</PresentationFormat>
  <Paragraphs>488</Paragraphs>
  <Slides>40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Helvetica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 Inc.</dc:creator>
  <cp:lastModifiedBy>usuario</cp:lastModifiedBy>
  <cp:revision>368</cp:revision>
  <cp:lastPrinted>2019-09-09T20:21:59Z</cp:lastPrinted>
  <dcterms:created xsi:type="dcterms:W3CDTF">2019-03-30T08:29:06Z</dcterms:created>
  <dcterms:modified xsi:type="dcterms:W3CDTF">2019-09-12T11:45:30Z</dcterms:modified>
</cp:coreProperties>
</file>