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73" r:id="rId3"/>
    <p:sldId id="274" r:id="rId4"/>
    <p:sldId id="275" r:id="rId5"/>
    <p:sldId id="276" r:id="rId6"/>
    <p:sldId id="277" r:id="rId7"/>
    <p:sldId id="278" r:id="rId8"/>
    <p:sldId id="297" r:id="rId9"/>
    <p:sldId id="279" r:id="rId10"/>
    <p:sldId id="281" r:id="rId11"/>
    <p:sldId id="280" r:id="rId12"/>
    <p:sldId id="282" r:id="rId13"/>
    <p:sldId id="283" r:id="rId14"/>
    <p:sldId id="284" r:id="rId15"/>
    <p:sldId id="285" r:id="rId16"/>
    <p:sldId id="289" r:id="rId17"/>
    <p:sldId id="286" r:id="rId18"/>
    <p:sldId id="287" r:id="rId19"/>
    <p:sldId id="291" r:id="rId20"/>
    <p:sldId id="292" r:id="rId21"/>
    <p:sldId id="295" r:id="rId22"/>
    <p:sldId id="296" r:id="rId23"/>
    <p:sldId id="293" r:id="rId24"/>
    <p:sldId id="294" r:id="rId25"/>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1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C9002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9" autoAdjust="0"/>
    <p:restoredTop sz="89499" autoAdjust="0"/>
  </p:normalViewPr>
  <p:slideViewPr>
    <p:cSldViewPr snapToGrid="0">
      <p:cViewPr varScale="1">
        <p:scale>
          <a:sx n="76" d="100"/>
          <a:sy n="76" d="100"/>
        </p:scale>
        <p:origin x="114" y="552"/>
      </p:cViewPr>
      <p:guideLst>
        <p:guide orient="horz" pos="2160"/>
        <p:guide pos="3816"/>
      </p:guideLst>
    </p:cSldViewPr>
  </p:slideViewPr>
  <p:notesTextViewPr>
    <p:cViewPr>
      <p:scale>
        <a:sx n="3" d="2"/>
        <a:sy n="3" d="2"/>
      </p:scale>
      <p:origin x="0" y="0"/>
    </p:cViewPr>
  </p:notesTextViewPr>
  <p:notesViewPr>
    <p:cSldViewPr snapToGrid="0" showGuides="1">
      <p:cViewPr varScale="1">
        <p:scale>
          <a:sx n="83" d="100"/>
          <a:sy n="83" d="100"/>
        </p:scale>
        <p:origin x="193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340D15-0C8F-4989-851C-695DD90FECDA}" type="datetimeFigureOut">
              <a:rPr lang="hr-HR" smtClean="0"/>
              <a:t>10.9.2019.</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2D372-37F8-48A0-A8BF-6F5DA6BD11A6}" type="slidenum">
              <a:rPr lang="hr-HR" smtClean="0"/>
              <a:t>‹#›</a:t>
            </a:fld>
            <a:endParaRPr lang="hr-HR"/>
          </a:p>
        </p:txBody>
      </p:sp>
    </p:spTree>
    <p:extLst>
      <p:ext uri="{BB962C8B-B14F-4D97-AF65-F5344CB8AC3E}">
        <p14:creationId xmlns:p14="http://schemas.microsoft.com/office/powerpoint/2010/main" val="423674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i="1" kern="1200" dirty="0">
                <a:solidFill>
                  <a:schemeClr val="tx1"/>
                </a:solidFill>
                <a:effectLst/>
                <a:latin typeface="+mn-lt"/>
                <a:ea typeface="+mn-ea"/>
                <a:cs typeface="+mn-cs"/>
              </a:rPr>
              <a:t>Planning on the edge</a:t>
            </a:r>
            <a:r>
              <a:rPr lang="en-GB" sz="1200" kern="1200" dirty="0">
                <a:solidFill>
                  <a:schemeClr val="tx1"/>
                </a:solidFill>
                <a:effectLst/>
                <a:latin typeface="+mn-lt"/>
                <a:ea typeface="+mn-ea"/>
                <a:cs typeface="+mn-cs"/>
              </a:rPr>
              <a:t> theme in this paper </a:t>
            </a:r>
            <a:r>
              <a:rPr lang="hr-HR" sz="1200" kern="1200" dirty="0" err="1">
                <a:solidFill>
                  <a:schemeClr val="tx1"/>
                </a:solidFill>
                <a:effectLst/>
                <a:latin typeface="+mn-lt"/>
                <a:ea typeface="+mn-ea"/>
                <a:cs typeface="+mn-cs"/>
              </a:rPr>
              <a:t>did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not</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refer to the </a:t>
            </a:r>
            <a:r>
              <a:rPr lang="en-GB" sz="1200" i="1" kern="1200" dirty="0">
                <a:solidFill>
                  <a:schemeClr val="tx1"/>
                </a:solidFill>
                <a:effectLst/>
                <a:latin typeface="+mn-lt"/>
                <a:ea typeface="+mn-ea"/>
                <a:cs typeface="+mn-cs"/>
              </a:rPr>
              <a:t>edge</a:t>
            </a:r>
            <a:r>
              <a:rPr lang="en-GB" sz="1200" kern="1200" dirty="0">
                <a:solidFill>
                  <a:schemeClr val="tx1"/>
                </a:solidFill>
                <a:effectLst/>
                <a:latin typeface="+mn-lt"/>
                <a:ea typeface="+mn-ea"/>
                <a:cs typeface="+mn-cs"/>
              </a:rPr>
              <a:t> in a physical sense but </a:t>
            </a:r>
            <a:r>
              <a:rPr lang="hr-HR" sz="1200" kern="1200" dirty="0" err="1">
                <a:solidFill>
                  <a:schemeClr val="tx1"/>
                </a:solidFill>
                <a:effectLst/>
                <a:latin typeface="+mn-lt"/>
                <a:ea typeface="+mn-ea"/>
                <a:cs typeface="+mn-cs"/>
              </a:rPr>
              <a:t>actually</a:t>
            </a:r>
            <a:r>
              <a:rPr lang="en-GB" sz="1200" kern="1200" dirty="0">
                <a:solidFill>
                  <a:schemeClr val="tx1"/>
                </a:solidFill>
                <a:effectLst/>
                <a:latin typeface="+mn-lt"/>
                <a:ea typeface="+mn-ea"/>
                <a:cs typeface="+mn-cs"/>
              </a:rPr>
              <a:t> explore</a:t>
            </a:r>
            <a:r>
              <a:rPr lang="hr-HR" sz="1200" kern="1200" dirty="0">
                <a:solidFill>
                  <a:schemeClr val="tx1"/>
                </a:solidFill>
                <a:effectLst/>
                <a:latin typeface="+mn-lt"/>
                <a:ea typeface="+mn-ea"/>
                <a:cs typeface="+mn-cs"/>
              </a:rPr>
              <a:t>d</a:t>
            </a:r>
            <a:r>
              <a:rPr lang="en-GB" sz="1200" kern="1200" dirty="0">
                <a:solidFill>
                  <a:schemeClr val="tx1"/>
                </a:solidFill>
                <a:effectLst/>
                <a:latin typeface="+mn-lt"/>
                <a:ea typeface="+mn-ea"/>
                <a:cs typeface="+mn-cs"/>
              </a:rPr>
              <a:t> the edge of </a:t>
            </a:r>
            <a:r>
              <a:rPr lang="en-GB" sz="1200" i="1" kern="1200" dirty="0">
                <a:solidFill>
                  <a:schemeClr val="tx1"/>
                </a:solidFill>
                <a:effectLst/>
                <a:latin typeface="+mn-lt"/>
                <a:ea typeface="+mn-ea"/>
                <a:cs typeface="+mn-cs"/>
              </a:rPr>
              <a:t>existence</a:t>
            </a:r>
            <a:r>
              <a:rPr lang="en-GB" sz="1200" kern="1200" dirty="0">
                <a:solidFill>
                  <a:schemeClr val="tx1"/>
                </a:solidFill>
                <a:effectLst/>
                <a:latin typeface="+mn-lt"/>
                <a:ea typeface="+mn-ea"/>
                <a:cs typeface="+mn-cs"/>
              </a:rPr>
              <a:t> in </a:t>
            </a:r>
            <a:r>
              <a:rPr lang="hr-HR" sz="1200" kern="1200" dirty="0">
                <a:solidFill>
                  <a:schemeClr val="tx1"/>
                </a:solidFill>
                <a:effectLst/>
                <a:latin typeface="+mn-lt"/>
                <a:ea typeface="+mn-ea"/>
                <a:cs typeface="+mn-cs"/>
              </a:rPr>
              <a:t>one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almost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abandoned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villages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Croatia</a:t>
            </a:r>
          </a:p>
        </p:txBody>
      </p:sp>
      <p:sp>
        <p:nvSpPr>
          <p:cNvPr id="4" name="Slide Number Placeholder 3"/>
          <p:cNvSpPr>
            <a:spLocks noGrp="1"/>
          </p:cNvSpPr>
          <p:nvPr>
            <p:ph type="sldNum" sz="quarter" idx="5"/>
          </p:nvPr>
        </p:nvSpPr>
        <p:spPr/>
        <p:txBody>
          <a:bodyPr/>
          <a:lstStyle/>
          <a:p>
            <a:fld id="{F682D372-37F8-48A0-A8BF-6F5DA6BD11A6}" type="slidenum">
              <a:rPr lang="hr-HR" smtClean="0"/>
              <a:t>1</a:t>
            </a:fld>
            <a:endParaRPr lang="hr-HR"/>
          </a:p>
        </p:txBody>
      </p:sp>
    </p:spTree>
    <p:extLst>
      <p:ext uri="{BB962C8B-B14F-4D97-AF65-F5344CB8AC3E}">
        <p14:creationId xmlns:p14="http://schemas.microsoft.com/office/powerpoint/2010/main" val="54521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a:t>Because</a:t>
            </a:r>
            <a:r>
              <a:rPr lang="hr-HR" dirty="0"/>
              <a:t> </a:t>
            </a:r>
            <a:r>
              <a:rPr lang="hr-HR" dirty="0" err="1"/>
              <a:t>of</a:t>
            </a:r>
            <a:r>
              <a:rPr lang="hr-HR" dirty="0"/>
              <a:t> </a:t>
            </a:r>
            <a:r>
              <a:rPr lang="hr-HR" dirty="0" err="1"/>
              <a:t>that</a:t>
            </a:r>
            <a:r>
              <a:rPr lang="hr-HR" dirty="0"/>
              <a:t> </a:t>
            </a:r>
            <a:r>
              <a:rPr lang="hr-HR" dirty="0" err="1"/>
              <a:t>intense</a:t>
            </a:r>
            <a:r>
              <a:rPr lang="hr-HR" dirty="0"/>
              <a:t> </a:t>
            </a:r>
            <a:r>
              <a:rPr lang="hr-HR" dirty="0" err="1"/>
              <a:t>agriculture</a:t>
            </a:r>
            <a:r>
              <a:rPr lang="hr-HR" dirty="0"/>
              <a:t> </a:t>
            </a:r>
            <a:r>
              <a:rPr lang="hr-HR" dirty="0" err="1"/>
              <a:t>through</a:t>
            </a:r>
            <a:r>
              <a:rPr lang="hr-HR" dirty="0"/>
              <a:t> </a:t>
            </a:r>
            <a:r>
              <a:rPr lang="hr-HR" dirty="0" err="1"/>
              <a:t>out</a:t>
            </a:r>
            <a:r>
              <a:rPr lang="hr-HR" dirty="0"/>
              <a:t> </a:t>
            </a:r>
            <a:r>
              <a:rPr lang="hr-HR" dirty="0" err="1"/>
              <a:t>the</a:t>
            </a:r>
            <a:r>
              <a:rPr lang="hr-HR" dirty="0"/>
              <a:t> </a:t>
            </a:r>
            <a:r>
              <a:rPr lang="hr-HR" dirty="0" err="1"/>
              <a:t>years</a:t>
            </a:r>
            <a:r>
              <a:rPr lang="hr-HR" dirty="0"/>
              <a:t>, </a:t>
            </a:r>
            <a:r>
              <a:rPr lang="hr-HR" dirty="0" err="1"/>
              <a:t>although</a:t>
            </a:r>
            <a:r>
              <a:rPr lang="hr-HR" dirty="0"/>
              <a:t> </a:t>
            </a:r>
            <a:r>
              <a:rPr lang="hr-HR" dirty="0" err="1"/>
              <a:t>not</a:t>
            </a:r>
            <a:r>
              <a:rPr lang="hr-HR" dirty="0"/>
              <a:t> </a:t>
            </a:r>
            <a:r>
              <a:rPr lang="hr-HR" dirty="0" err="1"/>
              <a:t>legally</a:t>
            </a:r>
            <a:r>
              <a:rPr lang="hr-HR" dirty="0"/>
              <a:t> </a:t>
            </a:r>
            <a:r>
              <a:rPr lang="hr-HR" dirty="0" err="1"/>
              <a:t>protected</a:t>
            </a:r>
            <a:r>
              <a:rPr lang="hr-HR" dirty="0"/>
              <a:t>, </a:t>
            </a:r>
            <a:r>
              <a:rPr lang="hr-HR" dirty="0" err="1"/>
              <a:t>the</a:t>
            </a:r>
            <a:r>
              <a:rPr lang="hr-HR" dirty="0"/>
              <a:t> </a:t>
            </a:r>
            <a:r>
              <a:rPr lang="hr-HR" dirty="0" err="1"/>
              <a:t>whole</a:t>
            </a:r>
            <a:r>
              <a:rPr lang="hr-HR" dirty="0"/>
              <a:t> </a:t>
            </a:r>
            <a:r>
              <a:rPr lang="hr-HR" dirty="0" err="1"/>
              <a:t>area</a:t>
            </a:r>
            <a:r>
              <a:rPr lang="hr-HR" dirty="0"/>
              <a:t> </a:t>
            </a:r>
            <a:r>
              <a:rPr lang="hr-HR" dirty="0" err="1"/>
              <a:t>of</a:t>
            </a:r>
            <a:r>
              <a:rPr lang="hr-HR" dirty="0"/>
              <a:t> </a:t>
            </a:r>
            <a:r>
              <a:rPr lang="hr-HR" dirty="0" err="1"/>
              <a:t>the</a:t>
            </a:r>
            <a:r>
              <a:rPr lang="hr-HR" dirty="0"/>
              <a:t> Island </a:t>
            </a:r>
            <a:r>
              <a:rPr lang="hr-HR" dirty="0" err="1"/>
              <a:t>is</a:t>
            </a:r>
            <a:r>
              <a:rPr lang="hr-HR" dirty="0"/>
              <a:t> </a:t>
            </a:r>
            <a:r>
              <a:rPr lang="hr-HR" dirty="0" err="1"/>
              <a:t>registeres</a:t>
            </a:r>
            <a:r>
              <a:rPr lang="hr-HR" dirty="0"/>
              <a:t> as a </a:t>
            </a:r>
            <a:r>
              <a:rPr lang="hr-HR" dirty="0" err="1"/>
              <a:t>cultivated</a:t>
            </a:r>
            <a:r>
              <a:rPr lang="hr-HR" dirty="0"/>
              <a:t> </a:t>
            </a:r>
            <a:r>
              <a:rPr lang="hr-HR" dirty="0" err="1"/>
              <a:t>agrarian</a:t>
            </a:r>
            <a:r>
              <a:rPr lang="hr-HR" dirty="0"/>
              <a:t> </a:t>
            </a:r>
            <a:r>
              <a:rPr lang="hr-HR" dirty="0" err="1"/>
              <a:t>landscape</a:t>
            </a:r>
            <a:endParaRPr lang="hr-HR" dirty="0"/>
          </a:p>
          <a:p>
            <a:r>
              <a:rPr lang="hr-HR" dirty="0"/>
              <a:t>-</a:t>
            </a:r>
          </a:p>
          <a:p>
            <a:r>
              <a:rPr lang="hr-HR" sz="120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he fire in 2003 severely affected the area</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and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because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that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d</a:t>
            </a:r>
            <a:r>
              <a:rPr lang="hr-HR" sz="1200" dirty="0" err="1">
                <a:latin typeface="Arial" panose="020B0604020202020204" pitchFamily="34" charset="0"/>
                <a:cs typeface="Arial" panose="020B0604020202020204" pitchFamily="34" charset="0"/>
              </a:rPr>
              <a:t>rywalls</a:t>
            </a:r>
            <a:r>
              <a:rPr lang="hr-HR" sz="1200" dirty="0">
                <a:latin typeface="Arial" panose="020B0604020202020204" pitchFamily="34" charset="0"/>
                <a:cs typeface="Arial" panose="020B0604020202020204" pitchFamily="34" charset="0"/>
              </a:rPr>
              <a:t> on </a:t>
            </a:r>
            <a:r>
              <a:rPr lang="hr-HR" sz="1200" dirty="0" err="1">
                <a:latin typeface="Arial" panose="020B0604020202020204" pitchFamily="34" charset="0"/>
                <a:cs typeface="Arial" panose="020B0604020202020204" pitchFamily="34" charset="0"/>
              </a:rPr>
              <a:t>the</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slopes</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from</a:t>
            </a:r>
            <a:r>
              <a:rPr lang="hr-HR" sz="1200" dirty="0">
                <a:latin typeface="Arial" panose="020B0604020202020204" pitchFamily="34" charset="0"/>
                <a:cs typeface="Arial" panose="020B0604020202020204" pitchFamily="34" charset="0"/>
              </a:rPr>
              <a:t> Velo Grablje to Malo Grablje </a:t>
            </a:r>
            <a:r>
              <a:rPr lang="hr-HR" sz="1200" dirty="0" err="1">
                <a:latin typeface="Arial" panose="020B0604020202020204" pitchFamily="34" charset="0"/>
                <a:cs typeface="Arial" panose="020B0604020202020204" pitchFamily="34" charset="0"/>
              </a:rPr>
              <a:t>became</a:t>
            </a:r>
            <a:r>
              <a:rPr lang="hr-HR" sz="1200" dirty="0">
                <a:latin typeface="Arial" panose="020B0604020202020204" pitchFamily="34" charset="0"/>
                <a:cs typeface="Arial" panose="020B0604020202020204" pitchFamily="34" charset="0"/>
              </a:rPr>
              <a:t> </a:t>
            </a:r>
            <a:r>
              <a:rPr lang="hr-HR" sz="1200" dirty="0" err="1">
                <a:latin typeface="Arial" panose="020B0604020202020204" pitchFamily="34" charset="0"/>
                <a:cs typeface="Arial" panose="020B0604020202020204" pitchFamily="34" charset="0"/>
              </a:rPr>
              <a:t>visible</a:t>
            </a:r>
            <a:endParaRPr lang="hr-HR" sz="1200" dirty="0">
              <a:latin typeface="Arial" panose="020B0604020202020204" pitchFamily="34" charset="0"/>
              <a:cs typeface="Arial" panose="020B0604020202020204" pitchFamily="34" charset="0"/>
            </a:endParaRPr>
          </a:p>
          <a:p>
            <a:r>
              <a:rPr lang="hr-HR" sz="1200" dirty="0">
                <a:latin typeface="Arial" panose="020B0604020202020204" pitchFamily="34" charset="0"/>
                <a:cs typeface="Arial" panose="020B0604020202020204" pitchFamily="34" charset="0"/>
              </a:rPr>
              <a:t>-</a:t>
            </a:r>
          </a:p>
          <a:p>
            <a:r>
              <a:rPr lang="hr-HR" sz="1200" kern="1200" dirty="0" err="1">
                <a:solidFill>
                  <a:schemeClr val="tx1"/>
                </a:solidFill>
                <a:effectLst/>
                <a:latin typeface="+mn-lt"/>
                <a:ea typeface="+mn-ea"/>
                <a:cs typeface="+mn-cs"/>
              </a:rPr>
              <a:t>Today</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most of the surrounding fields are abandoned and only this “net” of stone drywalls shows the enormous effort that the inhabitants have once invested in “domesticating the nature”</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11</a:t>
            </a:fld>
            <a:endParaRPr lang="hr-HR"/>
          </a:p>
        </p:txBody>
      </p:sp>
    </p:spTree>
    <p:extLst>
      <p:ext uri="{BB962C8B-B14F-4D97-AF65-F5344CB8AC3E}">
        <p14:creationId xmlns:p14="http://schemas.microsoft.com/office/powerpoint/2010/main" val="4111485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potential of the revitalization of abandoned villages in Croatia is only starting to be recognized. Considering that the Croatian coast has been overbuilt for years, the reconstruction of abandoned villages in the inland is becoming more and more popular as they are recognized as real oases of peace and relaxation</a:t>
            </a:r>
            <a:r>
              <a:rPr lang="hr-HR" sz="1200" kern="1200" dirty="0">
                <a:solidFill>
                  <a:schemeClr val="tx1"/>
                </a:solidFill>
                <a:effectLst/>
                <a:latin typeface="+mn-lt"/>
                <a:ea typeface="+mn-ea"/>
                <a:cs typeface="+mn-cs"/>
              </a:rPr>
              <a:t>.</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13</a:t>
            </a:fld>
            <a:endParaRPr lang="hr-HR"/>
          </a:p>
        </p:txBody>
      </p:sp>
    </p:spTree>
    <p:extLst>
      <p:ext uri="{BB962C8B-B14F-4D97-AF65-F5344CB8AC3E}">
        <p14:creationId xmlns:p14="http://schemas.microsoft.com/office/powerpoint/2010/main" val="79347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Velo Grablje will continue to develop as a settlement within the City of Hvar. Starting points for its development must be:</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r>
              <a:rPr lang="hr-HR" sz="1200" kern="1200" dirty="0" err="1">
                <a:solidFill>
                  <a:schemeClr val="tx1"/>
                </a:solidFill>
                <a:effectLst/>
                <a:latin typeface="+mn-lt"/>
                <a:ea typeface="+mn-ea"/>
                <a:cs typeface="+mn-cs"/>
              </a:rPr>
              <a:t>And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with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that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preconditions</a:t>
            </a:r>
            <a:r>
              <a:rPr lang="hr-HR" sz="1200" kern="1200" dirty="0">
                <a:solidFill>
                  <a:schemeClr val="tx1"/>
                </a:solidFill>
                <a:effectLst/>
                <a:latin typeface="+mn-lt"/>
                <a:ea typeface="+mn-ea"/>
                <a:cs typeface="+mn-cs"/>
              </a:rPr>
              <a:t> for future development </a:t>
            </a:r>
            <a:r>
              <a:rPr lang="hr-HR" sz="1200" kern="1200" dirty="0" err="1">
                <a:solidFill>
                  <a:schemeClr val="tx1"/>
                </a:solidFill>
                <a:effectLst/>
                <a:latin typeface="+mn-lt"/>
                <a:ea typeface="+mn-ea"/>
                <a:cs typeface="+mn-cs"/>
              </a:rPr>
              <a:t>based</a:t>
            </a:r>
            <a:r>
              <a:rPr lang="hr-HR" sz="1200" kern="1200" dirty="0">
                <a:solidFill>
                  <a:schemeClr val="tx1"/>
                </a:solidFill>
                <a:effectLst/>
                <a:latin typeface="+mn-lt"/>
                <a:ea typeface="+mn-ea"/>
                <a:cs typeface="+mn-cs"/>
              </a:rPr>
              <a:t> on </a:t>
            </a:r>
            <a:r>
              <a:rPr lang="hr-HR" sz="1200" kern="1200" dirty="0" err="1">
                <a:solidFill>
                  <a:schemeClr val="tx1"/>
                </a:solidFill>
                <a:effectLst/>
                <a:latin typeface="+mn-lt"/>
                <a:ea typeface="+mn-ea"/>
                <a:cs typeface="+mn-cs"/>
              </a:rPr>
              <a:t>agriculture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traditional</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crafts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and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tourism</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could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be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created</a:t>
            </a:r>
            <a:r>
              <a:rPr lang="hr-HR" sz="1200" kern="1200" dirty="0">
                <a:solidFill>
                  <a:schemeClr val="tx1"/>
                </a:solidFill>
                <a:effectLst/>
                <a:latin typeface="+mn-lt"/>
                <a:ea typeface="+mn-ea"/>
                <a:cs typeface="+mn-cs"/>
              </a:rPr>
              <a:t>. </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14</a:t>
            </a:fld>
            <a:endParaRPr lang="hr-HR"/>
          </a:p>
        </p:txBody>
      </p:sp>
    </p:spTree>
    <p:extLst>
      <p:ext uri="{BB962C8B-B14F-4D97-AF65-F5344CB8AC3E}">
        <p14:creationId xmlns:p14="http://schemas.microsoft.com/office/powerpoint/2010/main" val="4021682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tourist offer of Velo Grablje should be based on the rich traditional heritage with the elements of both material and intangible heritage being equally important. </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r>
              <a:rPr lang="hr-HR" dirty="0" err="1"/>
              <a:t>Due</a:t>
            </a:r>
            <a:r>
              <a:rPr lang="hr-HR" dirty="0"/>
              <a:t> to </a:t>
            </a:r>
            <a:r>
              <a:rPr lang="hr-HR" dirty="0" err="1"/>
              <a:t>the</a:t>
            </a:r>
            <a:r>
              <a:rPr lang="hr-HR" dirty="0"/>
              <a:t> </a:t>
            </a:r>
            <a:r>
              <a:rPr lang="hr-HR" dirty="0" err="1"/>
              <a:t>uniqueness</a:t>
            </a:r>
            <a:r>
              <a:rPr lang="hr-HR" dirty="0"/>
              <a:t> </a:t>
            </a:r>
            <a:r>
              <a:rPr lang="hr-HR" dirty="0" err="1"/>
              <a:t>of</a:t>
            </a:r>
            <a:r>
              <a:rPr lang="hr-HR" dirty="0"/>
              <a:t> </a:t>
            </a:r>
            <a:r>
              <a:rPr lang="hr-HR" dirty="0" err="1"/>
              <a:t>the</a:t>
            </a:r>
            <a:r>
              <a:rPr lang="hr-HR" dirty="0"/>
              <a:t> site </a:t>
            </a:r>
            <a:r>
              <a:rPr lang="hr-HR" dirty="0" err="1"/>
              <a:t>and</a:t>
            </a:r>
            <a:r>
              <a:rPr lang="hr-HR" dirty="0"/>
              <a:t> </a:t>
            </a:r>
            <a:r>
              <a:rPr lang="hr-HR" dirty="0" err="1"/>
              <a:t>its</a:t>
            </a:r>
            <a:r>
              <a:rPr lang="hr-HR" dirty="0"/>
              <a:t> </a:t>
            </a:r>
            <a:r>
              <a:rPr lang="hr-HR" dirty="0" err="1"/>
              <a:t>content</a:t>
            </a:r>
            <a:r>
              <a:rPr lang="hr-HR" dirty="0"/>
              <a:t> </a:t>
            </a:r>
            <a:r>
              <a:rPr lang="hr-HR" dirty="0" err="1"/>
              <a:t>offer</a:t>
            </a:r>
            <a:r>
              <a:rPr lang="hr-HR" dirty="0"/>
              <a:t>, </a:t>
            </a:r>
            <a:r>
              <a:rPr lang="hr-HR" dirty="0" err="1"/>
              <a:t>any</a:t>
            </a:r>
            <a:r>
              <a:rPr lang="hr-HR" dirty="0"/>
              <a:t> </a:t>
            </a:r>
            <a:r>
              <a:rPr lang="hr-HR" dirty="0" err="1"/>
              <a:t>new</a:t>
            </a:r>
            <a:r>
              <a:rPr lang="hr-HR" dirty="0"/>
              <a:t> </a:t>
            </a:r>
            <a:r>
              <a:rPr lang="hr-HR" dirty="0" err="1"/>
              <a:t>construction</a:t>
            </a:r>
            <a:r>
              <a:rPr lang="hr-HR" dirty="0"/>
              <a:t> </a:t>
            </a:r>
            <a:r>
              <a:rPr lang="hr-HR" dirty="0" err="1"/>
              <a:t>could</a:t>
            </a:r>
            <a:r>
              <a:rPr lang="hr-HR" dirty="0"/>
              <a:t> </a:t>
            </a:r>
            <a:r>
              <a:rPr lang="hr-HR" dirty="0" err="1"/>
              <a:t>jeopardize</a:t>
            </a:r>
            <a:r>
              <a:rPr lang="hr-HR" dirty="0"/>
              <a:t> </a:t>
            </a:r>
            <a:r>
              <a:rPr lang="hr-HR" dirty="0" err="1"/>
              <a:t>the</a:t>
            </a:r>
            <a:r>
              <a:rPr lang="hr-HR" dirty="0"/>
              <a:t> </a:t>
            </a:r>
            <a:r>
              <a:rPr lang="hr-HR" dirty="0" err="1"/>
              <a:t>integrity</a:t>
            </a:r>
            <a:r>
              <a:rPr lang="hr-HR" dirty="0"/>
              <a:t> </a:t>
            </a:r>
            <a:r>
              <a:rPr lang="hr-HR" dirty="0" err="1"/>
              <a:t>of</a:t>
            </a:r>
            <a:r>
              <a:rPr lang="hr-HR" dirty="0"/>
              <a:t> </a:t>
            </a:r>
            <a:r>
              <a:rPr lang="hr-HR" dirty="0" err="1"/>
              <a:t>the</a:t>
            </a:r>
            <a:r>
              <a:rPr lang="hr-HR" dirty="0"/>
              <a:t> </a:t>
            </a:r>
            <a:r>
              <a:rPr lang="hr-HR" dirty="0" err="1"/>
              <a:t>village</a:t>
            </a:r>
            <a:r>
              <a:rPr lang="hr-HR" dirty="0"/>
              <a:t> </a:t>
            </a:r>
            <a:r>
              <a:rPr lang="hr-HR" dirty="0" err="1"/>
              <a:t>so</a:t>
            </a:r>
            <a:r>
              <a:rPr lang="hr-HR" dirty="0"/>
              <a:t> one-</a:t>
            </a:r>
            <a:r>
              <a:rPr lang="hr-HR" dirty="0" err="1"/>
              <a:t>day</a:t>
            </a:r>
            <a:r>
              <a:rPr lang="hr-HR" dirty="0"/>
              <a:t> </a:t>
            </a:r>
            <a:r>
              <a:rPr lang="hr-HR" dirty="0" err="1"/>
              <a:t>visits</a:t>
            </a:r>
            <a:r>
              <a:rPr lang="hr-HR" dirty="0"/>
              <a:t> </a:t>
            </a:r>
            <a:r>
              <a:rPr lang="hr-HR" dirty="0" err="1"/>
              <a:t>should</a:t>
            </a:r>
            <a:r>
              <a:rPr lang="hr-HR" dirty="0"/>
              <a:t> </a:t>
            </a:r>
            <a:r>
              <a:rPr lang="hr-HR" dirty="0" err="1"/>
              <a:t>be</a:t>
            </a:r>
            <a:r>
              <a:rPr lang="hr-HR" dirty="0"/>
              <a:t> </a:t>
            </a:r>
            <a:r>
              <a:rPr lang="hr-HR" dirty="0" err="1"/>
              <a:t>encouraged</a:t>
            </a:r>
            <a:r>
              <a:rPr lang="hr-HR" dirty="0"/>
              <a:t> </a:t>
            </a:r>
            <a:r>
              <a:rPr lang="hr-HR" dirty="0" err="1"/>
              <a:t>and</a:t>
            </a:r>
            <a:r>
              <a:rPr lang="hr-HR" dirty="0"/>
              <a:t> </a:t>
            </a:r>
            <a:r>
              <a:rPr lang="hr-HR" dirty="0" err="1"/>
              <a:t>tourists</a:t>
            </a:r>
            <a:r>
              <a:rPr lang="hr-HR" dirty="0"/>
              <a:t> </a:t>
            </a:r>
            <a:r>
              <a:rPr lang="hr-HR" dirty="0" err="1"/>
              <a:t>could</a:t>
            </a:r>
            <a:r>
              <a:rPr lang="hr-HR" dirty="0"/>
              <a:t> </a:t>
            </a:r>
            <a:r>
              <a:rPr lang="hr-HR" dirty="0" err="1"/>
              <a:t>be</a:t>
            </a:r>
            <a:r>
              <a:rPr lang="hr-HR" dirty="0"/>
              <a:t> </a:t>
            </a:r>
            <a:r>
              <a:rPr lang="hr-HR" dirty="0" err="1"/>
              <a:t>acommodated</a:t>
            </a:r>
            <a:r>
              <a:rPr lang="hr-HR" dirty="0"/>
              <a:t> </a:t>
            </a:r>
            <a:r>
              <a:rPr lang="hr-HR" dirty="0" err="1"/>
              <a:t>in</a:t>
            </a:r>
            <a:r>
              <a:rPr lang="hr-HR" dirty="0"/>
              <a:t> </a:t>
            </a:r>
            <a:r>
              <a:rPr lang="hr-HR" dirty="0" err="1"/>
              <a:t>the</a:t>
            </a:r>
            <a:r>
              <a:rPr lang="hr-HR" dirty="0"/>
              <a:t> City </a:t>
            </a:r>
            <a:r>
              <a:rPr lang="hr-HR" dirty="0" err="1"/>
              <a:t>of</a:t>
            </a:r>
            <a:r>
              <a:rPr lang="hr-HR" dirty="0"/>
              <a:t> Hvar </a:t>
            </a:r>
            <a:r>
              <a:rPr lang="hr-HR" dirty="0" err="1"/>
              <a:t>or</a:t>
            </a:r>
            <a:r>
              <a:rPr lang="hr-HR" dirty="0"/>
              <a:t> </a:t>
            </a:r>
            <a:r>
              <a:rPr lang="hr-HR" dirty="0" err="1"/>
              <a:t>nearby</a:t>
            </a:r>
            <a:r>
              <a:rPr lang="hr-HR" dirty="0"/>
              <a:t> </a:t>
            </a:r>
            <a:r>
              <a:rPr lang="hr-HR" dirty="0" err="1"/>
              <a:t>settlements</a:t>
            </a:r>
            <a:r>
              <a:rPr lang="hr-HR" dirty="0"/>
              <a:t>. </a:t>
            </a:r>
          </a:p>
          <a:p>
            <a:r>
              <a:rPr lang="hr-HR" dirty="0"/>
              <a:t>-</a:t>
            </a:r>
          </a:p>
          <a:p>
            <a:r>
              <a:rPr lang="hr-HR" dirty="0" err="1"/>
              <a:t>Tourist</a:t>
            </a:r>
            <a:r>
              <a:rPr lang="hr-HR" dirty="0"/>
              <a:t> </a:t>
            </a:r>
            <a:r>
              <a:rPr lang="hr-HR" dirty="0" err="1"/>
              <a:t>offer</a:t>
            </a:r>
            <a:r>
              <a:rPr lang="hr-HR" dirty="0"/>
              <a:t> </a:t>
            </a:r>
            <a:r>
              <a:rPr lang="hr-HR" dirty="0" err="1"/>
              <a:t>in</a:t>
            </a:r>
            <a:r>
              <a:rPr lang="hr-HR" dirty="0"/>
              <a:t> </a:t>
            </a:r>
            <a:r>
              <a:rPr lang="hr-HR" dirty="0" err="1"/>
              <a:t>the</a:t>
            </a:r>
            <a:r>
              <a:rPr lang="hr-HR" dirty="0"/>
              <a:t> </a:t>
            </a:r>
            <a:r>
              <a:rPr lang="hr-HR" dirty="0" err="1"/>
              <a:t>village</a:t>
            </a:r>
            <a:r>
              <a:rPr lang="hr-HR" dirty="0"/>
              <a:t> </a:t>
            </a:r>
            <a:r>
              <a:rPr lang="hr-HR" dirty="0" err="1"/>
              <a:t>itself</a:t>
            </a:r>
            <a:r>
              <a:rPr lang="hr-HR" dirty="0"/>
              <a:t> </a:t>
            </a:r>
            <a:r>
              <a:rPr lang="hr-HR" dirty="0" err="1"/>
              <a:t>could</a:t>
            </a:r>
            <a:r>
              <a:rPr lang="hr-HR" dirty="0"/>
              <a:t> </a:t>
            </a:r>
            <a:r>
              <a:rPr lang="hr-HR" dirty="0" err="1"/>
              <a:t>be</a:t>
            </a:r>
            <a:r>
              <a:rPr lang="hr-HR" dirty="0"/>
              <a:t> </a:t>
            </a:r>
            <a:r>
              <a:rPr lang="hr-HR" dirty="0" err="1"/>
              <a:t>enriched</a:t>
            </a:r>
            <a:r>
              <a:rPr lang="hr-HR" dirty="0"/>
              <a:t> </a:t>
            </a:r>
            <a:r>
              <a:rPr lang="hr-HR" dirty="0" err="1"/>
              <a:t>with</a:t>
            </a:r>
            <a:r>
              <a:rPr lang="hr-HR" dirty="0"/>
              <a:t> </a:t>
            </a:r>
            <a:r>
              <a:rPr lang="hr-HR" dirty="0" err="1"/>
              <a:t>the</a:t>
            </a:r>
            <a:r>
              <a:rPr lang="hr-HR" dirty="0"/>
              <a:t> </a:t>
            </a:r>
            <a:r>
              <a:rPr lang="hr-HR" dirty="0" err="1"/>
              <a:t>restoration</a:t>
            </a:r>
            <a:r>
              <a:rPr lang="hr-HR" dirty="0"/>
              <a:t> </a:t>
            </a:r>
            <a:r>
              <a:rPr lang="hr-HR" dirty="0" err="1"/>
              <a:t>of</a:t>
            </a:r>
            <a:r>
              <a:rPr lang="hr-HR" dirty="0"/>
              <a:t> ……..</a:t>
            </a:r>
          </a:p>
        </p:txBody>
      </p:sp>
      <p:sp>
        <p:nvSpPr>
          <p:cNvPr id="4" name="Slide Number Placeholder 3"/>
          <p:cNvSpPr>
            <a:spLocks noGrp="1"/>
          </p:cNvSpPr>
          <p:nvPr>
            <p:ph type="sldNum" sz="quarter" idx="5"/>
          </p:nvPr>
        </p:nvSpPr>
        <p:spPr/>
        <p:txBody>
          <a:bodyPr/>
          <a:lstStyle/>
          <a:p>
            <a:fld id="{F682D372-37F8-48A0-A8BF-6F5DA6BD11A6}" type="slidenum">
              <a:rPr lang="hr-HR" smtClean="0"/>
              <a:t>15</a:t>
            </a:fld>
            <a:endParaRPr lang="hr-HR"/>
          </a:p>
        </p:txBody>
      </p:sp>
    </p:spTree>
    <p:extLst>
      <p:ext uri="{BB962C8B-B14F-4D97-AF65-F5344CB8AC3E}">
        <p14:creationId xmlns:p14="http://schemas.microsoft.com/office/powerpoint/2010/main" val="190229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Before thinking about the possible extension of the tourist offer of the island to Velo Grablje it is necessary to create the basic living conditions in the village. This is primarily related to the construction of the basic infrastructure and the reconstruction of existing buildings.</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16</a:t>
            </a:fld>
            <a:endParaRPr lang="hr-HR"/>
          </a:p>
        </p:txBody>
      </p:sp>
    </p:spTree>
    <p:extLst>
      <p:ext uri="{BB962C8B-B14F-4D97-AF65-F5344CB8AC3E}">
        <p14:creationId xmlns:p14="http://schemas.microsoft.com/office/powerpoint/2010/main" val="1726321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One of the first steps in quality revitalization of this area is to provide sufficient space to accommodate traffic and communal infrastructure corridors and to plan a new infrastructure that would raise the quality of life in the village. </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Traffic system should solve the problem of insufficient parking space, traffic accessibility for emergency vehicles and pedestrian roads within the densely built structure of the settlement</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Velo Grablje should also be included in the system of marked pedestrian and cycling paths of the surrounding area, which should be logically connected to the planned tourist info centres within each settlement.</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17</a:t>
            </a:fld>
            <a:endParaRPr lang="hr-HR"/>
          </a:p>
        </p:txBody>
      </p:sp>
    </p:spTree>
    <p:extLst>
      <p:ext uri="{BB962C8B-B14F-4D97-AF65-F5344CB8AC3E}">
        <p14:creationId xmlns:p14="http://schemas.microsoft.com/office/powerpoint/2010/main" val="3058164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reconstructing these structures, they need to be rebuilt in the spirit of the time in which they were built, which is primarily achievable through research and understanding of the construction techniques of the time.</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Homeowners should be primarily educated about the benefits of regular and ongoing maintenance that extends the life of a building and avoids costly and destructive interventions if their homes are left to decay by inertia. </a:t>
            </a:r>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682D372-37F8-48A0-A8BF-6F5DA6BD11A6}" type="slidenum">
              <a:rPr lang="hr-HR" smtClean="0"/>
              <a:t>18</a:t>
            </a:fld>
            <a:endParaRPr lang="hr-HR"/>
          </a:p>
        </p:txBody>
      </p:sp>
    </p:spTree>
    <p:extLst>
      <p:ext uri="{BB962C8B-B14F-4D97-AF65-F5344CB8AC3E}">
        <p14:creationId xmlns:p14="http://schemas.microsoft.com/office/powerpoint/2010/main" val="2602259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err="1">
                <a:solidFill>
                  <a:schemeClr val="tx1"/>
                </a:solidFill>
                <a:effectLst/>
                <a:latin typeface="+mn-lt"/>
                <a:ea typeface="+mn-ea"/>
                <a:cs typeface="+mn-cs"/>
              </a:rPr>
              <a:t>Because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whole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village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recognized</a:t>
            </a:r>
            <a:r>
              <a:rPr lang="hr-HR" sz="1200" kern="1200" dirty="0">
                <a:solidFill>
                  <a:schemeClr val="tx1"/>
                </a:solidFill>
                <a:effectLst/>
                <a:latin typeface="+mn-lt"/>
                <a:ea typeface="+mn-ea"/>
                <a:cs typeface="+mn-cs"/>
              </a:rPr>
              <a:t> as a </a:t>
            </a:r>
            <a:r>
              <a:rPr lang="hr-HR" sz="1200" kern="1200" dirty="0" err="1">
                <a:solidFill>
                  <a:schemeClr val="tx1"/>
                </a:solidFill>
                <a:effectLst/>
                <a:latin typeface="+mn-lt"/>
                <a:ea typeface="+mn-ea"/>
                <a:cs typeface="+mn-cs"/>
              </a:rPr>
              <a:t>unified</a:t>
            </a:r>
            <a:r>
              <a:rPr lang="hr-HR" sz="1200" kern="1200" dirty="0">
                <a:solidFill>
                  <a:schemeClr val="tx1"/>
                </a:solidFill>
                <a:effectLst/>
                <a:latin typeface="+mn-lt"/>
                <a:ea typeface="+mn-ea"/>
                <a:cs typeface="+mn-cs"/>
              </a:rPr>
              <a:t> complex, i</a:t>
            </a:r>
            <a:r>
              <a:rPr lang="en-GB" sz="1200" kern="1200" dirty="0">
                <a:solidFill>
                  <a:schemeClr val="tx1"/>
                </a:solidFill>
                <a:effectLst/>
                <a:latin typeface="+mn-lt"/>
                <a:ea typeface="+mn-ea"/>
                <a:cs typeface="+mn-cs"/>
              </a:rPr>
              <a:t>t is very important to adapt the necessary contents to the already existing form, and not the other way around</a:t>
            </a:r>
            <a:r>
              <a:rPr lang="hr-HR" sz="1200" kern="1200" dirty="0">
                <a:solidFill>
                  <a:schemeClr val="tx1"/>
                </a:solidFill>
                <a:effectLst/>
                <a:latin typeface="+mn-lt"/>
                <a:ea typeface="+mn-ea"/>
                <a:cs typeface="+mn-cs"/>
              </a:rPr>
              <a:t>.</a:t>
            </a:r>
          </a:p>
          <a:p>
            <a:r>
              <a:rPr lang="hr-HR"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One of the possibilities of preventing such outcomes may be limiting </a:t>
            </a:r>
            <a:r>
              <a:rPr lang="hr-HR" sz="1200" kern="1200" dirty="0">
                <a:solidFill>
                  <a:schemeClr val="tx1"/>
                </a:solidFill>
                <a:effectLst/>
                <a:latin typeface="+mn-lt"/>
                <a:ea typeface="+mn-ea"/>
                <a:cs typeface="+mn-cs"/>
              </a:rPr>
              <a:t>………………….</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19</a:t>
            </a:fld>
            <a:endParaRPr lang="hr-HR"/>
          </a:p>
        </p:txBody>
      </p:sp>
    </p:spTree>
    <p:extLst>
      <p:ext uri="{BB962C8B-B14F-4D97-AF65-F5344CB8AC3E}">
        <p14:creationId xmlns:p14="http://schemas.microsoft.com/office/powerpoint/2010/main" val="3620331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a:t>Other</a:t>
            </a:r>
            <a:r>
              <a:rPr lang="hr-HR" dirty="0"/>
              <a:t> </a:t>
            </a:r>
            <a:r>
              <a:rPr lang="hr-HR" dirty="0" err="1"/>
              <a:t>option</a:t>
            </a:r>
            <a:r>
              <a:rPr lang="hr-HR" dirty="0"/>
              <a:t> </a:t>
            </a:r>
            <a:r>
              <a:rPr lang="hr-HR" dirty="0" err="1"/>
              <a:t>is</a:t>
            </a:r>
            <a:r>
              <a:rPr lang="hr-HR" dirty="0"/>
              <a:t> to </a:t>
            </a:r>
            <a:r>
              <a:rPr lang="hr-HR" dirty="0" err="1"/>
              <a:t>adapt</a:t>
            </a:r>
            <a:r>
              <a:rPr lang="hr-HR" dirty="0"/>
              <a:t> </a:t>
            </a:r>
            <a:r>
              <a:rPr lang="hr-HR" dirty="0" err="1"/>
              <a:t>the</a:t>
            </a:r>
            <a:r>
              <a:rPr lang="hr-HR" dirty="0"/>
              <a:t> „</a:t>
            </a:r>
            <a:r>
              <a:rPr lang="hr-HR" dirty="0" err="1"/>
              <a:t>albergo</a:t>
            </a:r>
            <a:r>
              <a:rPr lang="hr-HR" dirty="0"/>
              <a:t> </a:t>
            </a:r>
            <a:r>
              <a:rPr lang="hr-HR" dirty="0" err="1"/>
              <a:t>difuso</a:t>
            </a:r>
            <a:r>
              <a:rPr lang="hr-HR" dirty="0"/>
              <a:t>” </a:t>
            </a:r>
            <a:r>
              <a:rPr lang="hr-HR" dirty="0" err="1"/>
              <a:t>renovation</a:t>
            </a:r>
            <a:r>
              <a:rPr lang="hr-HR" dirty="0"/>
              <a:t> </a:t>
            </a:r>
            <a:r>
              <a:rPr lang="hr-HR" dirty="0" err="1"/>
              <a:t>approach</a:t>
            </a:r>
            <a:r>
              <a:rPr lang="hr-HR" dirty="0"/>
              <a:t>. </a:t>
            </a:r>
          </a:p>
          <a:p>
            <a:r>
              <a:rPr lang="hr-HR" dirty="0"/>
              <a:t>-</a:t>
            </a:r>
          </a:p>
          <a:p>
            <a:r>
              <a:rPr lang="hr-HR" dirty="0"/>
              <a:t>One </a:t>
            </a:r>
            <a:r>
              <a:rPr lang="hr-HR" dirty="0" err="1"/>
              <a:t>of</a:t>
            </a:r>
            <a:r>
              <a:rPr lang="hr-HR" dirty="0"/>
              <a:t> </a:t>
            </a:r>
            <a:r>
              <a:rPr lang="hr-HR" dirty="0" err="1"/>
              <a:t>the</a:t>
            </a:r>
            <a:r>
              <a:rPr lang="hr-HR" dirty="0"/>
              <a:t> </a:t>
            </a:r>
            <a:r>
              <a:rPr lang="hr-HR" dirty="0" err="1"/>
              <a:t>main</a:t>
            </a:r>
            <a:r>
              <a:rPr lang="hr-HR" dirty="0"/>
              <a:t> </a:t>
            </a:r>
            <a:r>
              <a:rPr lang="hr-HR" dirty="0" err="1"/>
              <a:t>characteristics</a:t>
            </a:r>
            <a:r>
              <a:rPr lang="hr-HR" dirty="0"/>
              <a:t> </a:t>
            </a:r>
            <a:r>
              <a:rPr lang="hr-HR" dirty="0" err="1"/>
              <a:t>of</a:t>
            </a:r>
            <a:r>
              <a:rPr lang="hr-HR" dirty="0"/>
              <a:t> </a:t>
            </a:r>
            <a:r>
              <a:rPr lang="hr-HR" dirty="0" err="1"/>
              <a:t>this</a:t>
            </a:r>
            <a:r>
              <a:rPr lang="hr-HR" dirty="0"/>
              <a:t> </a:t>
            </a:r>
            <a:r>
              <a:rPr lang="hr-HR" dirty="0" err="1"/>
              <a:t>concept</a:t>
            </a:r>
            <a:r>
              <a:rPr lang="hr-HR" dirty="0"/>
              <a:t> are </a:t>
            </a:r>
            <a:r>
              <a:rPr lang="hr-HR" dirty="0" err="1"/>
              <a:t>that</a:t>
            </a:r>
            <a:r>
              <a:rPr lang="hr-HR" dirty="0"/>
              <a:t> </a:t>
            </a:r>
            <a:r>
              <a:rPr lang="hr-HR" dirty="0" err="1"/>
              <a:t>multiple</a:t>
            </a:r>
            <a:r>
              <a:rPr lang="hr-HR" dirty="0"/>
              <a:t> </a:t>
            </a:r>
            <a:r>
              <a:rPr lang="hr-HR" dirty="0" err="1"/>
              <a:t>owners</a:t>
            </a:r>
            <a:r>
              <a:rPr lang="hr-HR" dirty="0"/>
              <a:t> are </a:t>
            </a:r>
            <a:r>
              <a:rPr lang="hr-HR" dirty="0" err="1"/>
              <a:t>included</a:t>
            </a:r>
            <a:r>
              <a:rPr lang="hr-HR" dirty="0"/>
              <a:t> </a:t>
            </a:r>
            <a:r>
              <a:rPr lang="hr-HR" dirty="0" err="1"/>
              <a:t>and</a:t>
            </a:r>
            <a:r>
              <a:rPr lang="hr-HR" dirty="0"/>
              <a:t> </a:t>
            </a:r>
            <a:r>
              <a:rPr lang="hr-HR" dirty="0" err="1"/>
              <a:t>the</a:t>
            </a:r>
            <a:r>
              <a:rPr lang="hr-HR" dirty="0"/>
              <a:t> hotel </a:t>
            </a:r>
            <a:r>
              <a:rPr lang="hr-HR" dirty="0" err="1"/>
              <a:t>is</a:t>
            </a:r>
            <a:r>
              <a:rPr lang="hr-HR" dirty="0"/>
              <a:t> </a:t>
            </a:r>
            <a:r>
              <a:rPr lang="hr-HR" dirty="0" err="1"/>
              <a:t>dispersed</a:t>
            </a:r>
            <a:r>
              <a:rPr lang="hr-HR" dirty="0"/>
              <a:t> </a:t>
            </a:r>
            <a:r>
              <a:rPr lang="hr-HR" dirty="0" err="1"/>
              <a:t>in</a:t>
            </a:r>
            <a:r>
              <a:rPr lang="hr-HR" dirty="0"/>
              <a:t> </a:t>
            </a:r>
            <a:r>
              <a:rPr lang="hr-HR" dirty="0" err="1"/>
              <a:t>multiple</a:t>
            </a:r>
            <a:r>
              <a:rPr lang="hr-HR" dirty="0"/>
              <a:t> </a:t>
            </a:r>
            <a:r>
              <a:rPr lang="hr-HR" dirty="0" err="1"/>
              <a:t>objects</a:t>
            </a:r>
            <a:r>
              <a:rPr lang="hr-HR" dirty="0"/>
              <a:t> </a:t>
            </a:r>
            <a:r>
              <a:rPr lang="hr-HR" dirty="0" err="1"/>
              <a:t>meaning</a:t>
            </a:r>
            <a:r>
              <a:rPr lang="hr-HR" dirty="0"/>
              <a:t> </a:t>
            </a:r>
            <a:r>
              <a:rPr lang="hr-HR" dirty="0" err="1"/>
              <a:t>that</a:t>
            </a:r>
            <a:r>
              <a:rPr lang="hr-HR" dirty="0"/>
              <a:t> </a:t>
            </a:r>
            <a:r>
              <a:rPr lang="hr-HR" dirty="0" err="1"/>
              <a:t>rooms</a:t>
            </a:r>
            <a:r>
              <a:rPr lang="hr-HR" dirty="0"/>
              <a:t> are </a:t>
            </a:r>
            <a:r>
              <a:rPr lang="hr-HR" dirty="0" err="1"/>
              <a:t>distributed</a:t>
            </a:r>
            <a:r>
              <a:rPr lang="hr-HR" dirty="0"/>
              <a:t> </a:t>
            </a:r>
            <a:r>
              <a:rPr lang="hr-HR" dirty="0" err="1"/>
              <a:t>across</a:t>
            </a:r>
            <a:r>
              <a:rPr lang="hr-HR" dirty="0"/>
              <a:t> </a:t>
            </a:r>
            <a:r>
              <a:rPr lang="hr-HR" dirty="0" err="1"/>
              <a:t>multiple</a:t>
            </a:r>
            <a:r>
              <a:rPr lang="hr-HR" dirty="0"/>
              <a:t> </a:t>
            </a:r>
            <a:r>
              <a:rPr lang="hr-HR" dirty="0" err="1"/>
              <a:t>nearby</a:t>
            </a:r>
            <a:r>
              <a:rPr lang="hr-HR" dirty="0"/>
              <a:t> </a:t>
            </a:r>
            <a:r>
              <a:rPr lang="hr-HR" dirty="0" err="1"/>
              <a:t>buildings</a:t>
            </a:r>
            <a:r>
              <a:rPr lang="hr-HR" dirty="0"/>
              <a:t> </a:t>
            </a:r>
            <a:r>
              <a:rPr lang="hr-HR" dirty="0" err="1"/>
              <a:t>and</a:t>
            </a:r>
            <a:r>
              <a:rPr lang="hr-HR" dirty="0"/>
              <a:t> </a:t>
            </a:r>
            <a:r>
              <a:rPr lang="hr-HR" dirty="0" err="1"/>
              <a:t>corridors</a:t>
            </a:r>
            <a:r>
              <a:rPr lang="hr-HR" dirty="0"/>
              <a:t> </a:t>
            </a:r>
            <a:r>
              <a:rPr lang="hr-HR" dirty="0" err="1"/>
              <a:t>of</a:t>
            </a:r>
            <a:r>
              <a:rPr lang="hr-HR" dirty="0"/>
              <a:t> </a:t>
            </a:r>
            <a:r>
              <a:rPr lang="hr-HR" dirty="0" err="1"/>
              <a:t>traditional</a:t>
            </a:r>
            <a:r>
              <a:rPr lang="hr-HR" dirty="0"/>
              <a:t> </a:t>
            </a:r>
            <a:r>
              <a:rPr lang="hr-HR" dirty="0" err="1"/>
              <a:t>hotels</a:t>
            </a:r>
            <a:r>
              <a:rPr lang="hr-HR" dirty="0"/>
              <a:t> are </a:t>
            </a:r>
            <a:r>
              <a:rPr lang="hr-HR" dirty="0" err="1"/>
              <a:t>replaced</a:t>
            </a:r>
            <a:r>
              <a:rPr lang="hr-HR" dirty="0"/>
              <a:t> </a:t>
            </a:r>
            <a:r>
              <a:rPr lang="hr-HR" dirty="0" err="1"/>
              <a:t>by</a:t>
            </a:r>
            <a:r>
              <a:rPr lang="hr-HR" dirty="0"/>
              <a:t> </a:t>
            </a:r>
            <a:r>
              <a:rPr lang="hr-HR" dirty="0" err="1"/>
              <a:t>narrow</a:t>
            </a:r>
            <a:r>
              <a:rPr lang="hr-HR" dirty="0"/>
              <a:t> </a:t>
            </a:r>
            <a:r>
              <a:rPr lang="hr-HR" dirty="0" err="1"/>
              <a:t>roads</a:t>
            </a:r>
            <a:r>
              <a:rPr lang="hr-HR" dirty="0"/>
              <a:t> </a:t>
            </a:r>
            <a:r>
              <a:rPr lang="hr-HR" dirty="0" err="1"/>
              <a:t>in</a:t>
            </a:r>
            <a:r>
              <a:rPr lang="hr-HR" dirty="0"/>
              <a:t> </a:t>
            </a:r>
            <a:r>
              <a:rPr lang="hr-HR" dirty="0" err="1"/>
              <a:t>the</a:t>
            </a:r>
            <a:r>
              <a:rPr lang="hr-HR" dirty="0"/>
              <a:t> </a:t>
            </a:r>
            <a:r>
              <a:rPr lang="hr-HR" dirty="0" err="1"/>
              <a:t>village</a:t>
            </a:r>
            <a:r>
              <a:rPr lang="hr-HR" dirty="0"/>
              <a:t> </a:t>
            </a:r>
            <a:r>
              <a:rPr lang="hr-HR" dirty="0" err="1"/>
              <a:t>itself</a:t>
            </a:r>
            <a:r>
              <a:rPr lang="hr-HR" dirty="0"/>
              <a:t>.</a:t>
            </a:r>
          </a:p>
        </p:txBody>
      </p:sp>
      <p:sp>
        <p:nvSpPr>
          <p:cNvPr id="4" name="Slide Number Placeholder 3"/>
          <p:cNvSpPr>
            <a:spLocks noGrp="1"/>
          </p:cNvSpPr>
          <p:nvPr>
            <p:ph type="sldNum" sz="quarter" idx="5"/>
          </p:nvPr>
        </p:nvSpPr>
        <p:spPr/>
        <p:txBody>
          <a:bodyPr/>
          <a:lstStyle/>
          <a:p>
            <a:fld id="{F682D372-37F8-48A0-A8BF-6F5DA6BD11A6}" type="slidenum">
              <a:rPr lang="hr-HR" smtClean="0"/>
              <a:t>20</a:t>
            </a:fld>
            <a:endParaRPr lang="hr-HR"/>
          </a:p>
        </p:txBody>
      </p:sp>
    </p:spTree>
    <p:extLst>
      <p:ext uri="{BB962C8B-B14F-4D97-AF65-F5344CB8AC3E}">
        <p14:creationId xmlns:p14="http://schemas.microsoft.com/office/powerpoint/2010/main" val="1097244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a:t>Main</a:t>
            </a:r>
            <a:r>
              <a:rPr lang="hr-HR" dirty="0"/>
              <a:t> </a:t>
            </a:r>
            <a:r>
              <a:rPr lang="hr-HR" dirty="0" err="1"/>
              <a:t>goals</a:t>
            </a:r>
            <a:r>
              <a:rPr lang="hr-HR" dirty="0"/>
              <a:t> </a:t>
            </a:r>
            <a:r>
              <a:rPr lang="hr-HR" dirty="0" err="1"/>
              <a:t>of</a:t>
            </a:r>
            <a:r>
              <a:rPr lang="hr-HR" dirty="0"/>
              <a:t> </a:t>
            </a:r>
            <a:r>
              <a:rPr lang="hr-HR" dirty="0" err="1"/>
              <a:t>this</a:t>
            </a:r>
            <a:r>
              <a:rPr lang="hr-HR" dirty="0"/>
              <a:t> </a:t>
            </a:r>
            <a:r>
              <a:rPr lang="hr-HR" dirty="0" err="1"/>
              <a:t>concept</a:t>
            </a:r>
            <a:r>
              <a:rPr lang="hr-HR" dirty="0"/>
              <a:t> are to </a:t>
            </a:r>
            <a:r>
              <a:rPr lang="hr-HR" dirty="0" err="1"/>
              <a:t>stimulate</a:t>
            </a:r>
            <a:r>
              <a:rPr lang="hr-HR" dirty="0"/>
              <a:t> </a:t>
            </a:r>
            <a:r>
              <a:rPr lang="hr-HR" dirty="0" err="1"/>
              <a:t>the</a:t>
            </a:r>
            <a:r>
              <a:rPr lang="hr-HR" dirty="0"/>
              <a:t> </a:t>
            </a:r>
            <a:r>
              <a:rPr lang="hr-HR" dirty="0" err="1"/>
              <a:t>local</a:t>
            </a:r>
            <a:r>
              <a:rPr lang="hr-HR" dirty="0"/>
              <a:t> </a:t>
            </a:r>
            <a:r>
              <a:rPr lang="hr-HR" dirty="0" err="1"/>
              <a:t>economy</a:t>
            </a:r>
            <a:r>
              <a:rPr lang="hr-HR" dirty="0"/>
              <a:t> </a:t>
            </a:r>
            <a:r>
              <a:rPr lang="hr-HR" dirty="0" err="1"/>
              <a:t>and</a:t>
            </a:r>
            <a:r>
              <a:rPr lang="hr-HR" dirty="0"/>
              <a:t> to </a:t>
            </a:r>
            <a:r>
              <a:rPr lang="hr-HR" dirty="0" err="1"/>
              <a:t>promote</a:t>
            </a:r>
            <a:r>
              <a:rPr lang="hr-HR" dirty="0"/>
              <a:t> </a:t>
            </a:r>
            <a:r>
              <a:rPr lang="hr-HR" dirty="0" err="1"/>
              <a:t>the</a:t>
            </a:r>
            <a:r>
              <a:rPr lang="hr-HR" dirty="0"/>
              <a:t> </a:t>
            </a:r>
            <a:r>
              <a:rPr lang="hr-HR" dirty="0" err="1"/>
              <a:t>local</a:t>
            </a:r>
            <a:r>
              <a:rPr lang="hr-HR" dirty="0"/>
              <a:t> </a:t>
            </a:r>
            <a:r>
              <a:rPr lang="hr-HR" dirty="0" err="1"/>
              <a:t>culture</a:t>
            </a:r>
            <a:r>
              <a:rPr lang="hr-HR" dirty="0"/>
              <a:t> as </a:t>
            </a:r>
            <a:r>
              <a:rPr lang="hr-HR" dirty="0" err="1"/>
              <a:t>the</a:t>
            </a:r>
            <a:r>
              <a:rPr lang="hr-HR" dirty="0"/>
              <a:t> </a:t>
            </a:r>
            <a:r>
              <a:rPr lang="hr-HR" dirty="0" err="1"/>
              <a:t>guests</a:t>
            </a:r>
            <a:r>
              <a:rPr lang="hr-HR" dirty="0"/>
              <a:t> are </a:t>
            </a:r>
            <a:r>
              <a:rPr lang="hr-HR" dirty="0" err="1"/>
              <a:t>offered</a:t>
            </a:r>
            <a:r>
              <a:rPr lang="hr-HR" dirty="0"/>
              <a:t> </a:t>
            </a:r>
            <a:r>
              <a:rPr lang="hr-HR" dirty="0" err="1"/>
              <a:t>an</a:t>
            </a:r>
            <a:r>
              <a:rPr lang="hr-HR" dirty="0"/>
              <a:t> </a:t>
            </a:r>
            <a:r>
              <a:rPr lang="hr-HR" dirty="0" err="1"/>
              <a:t>authentic</a:t>
            </a:r>
            <a:r>
              <a:rPr lang="hr-HR" dirty="0"/>
              <a:t> </a:t>
            </a:r>
            <a:r>
              <a:rPr lang="hr-HR" dirty="0" err="1"/>
              <a:t>local</a:t>
            </a:r>
            <a:r>
              <a:rPr lang="hr-HR" dirty="0"/>
              <a:t> </a:t>
            </a:r>
            <a:r>
              <a:rPr lang="hr-HR" dirty="0" err="1"/>
              <a:t>experience</a:t>
            </a:r>
            <a:r>
              <a:rPr lang="hr-HR" dirty="0"/>
              <a:t>.</a:t>
            </a:r>
          </a:p>
          <a:p>
            <a:r>
              <a:rPr lang="hr-HR" dirty="0"/>
              <a:t>-</a:t>
            </a:r>
          </a:p>
          <a:p>
            <a:r>
              <a:rPr lang="hr-HR" dirty="0" err="1"/>
              <a:t>This</a:t>
            </a:r>
            <a:r>
              <a:rPr lang="hr-HR" dirty="0"/>
              <a:t> </a:t>
            </a:r>
            <a:r>
              <a:rPr lang="hr-HR" dirty="0" err="1"/>
              <a:t>is</a:t>
            </a:r>
            <a:r>
              <a:rPr lang="hr-HR" dirty="0"/>
              <a:t> </a:t>
            </a:r>
            <a:r>
              <a:rPr lang="hr-HR" dirty="0" err="1"/>
              <a:t>also</a:t>
            </a:r>
            <a:r>
              <a:rPr lang="hr-HR" dirty="0"/>
              <a:t> a </a:t>
            </a:r>
            <a:r>
              <a:rPr lang="hr-HR" dirty="0" err="1"/>
              <a:t>sustainable</a:t>
            </a:r>
            <a:r>
              <a:rPr lang="hr-HR" dirty="0"/>
              <a:t> </a:t>
            </a:r>
            <a:r>
              <a:rPr lang="hr-HR" dirty="0" err="1"/>
              <a:t>approach</a:t>
            </a:r>
            <a:r>
              <a:rPr lang="hr-HR" dirty="0"/>
              <a:t> to </a:t>
            </a:r>
            <a:r>
              <a:rPr lang="hr-HR" dirty="0" err="1"/>
              <a:t>revitalization</a:t>
            </a:r>
            <a:r>
              <a:rPr lang="hr-HR" dirty="0"/>
              <a:t> </a:t>
            </a:r>
            <a:r>
              <a:rPr lang="hr-HR" dirty="0" err="1"/>
              <a:t>of</a:t>
            </a:r>
            <a:r>
              <a:rPr lang="hr-HR" dirty="0"/>
              <a:t> </a:t>
            </a:r>
            <a:r>
              <a:rPr lang="hr-HR" dirty="0" err="1"/>
              <a:t>abandoned</a:t>
            </a:r>
            <a:r>
              <a:rPr lang="hr-HR" dirty="0"/>
              <a:t> </a:t>
            </a:r>
            <a:r>
              <a:rPr lang="hr-HR" dirty="0" err="1"/>
              <a:t>villages</a:t>
            </a:r>
            <a:r>
              <a:rPr lang="hr-HR" dirty="0"/>
              <a:t> – </a:t>
            </a:r>
            <a:r>
              <a:rPr lang="hr-HR" dirty="0" err="1"/>
              <a:t>with</a:t>
            </a:r>
            <a:r>
              <a:rPr lang="hr-HR" dirty="0"/>
              <a:t> no </a:t>
            </a:r>
            <a:r>
              <a:rPr lang="hr-HR" dirty="0" err="1"/>
              <a:t>new</a:t>
            </a:r>
            <a:r>
              <a:rPr lang="hr-HR" dirty="0"/>
              <a:t> </a:t>
            </a:r>
            <a:r>
              <a:rPr lang="hr-HR" dirty="0" err="1"/>
              <a:t>construction</a:t>
            </a:r>
            <a:r>
              <a:rPr lang="hr-HR" dirty="0"/>
              <a:t> </a:t>
            </a:r>
            <a:r>
              <a:rPr lang="hr-HR" dirty="0" err="1"/>
              <a:t>there</a:t>
            </a:r>
            <a:r>
              <a:rPr lang="hr-HR" dirty="0"/>
              <a:t> </a:t>
            </a:r>
            <a:r>
              <a:rPr lang="hr-HR" dirty="0" err="1"/>
              <a:t>is</a:t>
            </a:r>
            <a:r>
              <a:rPr lang="hr-HR" dirty="0"/>
              <a:t> </a:t>
            </a:r>
            <a:r>
              <a:rPr lang="hr-HR" dirty="0" err="1"/>
              <a:t>also</a:t>
            </a:r>
            <a:r>
              <a:rPr lang="hr-HR" dirty="0"/>
              <a:t> no </a:t>
            </a:r>
            <a:r>
              <a:rPr lang="hr-HR" dirty="0" err="1"/>
              <a:t>pressure</a:t>
            </a:r>
            <a:r>
              <a:rPr lang="hr-HR" dirty="0"/>
              <a:t> on </a:t>
            </a:r>
            <a:r>
              <a:rPr lang="hr-HR" dirty="0" err="1"/>
              <a:t>the</a:t>
            </a:r>
            <a:r>
              <a:rPr lang="hr-HR" dirty="0"/>
              <a:t> </a:t>
            </a:r>
            <a:r>
              <a:rPr lang="hr-HR" dirty="0" err="1"/>
              <a:t>environment</a:t>
            </a:r>
            <a:r>
              <a:rPr lang="hr-HR" dirty="0"/>
              <a:t>.</a:t>
            </a:r>
          </a:p>
        </p:txBody>
      </p:sp>
      <p:sp>
        <p:nvSpPr>
          <p:cNvPr id="4" name="Slide Number Placeholder 3"/>
          <p:cNvSpPr>
            <a:spLocks noGrp="1"/>
          </p:cNvSpPr>
          <p:nvPr>
            <p:ph type="sldNum" sz="quarter" idx="5"/>
          </p:nvPr>
        </p:nvSpPr>
        <p:spPr/>
        <p:txBody>
          <a:bodyPr/>
          <a:lstStyle/>
          <a:p>
            <a:fld id="{F682D372-37F8-48A0-A8BF-6F5DA6BD11A6}" type="slidenum">
              <a:rPr lang="hr-HR" smtClean="0"/>
              <a:t>21</a:t>
            </a:fld>
            <a:endParaRPr lang="hr-HR"/>
          </a:p>
        </p:txBody>
      </p:sp>
    </p:spTree>
    <p:extLst>
      <p:ext uri="{BB962C8B-B14F-4D97-AF65-F5344CB8AC3E}">
        <p14:creationId xmlns:p14="http://schemas.microsoft.com/office/powerpoint/2010/main" val="682864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main focus of the analysis will be the village of Velo Grablje, which according to the 2011 census has only 7 inhabitants. </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r>
              <a:rPr lang="hr-HR" sz="1200" kern="1200" dirty="0">
                <a:solidFill>
                  <a:schemeClr val="tx1"/>
                </a:solidFill>
                <a:effectLst/>
                <a:latin typeface="+mn-lt"/>
                <a:ea typeface="+mn-ea"/>
                <a:cs typeface="+mn-cs"/>
              </a:rPr>
              <a:t>Velo Grablje</a:t>
            </a:r>
            <a:r>
              <a:rPr lang="en-GB" sz="1200" kern="1200" dirty="0">
                <a:solidFill>
                  <a:schemeClr val="tx1"/>
                </a:solidFill>
                <a:effectLst/>
                <a:latin typeface="+mn-lt"/>
                <a:ea typeface="+mn-ea"/>
                <a:cs typeface="+mn-cs"/>
              </a:rPr>
              <a:t> is facing physical constraints due to its position in the middle of the island and its poor traffic connections with the coast and thus with the Croatian mainland. This has led to depopulation, which makes investing in better connections unprofitable.</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2</a:t>
            </a:fld>
            <a:endParaRPr lang="hr-HR"/>
          </a:p>
        </p:txBody>
      </p:sp>
    </p:spTree>
    <p:extLst>
      <p:ext uri="{BB962C8B-B14F-4D97-AF65-F5344CB8AC3E}">
        <p14:creationId xmlns:p14="http://schemas.microsoft.com/office/powerpoint/2010/main" val="1043675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restoring protected cultural goods, especially protected historical complex such as Velo Grablje, it is necessary to find the balance between the development and the preservation of the existing state. This is a very complex task because both are equally important and neither should be an obstacle for the other. </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22</a:t>
            </a:fld>
            <a:endParaRPr lang="hr-HR"/>
          </a:p>
        </p:txBody>
      </p:sp>
    </p:spTree>
    <p:extLst>
      <p:ext uri="{BB962C8B-B14F-4D97-AF65-F5344CB8AC3E}">
        <p14:creationId xmlns:p14="http://schemas.microsoft.com/office/powerpoint/2010/main" val="976861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a:t>With</a:t>
            </a:r>
            <a:r>
              <a:rPr lang="hr-HR" dirty="0"/>
              <a:t> </a:t>
            </a:r>
            <a:r>
              <a:rPr lang="hr-HR" dirty="0" err="1"/>
              <a:t>all</a:t>
            </a:r>
            <a:r>
              <a:rPr lang="hr-HR" dirty="0"/>
              <a:t> </a:t>
            </a:r>
            <a:r>
              <a:rPr lang="hr-HR" dirty="0" err="1"/>
              <a:t>that</a:t>
            </a:r>
            <a:r>
              <a:rPr lang="hr-HR" dirty="0"/>
              <a:t> </a:t>
            </a:r>
            <a:r>
              <a:rPr lang="hr-HR" dirty="0" err="1"/>
              <a:t>in</a:t>
            </a:r>
            <a:r>
              <a:rPr lang="hr-HR" dirty="0"/>
              <a:t> </a:t>
            </a:r>
            <a:r>
              <a:rPr lang="hr-HR" dirty="0" err="1"/>
              <a:t>mind</a:t>
            </a:r>
            <a:r>
              <a:rPr lang="hr-HR" dirty="0"/>
              <a:t> </a:t>
            </a:r>
            <a:r>
              <a:rPr lang="hr-HR" dirty="0" err="1"/>
              <a:t>hopefully</a:t>
            </a:r>
            <a:r>
              <a:rPr lang="hr-HR" dirty="0"/>
              <a:t> </a:t>
            </a:r>
            <a:r>
              <a:rPr lang="hr-HR" dirty="0" err="1"/>
              <a:t>any</a:t>
            </a:r>
            <a:r>
              <a:rPr lang="hr-HR" dirty="0"/>
              <a:t> future </a:t>
            </a:r>
            <a:r>
              <a:rPr lang="hr-HR" dirty="0" err="1"/>
              <a:t>revitalization</a:t>
            </a:r>
            <a:r>
              <a:rPr lang="hr-HR" dirty="0"/>
              <a:t> </a:t>
            </a:r>
            <a:r>
              <a:rPr lang="hr-HR" dirty="0" err="1"/>
              <a:t>of</a:t>
            </a:r>
            <a:r>
              <a:rPr lang="hr-HR" dirty="0"/>
              <a:t> Velo Grablje </a:t>
            </a:r>
            <a:r>
              <a:rPr lang="hr-HR" dirty="0" err="1"/>
              <a:t>will</a:t>
            </a:r>
            <a:r>
              <a:rPr lang="hr-HR" dirty="0"/>
              <a:t> make </a:t>
            </a:r>
            <a:r>
              <a:rPr lang="hr-HR" dirty="0" err="1"/>
              <a:t>it</a:t>
            </a:r>
            <a:r>
              <a:rPr lang="hr-HR" dirty="0"/>
              <a:t> </a:t>
            </a:r>
            <a:r>
              <a:rPr lang="hr-HR" dirty="0" err="1"/>
              <a:t>an</a:t>
            </a:r>
            <a:r>
              <a:rPr lang="hr-HR" dirty="0"/>
              <a:t> </a:t>
            </a:r>
            <a:r>
              <a:rPr lang="hr-HR" dirty="0" err="1"/>
              <a:t>attractive</a:t>
            </a:r>
            <a:r>
              <a:rPr lang="hr-HR" dirty="0"/>
              <a:t> place to live </a:t>
            </a:r>
            <a:r>
              <a:rPr lang="hr-HR" dirty="0" err="1"/>
              <a:t>in</a:t>
            </a:r>
            <a:r>
              <a:rPr lang="hr-HR" dirty="0"/>
              <a:t>, to </a:t>
            </a:r>
            <a:r>
              <a:rPr lang="hr-HR" dirty="0" err="1"/>
              <a:t>visit</a:t>
            </a:r>
            <a:r>
              <a:rPr lang="hr-HR" dirty="0"/>
              <a:t> </a:t>
            </a:r>
            <a:r>
              <a:rPr lang="hr-HR" dirty="0" err="1"/>
              <a:t>and</a:t>
            </a:r>
            <a:r>
              <a:rPr lang="hr-HR" dirty="0"/>
              <a:t> to </a:t>
            </a:r>
            <a:r>
              <a:rPr lang="hr-HR" dirty="0" err="1"/>
              <a:t>invest</a:t>
            </a:r>
            <a:r>
              <a:rPr lang="hr-HR" dirty="0"/>
              <a:t> </a:t>
            </a:r>
            <a:r>
              <a:rPr lang="hr-HR" dirty="0" err="1"/>
              <a:t>in</a:t>
            </a:r>
            <a:r>
              <a:rPr lang="hr-HR" dirty="0"/>
              <a:t> </a:t>
            </a:r>
            <a:r>
              <a:rPr lang="hr-HR" dirty="0" err="1"/>
              <a:t>and</a:t>
            </a:r>
            <a:r>
              <a:rPr lang="hr-HR" dirty="0"/>
              <a:t> </a:t>
            </a:r>
            <a:r>
              <a:rPr lang="hr-HR" dirty="0" err="1"/>
              <a:t>maybe</a:t>
            </a:r>
            <a:r>
              <a:rPr lang="hr-HR" dirty="0"/>
              <a:t> </a:t>
            </a:r>
            <a:r>
              <a:rPr lang="hr-HR" dirty="0" err="1"/>
              <a:t>also</a:t>
            </a:r>
            <a:r>
              <a:rPr lang="hr-HR" dirty="0"/>
              <a:t> </a:t>
            </a:r>
            <a:r>
              <a:rPr lang="hr-HR" dirty="0" err="1"/>
              <a:t>serve</a:t>
            </a:r>
            <a:r>
              <a:rPr lang="hr-HR" dirty="0"/>
              <a:t> as </a:t>
            </a:r>
            <a:r>
              <a:rPr lang="hr-HR" dirty="0" err="1"/>
              <a:t>an</a:t>
            </a:r>
            <a:r>
              <a:rPr lang="hr-HR" dirty="0"/>
              <a:t> </a:t>
            </a:r>
            <a:r>
              <a:rPr lang="hr-HR" dirty="0" err="1"/>
              <a:t>example</a:t>
            </a:r>
            <a:r>
              <a:rPr lang="hr-HR" dirty="0"/>
              <a:t> for future </a:t>
            </a:r>
            <a:r>
              <a:rPr lang="hr-HR" dirty="0" err="1"/>
              <a:t>revitalizations</a:t>
            </a:r>
            <a:r>
              <a:rPr lang="hr-HR" dirty="0"/>
              <a:t> </a:t>
            </a:r>
            <a:r>
              <a:rPr lang="hr-HR" dirty="0" err="1"/>
              <a:t>of</a:t>
            </a:r>
            <a:r>
              <a:rPr lang="hr-HR" dirty="0"/>
              <a:t> </a:t>
            </a:r>
            <a:r>
              <a:rPr lang="hr-HR" dirty="0" err="1"/>
              <a:t>other</a:t>
            </a:r>
            <a:r>
              <a:rPr lang="hr-HR" dirty="0"/>
              <a:t> </a:t>
            </a:r>
            <a:r>
              <a:rPr lang="hr-HR" dirty="0" err="1"/>
              <a:t>abandoned</a:t>
            </a:r>
            <a:r>
              <a:rPr lang="hr-HR" dirty="0"/>
              <a:t> </a:t>
            </a:r>
            <a:r>
              <a:rPr lang="hr-HR" dirty="0" err="1"/>
              <a:t>villages</a:t>
            </a:r>
            <a:r>
              <a:rPr lang="hr-HR" dirty="0"/>
              <a:t>. </a:t>
            </a:r>
          </a:p>
        </p:txBody>
      </p:sp>
      <p:sp>
        <p:nvSpPr>
          <p:cNvPr id="4" name="Slide Number Placeholder 3"/>
          <p:cNvSpPr>
            <a:spLocks noGrp="1"/>
          </p:cNvSpPr>
          <p:nvPr>
            <p:ph type="sldNum" sz="quarter" idx="5"/>
          </p:nvPr>
        </p:nvSpPr>
        <p:spPr/>
        <p:txBody>
          <a:bodyPr/>
          <a:lstStyle/>
          <a:p>
            <a:fld id="{F682D372-37F8-48A0-A8BF-6F5DA6BD11A6}" type="slidenum">
              <a:rPr lang="hr-HR" smtClean="0"/>
              <a:t>23</a:t>
            </a:fld>
            <a:endParaRPr lang="hr-HR"/>
          </a:p>
        </p:txBody>
      </p:sp>
    </p:spTree>
    <p:extLst>
      <p:ext uri="{BB962C8B-B14F-4D97-AF65-F5344CB8AC3E}">
        <p14:creationId xmlns:p14="http://schemas.microsoft.com/office/powerpoint/2010/main" val="210340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682D372-37F8-48A0-A8BF-6F5DA6BD11A6}" type="slidenum">
              <a:rPr lang="hr-HR" smtClean="0"/>
              <a:t>24</a:t>
            </a:fld>
            <a:endParaRPr lang="hr-HR"/>
          </a:p>
        </p:txBody>
      </p:sp>
    </p:spTree>
    <p:extLst>
      <p:ext uri="{BB962C8B-B14F-4D97-AF65-F5344CB8AC3E}">
        <p14:creationId xmlns:p14="http://schemas.microsoft.com/office/powerpoint/2010/main" val="310504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One of the questions raised by this kind of development is: </a:t>
            </a:r>
            <a:r>
              <a:rPr lang="en-GB" sz="1200" i="1" kern="1200" dirty="0">
                <a:solidFill>
                  <a:schemeClr val="tx1"/>
                </a:solidFill>
                <a:effectLst/>
                <a:latin typeface="+mn-lt"/>
                <a:ea typeface="+mn-ea"/>
                <a:cs typeface="+mn-cs"/>
              </a:rPr>
              <a:t>what will the growing development of tourism on the coast of the island do to its inland villages?</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3</a:t>
            </a:fld>
            <a:endParaRPr lang="hr-HR"/>
          </a:p>
        </p:txBody>
      </p:sp>
    </p:spTree>
    <p:extLst>
      <p:ext uri="{BB962C8B-B14F-4D97-AF65-F5344CB8AC3E}">
        <p14:creationId xmlns:p14="http://schemas.microsoft.com/office/powerpoint/2010/main" val="223902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kern="1200" dirty="0" err="1">
                <a:solidFill>
                  <a:schemeClr val="tx1"/>
                </a:solidFill>
                <a:effectLst/>
                <a:latin typeface="+mn-lt"/>
                <a:ea typeface="+mn-ea"/>
                <a:cs typeface="+mn-cs"/>
              </a:rPr>
              <a:t>Demographic</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structure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Croatia </a:t>
            </a:r>
            <a:r>
              <a:rPr lang="hr-HR" sz="1200" kern="1200" dirty="0" err="1">
                <a:solidFill>
                  <a:schemeClr val="tx1"/>
                </a:solidFill>
                <a:effectLst/>
                <a:latin typeface="+mn-lt"/>
                <a:ea typeface="+mn-ea"/>
                <a:cs typeface="+mn-cs"/>
              </a:rPr>
              <a:t>is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mosty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affected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with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two</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demographic</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processes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depopulation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and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aging</a:t>
            </a:r>
            <a:r>
              <a:rPr lang="hr-HR" sz="1200" kern="1200" dirty="0">
                <a:solidFill>
                  <a:schemeClr val="tx1"/>
                </a:solidFill>
                <a:effectLst/>
                <a:latin typeface="+mn-lt"/>
                <a:ea typeface="+mn-ea"/>
                <a:cs typeface="+mn-cs"/>
              </a:rPr>
              <a:t>.</a:t>
            </a:r>
          </a:p>
          <a:p>
            <a:r>
              <a:rPr lang="hr-HR"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Demographic data show that Velo Grablje, according to the number and age structure of the population, is a place threatened with extinction.</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5</a:t>
            </a:fld>
            <a:endParaRPr lang="hr-HR"/>
          </a:p>
        </p:txBody>
      </p:sp>
    </p:spTree>
    <p:extLst>
      <p:ext uri="{BB962C8B-B14F-4D97-AF65-F5344CB8AC3E}">
        <p14:creationId xmlns:p14="http://schemas.microsoft.com/office/powerpoint/2010/main" val="1202844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Hvar, like other islands, was once an economic, traffic-isolated, entity with activities for everyday needs available on the island. </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6</a:t>
            </a:fld>
            <a:endParaRPr lang="hr-HR"/>
          </a:p>
        </p:txBody>
      </p:sp>
    </p:spTree>
    <p:extLst>
      <p:ext uri="{BB962C8B-B14F-4D97-AF65-F5344CB8AC3E}">
        <p14:creationId xmlns:p14="http://schemas.microsoft.com/office/powerpoint/2010/main" val="4068280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7</a:t>
            </a:fld>
            <a:endParaRPr lang="hr-HR"/>
          </a:p>
        </p:txBody>
      </p:sp>
    </p:spTree>
    <p:extLst>
      <p:ext uri="{BB962C8B-B14F-4D97-AF65-F5344CB8AC3E}">
        <p14:creationId xmlns:p14="http://schemas.microsoft.com/office/powerpoint/2010/main" val="336480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Exact data on the founding of Velo Grablje is not preserved, but according to existing historical sources and local tales it was founded in the late Middle Ages as a livestock settlement. </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This number had halved by the middle of the same century and since then, the number of residents has been steadily declining. </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8</a:t>
            </a:fld>
            <a:endParaRPr lang="hr-HR"/>
          </a:p>
        </p:txBody>
      </p:sp>
    </p:spTree>
    <p:extLst>
      <p:ext uri="{BB962C8B-B14F-4D97-AF65-F5344CB8AC3E}">
        <p14:creationId xmlns:p14="http://schemas.microsoft.com/office/powerpoint/2010/main" val="122164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Thanks to the absence of intensive tourist and economic development, today Velo Grablje is a well preserved architectural and urban complex and as such is registered in the Register of Cultural Goods </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Due to the proximity of the local quarry, where many inhabitants of Velo Grablje were working, stone was a logical choice for building and for paving public areas.</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9</a:t>
            </a:fld>
            <a:endParaRPr lang="hr-HR"/>
          </a:p>
        </p:txBody>
      </p:sp>
    </p:spTree>
    <p:extLst>
      <p:ext uri="{BB962C8B-B14F-4D97-AF65-F5344CB8AC3E}">
        <p14:creationId xmlns:p14="http://schemas.microsoft.com/office/powerpoint/2010/main" val="2518674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Since the establishment of the village, the population of Velo Grablje has been engaged in agriculture.</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The vineyards have long been spared from diseases </a:t>
            </a:r>
            <a:r>
              <a:rPr lang="hr-HR" sz="1200" kern="1200" dirty="0">
                <a:solidFill>
                  <a:schemeClr val="tx1"/>
                </a:solidFill>
                <a:effectLst/>
                <a:latin typeface="+mn-lt"/>
                <a:ea typeface="+mn-ea"/>
                <a:cs typeface="+mn-cs"/>
              </a:rPr>
              <a:t>, b</a:t>
            </a:r>
            <a:r>
              <a:rPr lang="en-GB" sz="1200" kern="1200" dirty="0" err="1">
                <a:solidFill>
                  <a:schemeClr val="tx1"/>
                </a:solidFill>
                <a:effectLst/>
                <a:latin typeface="+mn-lt"/>
                <a:ea typeface="+mn-ea"/>
                <a:cs typeface="+mn-cs"/>
              </a:rPr>
              <a:t>ut</a:t>
            </a:r>
            <a:r>
              <a:rPr lang="en-GB" sz="1200" kern="1200" dirty="0">
                <a:solidFill>
                  <a:schemeClr val="tx1"/>
                </a:solidFill>
                <a:effectLst/>
                <a:latin typeface="+mn-lt"/>
                <a:ea typeface="+mn-ea"/>
                <a:cs typeface="+mn-cs"/>
              </a:rPr>
              <a:t> in spite of all efforts, </a:t>
            </a:r>
            <a:r>
              <a:rPr lang="en-GB" sz="1200" kern="1200" dirty="0" err="1">
                <a:solidFill>
                  <a:schemeClr val="tx1"/>
                </a:solidFill>
                <a:effectLst/>
                <a:latin typeface="+mn-lt"/>
                <a:ea typeface="+mn-ea"/>
                <a:cs typeface="+mn-cs"/>
              </a:rPr>
              <a:t>phylloxera</a:t>
            </a:r>
            <a:r>
              <a:rPr lang="en-GB" sz="1200" kern="1200" dirty="0">
                <a:solidFill>
                  <a:schemeClr val="tx1"/>
                </a:solidFill>
                <a:effectLst/>
                <a:latin typeface="+mn-lt"/>
                <a:ea typeface="+mn-ea"/>
                <a:cs typeface="+mn-cs"/>
              </a:rPr>
              <a:t> came in 1914 and destroyed the vineyards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After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that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vineyards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were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rebuilt</a:t>
            </a:r>
            <a:r>
              <a:rPr lang="hr-HR" sz="1200" kern="1200" dirty="0">
                <a:solidFill>
                  <a:schemeClr val="tx1"/>
                </a:solidFill>
                <a:effectLst/>
                <a:latin typeface="+mn-lt"/>
                <a:ea typeface="+mn-ea"/>
                <a:cs typeface="+mn-cs"/>
              </a:rPr>
              <a:t>, but </a:t>
            </a:r>
            <a:r>
              <a:rPr lang="hr-HR" sz="1200" kern="1200" dirty="0" err="1">
                <a:solidFill>
                  <a:schemeClr val="tx1"/>
                </a:solidFill>
                <a:effectLst/>
                <a:latin typeface="+mn-lt"/>
                <a:ea typeface="+mn-ea"/>
                <a:cs typeface="+mn-cs"/>
              </a:rPr>
              <a:t>after</a:t>
            </a:r>
            <a:r>
              <a:rPr lang="hr-HR" sz="1200" kern="1200" dirty="0">
                <a:solidFill>
                  <a:schemeClr val="tx1"/>
                </a:solidFill>
                <a:effectLst/>
                <a:latin typeface="+mn-lt"/>
                <a:ea typeface="+mn-ea"/>
                <a:cs typeface="+mn-cs"/>
              </a:rPr>
              <a:t> a </a:t>
            </a:r>
            <a:r>
              <a:rPr lang="hr-HR" sz="1200" kern="1200" dirty="0" err="1">
                <a:solidFill>
                  <a:schemeClr val="tx1"/>
                </a:solidFill>
                <a:effectLst/>
                <a:latin typeface="+mn-lt"/>
                <a:ea typeface="+mn-ea"/>
                <a:cs typeface="+mn-cs"/>
              </a:rPr>
              <a:t>series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catastrophic</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fires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almost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completley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ceased</a:t>
            </a:r>
            <a:r>
              <a:rPr lang="hr-HR" sz="1200" kern="1200" dirty="0">
                <a:solidFill>
                  <a:schemeClr val="tx1"/>
                </a:solidFill>
                <a:effectLst/>
                <a:latin typeface="+mn-lt"/>
                <a:ea typeface="+mn-ea"/>
                <a:cs typeface="+mn-cs"/>
              </a:rPr>
              <a:t> to </a:t>
            </a:r>
            <a:r>
              <a:rPr lang="hr-HR" sz="1200" kern="1200" dirty="0" err="1">
                <a:solidFill>
                  <a:schemeClr val="tx1"/>
                </a:solidFill>
                <a:effectLst/>
                <a:latin typeface="+mn-lt"/>
                <a:ea typeface="+mn-ea"/>
                <a:cs typeface="+mn-cs"/>
              </a:rPr>
              <a:t>exist</a:t>
            </a:r>
            <a:r>
              <a:rPr lang="hr-HR" sz="1200" kern="1200" dirty="0">
                <a:solidFill>
                  <a:schemeClr val="tx1"/>
                </a:solidFill>
                <a:effectLst/>
                <a:latin typeface="+mn-lt"/>
                <a:ea typeface="+mn-ea"/>
                <a:cs typeface="+mn-cs"/>
              </a:rPr>
              <a:t>. </a:t>
            </a:r>
            <a:endParaRPr lang="hr-HR" dirty="0"/>
          </a:p>
        </p:txBody>
      </p:sp>
      <p:sp>
        <p:nvSpPr>
          <p:cNvPr id="4" name="Slide Number Placeholder 3"/>
          <p:cNvSpPr>
            <a:spLocks noGrp="1"/>
          </p:cNvSpPr>
          <p:nvPr>
            <p:ph type="sldNum" sz="quarter" idx="5"/>
          </p:nvPr>
        </p:nvSpPr>
        <p:spPr/>
        <p:txBody>
          <a:bodyPr/>
          <a:lstStyle/>
          <a:p>
            <a:fld id="{F682D372-37F8-48A0-A8BF-6F5DA6BD11A6}" type="slidenum">
              <a:rPr lang="hr-HR" smtClean="0"/>
              <a:t>10</a:t>
            </a:fld>
            <a:endParaRPr lang="hr-HR"/>
          </a:p>
        </p:txBody>
      </p:sp>
    </p:spTree>
    <p:extLst>
      <p:ext uri="{BB962C8B-B14F-4D97-AF65-F5344CB8AC3E}">
        <p14:creationId xmlns:p14="http://schemas.microsoft.com/office/powerpoint/2010/main" val="2060403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D24A-B57A-4D09-942B-7A1D7AF1264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hr-HR" dirty="0"/>
          </a:p>
        </p:txBody>
      </p:sp>
      <p:sp>
        <p:nvSpPr>
          <p:cNvPr id="3" name="Subtitle 2">
            <a:extLst>
              <a:ext uri="{FF2B5EF4-FFF2-40B4-BE49-F238E27FC236}">
                <a16:creationId xmlns:a16="http://schemas.microsoft.com/office/drawing/2014/main" id="{81657D1D-61AE-43D2-8BD6-B2749E34CF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r-HR" dirty="0"/>
          </a:p>
        </p:txBody>
      </p:sp>
      <p:sp>
        <p:nvSpPr>
          <p:cNvPr id="4" name="Date Placeholder 3">
            <a:extLst>
              <a:ext uri="{FF2B5EF4-FFF2-40B4-BE49-F238E27FC236}">
                <a16:creationId xmlns:a16="http://schemas.microsoft.com/office/drawing/2014/main" id="{7CBF20B7-6210-4DED-AD34-0FBC6DBF9F55}"/>
              </a:ext>
            </a:extLst>
          </p:cNvPr>
          <p:cNvSpPr>
            <a:spLocks noGrp="1"/>
          </p:cNvSpPr>
          <p:nvPr>
            <p:ph type="dt" sz="half" idx="10"/>
          </p:nvPr>
        </p:nvSpPr>
        <p:spPr/>
        <p:txBody>
          <a:bodyPr/>
          <a:lstStyle/>
          <a:p>
            <a:fld id="{2A010B89-1E92-4635-9FDE-026D7EAF7829}" type="datetime1">
              <a:rPr lang="hr-HR" smtClean="0"/>
              <a:t>10.9.2019.</a:t>
            </a:fld>
            <a:endParaRPr lang="hr-HR"/>
          </a:p>
        </p:txBody>
      </p:sp>
      <p:sp>
        <p:nvSpPr>
          <p:cNvPr id="5" name="Footer Placeholder 4">
            <a:extLst>
              <a:ext uri="{FF2B5EF4-FFF2-40B4-BE49-F238E27FC236}">
                <a16:creationId xmlns:a16="http://schemas.microsoft.com/office/drawing/2014/main" id="{58632DA6-3B04-453C-8A32-341D82783CCA}"/>
              </a:ext>
            </a:extLst>
          </p:cNvPr>
          <p:cNvSpPr>
            <a:spLocks noGrp="1"/>
          </p:cNvSpPr>
          <p:nvPr>
            <p:ph type="ftr" sz="quarter" idx="11"/>
          </p:nvPr>
        </p:nvSpPr>
        <p:spPr>
          <a:xfrm>
            <a:off x="3581400" y="6356350"/>
            <a:ext cx="5029200" cy="365125"/>
          </a:xfrm>
        </p:spPr>
        <p:txBody>
          <a:bodyPr/>
          <a:lstStyle>
            <a:lvl1pPr algn="ctr">
              <a:defRPr>
                <a:solidFill>
                  <a:schemeClr val="bg1">
                    <a:lumMod val="65000"/>
                  </a:schemeClr>
                </a:solidFill>
              </a:defRPr>
            </a:lvl1pPr>
          </a:lstStyle>
          <a:p>
            <a:endParaRPr lang="hr-HR" dirty="0"/>
          </a:p>
        </p:txBody>
      </p:sp>
      <p:sp>
        <p:nvSpPr>
          <p:cNvPr id="6" name="Slide Number Placeholder 5">
            <a:extLst>
              <a:ext uri="{FF2B5EF4-FFF2-40B4-BE49-F238E27FC236}">
                <a16:creationId xmlns:a16="http://schemas.microsoft.com/office/drawing/2014/main" id="{136A6D5D-82D1-49BA-8D5A-E81AE132840E}"/>
              </a:ext>
            </a:extLst>
          </p:cNvPr>
          <p:cNvSpPr>
            <a:spLocks noGrp="1"/>
          </p:cNvSpPr>
          <p:nvPr>
            <p:ph type="sldNum" sz="quarter" idx="12"/>
          </p:nvPr>
        </p:nvSpPr>
        <p:spPr/>
        <p:txBody>
          <a:bodyPr/>
          <a:lstStyle/>
          <a:p>
            <a:fld id="{F10DFF65-A2C0-4E54-997B-7D9906A4600E}" type="slidenum">
              <a:rPr lang="hr-HR" smtClean="0"/>
              <a:t>‹#›</a:t>
            </a:fld>
            <a:endParaRPr lang="hr-HR"/>
          </a:p>
        </p:txBody>
      </p:sp>
    </p:spTree>
    <p:extLst>
      <p:ext uri="{BB962C8B-B14F-4D97-AF65-F5344CB8AC3E}">
        <p14:creationId xmlns:p14="http://schemas.microsoft.com/office/powerpoint/2010/main" val="240704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FFE4-164B-48ED-BD94-CDB8065BFAF2}"/>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7996F7B8-8C2C-4733-9324-1084225C0A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92B8AA3B-7B24-4AFA-A644-B8718A4EB862}"/>
              </a:ext>
            </a:extLst>
          </p:cNvPr>
          <p:cNvSpPr>
            <a:spLocks noGrp="1"/>
          </p:cNvSpPr>
          <p:nvPr>
            <p:ph type="dt" sz="half" idx="10"/>
          </p:nvPr>
        </p:nvSpPr>
        <p:spPr/>
        <p:txBody>
          <a:bodyPr/>
          <a:lstStyle/>
          <a:p>
            <a:fld id="{A200745A-4694-4FEB-BFBE-A46501D74203}" type="datetime1">
              <a:rPr lang="hr-HR" smtClean="0"/>
              <a:t>10.9.2019.</a:t>
            </a:fld>
            <a:endParaRPr lang="hr-HR"/>
          </a:p>
        </p:txBody>
      </p:sp>
      <p:sp>
        <p:nvSpPr>
          <p:cNvPr id="5" name="Footer Placeholder 4">
            <a:extLst>
              <a:ext uri="{FF2B5EF4-FFF2-40B4-BE49-F238E27FC236}">
                <a16:creationId xmlns:a16="http://schemas.microsoft.com/office/drawing/2014/main" id="{0617B9C5-E78C-4658-ABBB-153030AFE066}"/>
              </a:ext>
            </a:extLst>
          </p:cNvPr>
          <p:cNvSpPr>
            <a:spLocks noGrp="1"/>
          </p:cNvSpPr>
          <p:nvPr>
            <p:ph type="ftr" sz="quarter" idx="11"/>
          </p:nvPr>
        </p:nvSpPr>
        <p:spPr/>
        <p:txBody>
          <a:bodyPr/>
          <a:lstStyle/>
          <a:p>
            <a:r>
              <a:rPr lang="en-US"/>
              <a:t>ECTP-CEU Young Planners Workshop 2019 | PLANNING ON THE EDGE OF EXISTENCE | Case study of Velo Grablje, Island of Hvar | Marijana Zlodre</a:t>
            </a:r>
            <a:endParaRPr lang="hr-HR"/>
          </a:p>
        </p:txBody>
      </p:sp>
      <p:sp>
        <p:nvSpPr>
          <p:cNvPr id="6" name="Slide Number Placeholder 5">
            <a:extLst>
              <a:ext uri="{FF2B5EF4-FFF2-40B4-BE49-F238E27FC236}">
                <a16:creationId xmlns:a16="http://schemas.microsoft.com/office/drawing/2014/main" id="{24A40887-4BA4-4860-9723-F418BE0DB054}"/>
              </a:ext>
            </a:extLst>
          </p:cNvPr>
          <p:cNvSpPr>
            <a:spLocks noGrp="1"/>
          </p:cNvSpPr>
          <p:nvPr>
            <p:ph type="sldNum" sz="quarter" idx="12"/>
          </p:nvPr>
        </p:nvSpPr>
        <p:spPr/>
        <p:txBody>
          <a:bodyPr/>
          <a:lstStyle/>
          <a:p>
            <a:fld id="{F10DFF65-A2C0-4E54-997B-7D9906A4600E}" type="slidenum">
              <a:rPr lang="hr-HR" smtClean="0"/>
              <a:t>‹#›</a:t>
            </a:fld>
            <a:endParaRPr lang="hr-HR"/>
          </a:p>
        </p:txBody>
      </p:sp>
    </p:spTree>
    <p:extLst>
      <p:ext uri="{BB962C8B-B14F-4D97-AF65-F5344CB8AC3E}">
        <p14:creationId xmlns:p14="http://schemas.microsoft.com/office/powerpoint/2010/main" val="1450164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4EF8B-2B64-4DEC-B064-FD19CABDAF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BEBA56D7-DEE0-475E-883F-04EF399499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1452B138-59C2-4FDA-A747-591D7D409992}"/>
              </a:ext>
            </a:extLst>
          </p:cNvPr>
          <p:cNvSpPr>
            <a:spLocks noGrp="1"/>
          </p:cNvSpPr>
          <p:nvPr>
            <p:ph type="dt" sz="half" idx="10"/>
          </p:nvPr>
        </p:nvSpPr>
        <p:spPr/>
        <p:txBody>
          <a:bodyPr/>
          <a:lstStyle/>
          <a:p>
            <a:fld id="{58EEEF0A-93F3-4A5A-9DDE-BCEF8855DDCE}" type="datetime1">
              <a:rPr lang="hr-HR" smtClean="0"/>
              <a:t>10.9.2019.</a:t>
            </a:fld>
            <a:endParaRPr lang="hr-HR"/>
          </a:p>
        </p:txBody>
      </p:sp>
      <p:sp>
        <p:nvSpPr>
          <p:cNvPr id="5" name="Footer Placeholder 4">
            <a:extLst>
              <a:ext uri="{FF2B5EF4-FFF2-40B4-BE49-F238E27FC236}">
                <a16:creationId xmlns:a16="http://schemas.microsoft.com/office/drawing/2014/main" id="{A230CE14-EFE0-442F-B33E-FF618D27C1BD}"/>
              </a:ext>
            </a:extLst>
          </p:cNvPr>
          <p:cNvSpPr>
            <a:spLocks noGrp="1"/>
          </p:cNvSpPr>
          <p:nvPr>
            <p:ph type="ftr" sz="quarter" idx="11"/>
          </p:nvPr>
        </p:nvSpPr>
        <p:spPr/>
        <p:txBody>
          <a:bodyPr/>
          <a:lstStyle/>
          <a:p>
            <a:r>
              <a:rPr lang="en-US"/>
              <a:t>ECTP-CEU Young Planners Workshop 2019 | PLANNING ON THE EDGE OF EXISTENCE | Case study of Velo Grablje, Island of Hvar | Marijana Zlodre</a:t>
            </a:r>
            <a:endParaRPr lang="hr-HR"/>
          </a:p>
        </p:txBody>
      </p:sp>
      <p:sp>
        <p:nvSpPr>
          <p:cNvPr id="6" name="Slide Number Placeholder 5">
            <a:extLst>
              <a:ext uri="{FF2B5EF4-FFF2-40B4-BE49-F238E27FC236}">
                <a16:creationId xmlns:a16="http://schemas.microsoft.com/office/drawing/2014/main" id="{B7442D98-36C6-442C-A930-D957E168BE52}"/>
              </a:ext>
            </a:extLst>
          </p:cNvPr>
          <p:cNvSpPr>
            <a:spLocks noGrp="1"/>
          </p:cNvSpPr>
          <p:nvPr>
            <p:ph type="sldNum" sz="quarter" idx="12"/>
          </p:nvPr>
        </p:nvSpPr>
        <p:spPr/>
        <p:txBody>
          <a:bodyPr/>
          <a:lstStyle/>
          <a:p>
            <a:fld id="{F10DFF65-A2C0-4E54-997B-7D9906A4600E}" type="slidenum">
              <a:rPr lang="hr-HR" smtClean="0"/>
              <a:t>‹#›</a:t>
            </a:fld>
            <a:endParaRPr lang="hr-HR"/>
          </a:p>
        </p:txBody>
      </p:sp>
    </p:spTree>
    <p:extLst>
      <p:ext uri="{BB962C8B-B14F-4D97-AF65-F5344CB8AC3E}">
        <p14:creationId xmlns:p14="http://schemas.microsoft.com/office/powerpoint/2010/main" val="226997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85D2-528A-43E7-AC2A-77B7D1B3411B}"/>
              </a:ext>
            </a:extLst>
          </p:cNvPr>
          <p:cNvSpPr>
            <a:spLocks noGrp="1"/>
          </p:cNvSpPr>
          <p:nvPr>
            <p:ph type="title"/>
          </p:nvPr>
        </p:nvSpPr>
        <p:spPr/>
        <p:txBody>
          <a:bodyPr/>
          <a:lstStyle/>
          <a:p>
            <a:r>
              <a:rPr lang="en-US" dirty="0"/>
              <a:t>Click to edit Master title style</a:t>
            </a:r>
            <a:endParaRPr lang="hr-HR" dirty="0"/>
          </a:p>
        </p:txBody>
      </p:sp>
      <p:sp>
        <p:nvSpPr>
          <p:cNvPr id="3" name="Content Placeholder 2">
            <a:extLst>
              <a:ext uri="{FF2B5EF4-FFF2-40B4-BE49-F238E27FC236}">
                <a16:creationId xmlns:a16="http://schemas.microsoft.com/office/drawing/2014/main" id="{BA1020DB-82A3-4F2D-BAAA-3E7CB1CA5B5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a:extLst>
              <a:ext uri="{FF2B5EF4-FFF2-40B4-BE49-F238E27FC236}">
                <a16:creationId xmlns:a16="http://schemas.microsoft.com/office/drawing/2014/main" id="{6E4578A7-54C6-4822-BBC0-B3BD1EDD9902}"/>
              </a:ext>
            </a:extLst>
          </p:cNvPr>
          <p:cNvSpPr>
            <a:spLocks noGrp="1"/>
          </p:cNvSpPr>
          <p:nvPr>
            <p:ph type="dt" sz="half" idx="10"/>
          </p:nvPr>
        </p:nvSpPr>
        <p:spPr/>
        <p:txBody>
          <a:bodyPr/>
          <a:lstStyle/>
          <a:p>
            <a:fld id="{42387E1D-E2B3-48F8-A84E-27818161D341}" type="datetime1">
              <a:rPr lang="hr-HR" smtClean="0"/>
              <a:t>10.9.2019.</a:t>
            </a:fld>
            <a:endParaRPr lang="hr-HR"/>
          </a:p>
        </p:txBody>
      </p:sp>
      <p:sp>
        <p:nvSpPr>
          <p:cNvPr id="5" name="Footer Placeholder 4">
            <a:extLst>
              <a:ext uri="{FF2B5EF4-FFF2-40B4-BE49-F238E27FC236}">
                <a16:creationId xmlns:a16="http://schemas.microsoft.com/office/drawing/2014/main" id="{C846BC05-E98B-4D3F-A8E3-5634AB41511D}"/>
              </a:ext>
            </a:extLst>
          </p:cNvPr>
          <p:cNvSpPr>
            <a:spLocks noGrp="1"/>
          </p:cNvSpPr>
          <p:nvPr>
            <p:ph type="ftr" sz="quarter" idx="11"/>
          </p:nvPr>
        </p:nvSpPr>
        <p:spPr>
          <a:xfrm>
            <a:off x="0" y="6492875"/>
            <a:ext cx="12192000" cy="365125"/>
          </a:xfrm>
        </p:spPr>
        <p:txBody>
          <a:bodyPr/>
          <a:lstStyle>
            <a:lvl1pPr algn="l">
              <a:defRPr/>
            </a:lvl1pPr>
          </a:lstStyle>
          <a:p>
            <a:r>
              <a:rPr lang="en-US" dirty="0"/>
              <a:t>ECTP-CEU Young Planners Workshop 2019 | PLANNING ON THE EDGE OF EXISTENCE | Case study of Velo Grablje, Island of Hvar | Marijana Zlodre</a:t>
            </a:r>
            <a:endParaRPr lang="hr-HR" dirty="0"/>
          </a:p>
        </p:txBody>
      </p:sp>
      <p:sp>
        <p:nvSpPr>
          <p:cNvPr id="6" name="Slide Number Placeholder 5">
            <a:extLst>
              <a:ext uri="{FF2B5EF4-FFF2-40B4-BE49-F238E27FC236}">
                <a16:creationId xmlns:a16="http://schemas.microsoft.com/office/drawing/2014/main" id="{A745F7F9-0751-4A7B-B162-4BA743A43EFB}"/>
              </a:ext>
            </a:extLst>
          </p:cNvPr>
          <p:cNvSpPr>
            <a:spLocks noGrp="1"/>
          </p:cNvSpPr>
          <p:nvPr>
            <p:ph type="sldNum" sz="quarter" idx="12"/>
          </p:nvPr>
        </p:nvSpPr>
        <p:spPr/>
        <p:txBody>
          <a:bodyPr/>
          <a:lstStyle/>
          <a:p>
            <a:fld id="{F10DFF65-A2C0-4E54-997B-7D9906A4600E}" type="slidenum">
              <a:rPr lang="hr-HR" smtClean="0"/>
              <a:t>‹#›</a:t>
            </a:fld>
            <a:endParaRPr lang="hr-HR"/>
          </a:p>
        </p:txBody>
      </p:sp>
      <p:cxnSp>
        <p:nvCxnSpPr>
          <p:cNvPr id="8" name="Straight Connector 7">
            <a:extLst>
              <a:ext uri="{FF2B5EF4-FFF2-40B4-BE49-F238E27FC236}">
                <a16:creationId xmlns:a16="http://schemas.microsoft.com/office/drawing/2014/main" id="{75BA59B7-92F3-4762-9165-7ED537DB6924}"/>
              </a:ext>
            </a:extLst>
          </p:cNvPr>
          <p:cNvCxnSpPr>
            <a:cxnSpLocks/>
          </p:cNvCxnSpPr>
          <p:nvPr userDrawn="1"/>
        </p:nvCxnSpPr>
        <p:spPr>
          <a:xfrm>
            <a:off x="0" y="330200"/>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20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FDAA7-A6BC-4CDA-8C26-903EAEE139F5}"/>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4A28151D-ADB6-46A4-94BD-1A45B38D5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929BB73-601A-4675-8586-4B0DBCB5C57E}"/>
              </a:ext>
            </a:extLst>
          </p:cNvPr>
          <p:cNvSpPr>
            <a:spLocks noGrp="1"/>
          </p:cNvSpPr>
          <p:nvPr>
            <p:ph type="dt" sz="half" idx="10"/>
          </p:nvPr>
        </p:nvSpPr>
        <p:spPr/>
        <p:txBody>
          <a:bodyPr/>
          <a:lstStyle/>
          <a:p>
            <a:fld id="{794B7BDE-2A85-4331-9853-120B9560892B}" type="datetime1">
              <a:rPr lang="hr-HR" smtClean="0"/>
              <a:t>10.9.2019.</a:t>
            </a:fld>
            <a:endParaRPr lang="hr-HR"/>
          </a:p>
        </p:txBody>
      </p:sp>
      <p:sp>
        <p:nvSpPr>
          <p:cNvPr id="5" name="Footer Placeholder 4">
            <a:extLst>
              <a:ext uri="{FF2B5EF4-FFF2-40B4-BE49-F238E27FC236}">
                <a16:creationId xmlns:a16="http://schemas.microsoft.com/office/drawing/2014/main" id="{75F0725C-B8F2-48E1-82C1-E75C3FD6F092}"/>
              </a:ext>
            </a:extLst>
          </p:cNvPr>
          <p:cNvSpPr>
            <a:spLocks noGrp="1"/>
          </p:cNvSpPr>
          <p:nvPr>
            <p:ph type="ftr" sz="quarter" idx="11"/>
          </p:nvPr>
        </p:nvSpPr>
        <p:spPr/>
        <p:txBody>
          <a:bodyPr/>
          <a:lstStyle/>
          <a:p>
            <a:r>
              <a:rPr lang="en-US"/>
              <a:t>ECTP-CEU Young Planners Workshop 2019 | PLANNING ON THE EDGE OF EXISTENCE | Case study of Velo Grablje, Island of Hvar | Marijana Zlodre</a:t>
            </a:r>
            <a:endParaRPr lang="hr-HR"/>
          </a:p>
        </p:txBody>
      </p:sp>
      <p:sp>
        <p:nvSpPr>
          <p:cNvPr id="6" name="Slide Number Placeholder 5">
            <a:extLst>
              <a:ext uri="{FF2B5EF4-FFF2-40B4-BE49-F238E27FC236}">
                <a16:creationId xmlns:a16="http://schemas.microsoft.com/office/drawing/2014/main" id="{D0791CE5-4360-4884-9F9E-45CB9C9BFC5D}"/>
              </a:ext>
            </a:extLst>
          </p:cNvPr>
          <p:cNvSpPr>
            <a:spLocks noGrp="1"/>
          </p:cNvSpPr>
          <p:nvPr>
            <p:ph type="sldNum" sz="quarter" idx="12"/>
          </p:nvPr>
        </p:nvSpPr>
        <p:spPr/>
        <p:txBody>
          <a:bodyPr/>
          <a:lstStyle/>
          <a:p>
            <a:fld id="{F10DFF65-A2C0-4E54-997B-7D9906A4600E}" type="slidenum">
              <a:rPr lang="hr-HR" smtClean="0"/>
              <a:t>‹#›</a:t>
            </a:fld>
            <a:endParaRPr lang="hr-HR"/>
          </a:p>
        </p:txBody>
      </p:sp>
    </p:spTree>
    <p:extLst>
      <p:ext uri="{BB962C8B-B14F-4D97-AF65-F5344CB8AC3E}">
        <p14:creationId xmlns:p14="http://schemas.microsoft.com/office/powerpoint/2010/main" val="35338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F5219-519D-43F6-A352-DB063927F9BB}"/>
              </a:ext>
            </a:extLst>
          </p:cNvPr>
          <p:cNvSpPr>
            <a:spLocks noGrp="1"/>
          </p:cNvSpPr>
          <p:nvPr>
            <p:ph type="title"/>
          </p:nvPr>
        </p:nvSpPr>
        <p:spPr/>
        <p:txBody>
          <a:bodyPr/>
          <a:lstStyle/>
          <a:p>
            <a:r>
              <a:rPr lang="en-US" dirty="0"/>
              <a:t>Click to edit Master title style</a:t>
            </a:r>
            <a:endParaRPr lang="hr-HR" dirty="0"/>
          </a:p>
        </p:txBody>
      </p:sp>
      <p:sp>
        <p:nvSpPr>
          <p:cNvPr id="3" name="Content Placeholder 2">
            <a:extLst>
              <a:ext uri="{FF2B5EF4-FFF2-40B4-BE49-F238E27FC236}">
                <a16:creationId xmlns:a16="http://schemas.microsoft.com/office/drawing/2014/main" id="{954AAE55-3409-48B7-9FD9-9EBE5D9CA54F}"/>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Content Placeholder 3">
            <a:extLst>
              <a:ext uri="{FF2B5EF4-FFF2-40B4-BE49-F238E27FC236}">
                <a16:creationId xmlns:a16="http://schemas.microsoft.com/office/drawing/2014/main" id="{77D827E6-508C-4A63-AE59-5036686F9D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8C3E776A-04C2-4DB9-A60F-D23804F475D4}"/>
              </a:ext>
            </a:extLst>
          </p:cNvPr>
          <p:cNvSpPr>
            <a:spLocks noGrp="1"/>
          </p:cNvSpPr>
          <p:nvPr>
            <p:ph type="dt" sz="half" idx="10"/>
          </p:nvPr>
        </p:nvSpPr>
        <p:spPr/>
        <p:txBody>
          <a:bodyPr/>
          <a:lstStyle/>
          <a:p>
            <a:fld id="{B7C95F74-82CD-4D42-BE3C-ACEA646B8CC5}" type="datetime1">
              <a:rPr lang="hr-HR" smtClean="0"/>
              <a:t>10.9.2019.</a:t>
            </a:fld>
            <a:endParaRPr lang="hr-HR"/>
          </a:p>
        </p:txBody>
      </p:sp>
      <p:sp>
        <p:nvSpPr>
          <p:cNvPr id="6" name="Footer Placeholder 5">
            <a:extLst>
              <a:ext uri="{FF2B5EF4-FFF2-40B4-BE49-F238E27FC236}">
                <a16:creationId xmlns:a16="http://schemas.microsoft.com/office/drawing/2014/main" id="{CC652496-D2D2-4CD7-A0AC-263D2CB37C94}"/>
              </a:ext>
            </a:extLst>
          </p:cNvPr>
          <p:cNvSpPr>
            <a:spLocks noGrp="1"/>
          </p:cNvSpPr>
          <p:nvPr>
            <p:ph type="ftr" sz="quarter" idx="11"/>
          </p:nvPr>
        </p:nvSpPr>
        <p:spPr/>
        <p:txBody>
          <a:bodyPr/>
          <a:lstStyle/>
          <a:p>
            <a:r>
              <a:rPr lang="en-US"/>
              <a:t>ECTP-CEU Young Planners Workshop 2019 | PLANNING ON THE EDGE OF EXISTENCE | Case study of Velo Grablje, Island of Hvar | Marijana Zlodre</a:t>
            </a:r>
            <a:endParaRPr lang="hr-HR"/>
          </a:p>
        </p:txBody>
      </p:sp>
      <p:sp>
        <p:nvSpPr>
          <p:cNvPr id="7" name="Slide Number Placeholder 6">
            <a:extLst>
              <a:ext uri="{FF2B5EF4-FFF2-40B4-BE49-F238E27FC236}">
                <a16:creationId xmlns:a16="http://schemas.microsoft.com/office/drawing/2014/main" id="{C9559B73-4D31-41A4-9FCB-87F890EECF3C}"/>
              </a:ext>
            </a:extLst>
          </p:cNvPr>
          <p:cNvSpPr>
            <a:spLocks noGrp="1"/>
          </p:cNvSpPr>
          <p:nvPr>
            <p:ph type="sldNum" sz="quarter" idx="12"/>
          </p:nvPr>
        </p:nvSpPr>
        <p:spPr/>
        <p:txBody>
          <a:bodyPr/>
          <a:lstStyle/>
          <a:p>
            <a:fld id="{F10DFF65-A2C0-4E54-997B-7D9906A4600E}" type="slidenum">
              <a:rPr lang="hr-HR" smtClean="0"/>
              <a:t>‹#›</a:t>
            </a:fld>
            <a:endParaRPr lang="hr-HR"/>
          </a:p>
        </p:txBody>
      </p:sp>
      <p:sp>
        <p:nvSpPr>
          <p:cNvPr id="9" name="Rectangle 8">
            <a:extLst>
              <a:ext uri="{FF2B5EF4-FFF2-40B4-BE49-F238E27FC236}">
                <a16:creationId xmlns:a16="http://schemas.microsoft.com/office/drawing/2014/main" id="{05138B5D-73C5-4618-A274-6B11004570A4}"/>
              </a:ext>
            </a:extLst>
          </p:cNvPr>
          <p:cNvSpPr/>
          <p:nvPr userDrawn="1"/>
        </p:nvSpPr>
        <p:spPr>
          <a:xfrm>
            <a:off x="0" y="0"/>
            <a:ext cx="12192000" cy="3301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cxnSp>
        <p:nvCxnSpPr>
          <p:cNvPr id="10" name="Straight Connector 9">
            <a:extLst>
              <a:ext uri="{FF2B5EF4-FFF2-40B4-BE49-F238E27FC236}">
                <a16:creationId xmlns:a16="http://schemas.microsoft.com/office/drawing/2014/main" id="{E0566CE3-38E5-4EE0-B145-64C21500C67E}"/>
              </a:ext>
            </a:extLst>
          </p:cNvPr>
          <p:cNvCxnSpPr>
            <a:cxnSpLocks/>
          </p:cNvCxnSpPr>
          <p:nvPr userDrawn="1"/>
        </p:nvCxnSpPr>
        <p:spPr>
          <a:xfrm>
            <a:off x="0" y="330200"/>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A3E002-7FB4-4EB3-B16B-6AEF3099CA69}"/>
              </a:ext>
            </a:extLst>
          </p:cNvPr>
          <p:cNvSpPr/>
          <p:nvPr userDrawn="1"/>
        </p:nvSpPr>
        <p:spPr>
          <a:xfrm>
            <a:off x="0" y="6611779"/>
            <a:ext cx="12191999" cy="246221"/>
          </a:xfrm>
          <a:prstGeom prst="rect">
            <a:avLst/>
          </a:prstGeom>
          <a:solidFill>
            <a:schemeClr val="bg1">
              <a:lumMod val="85000"/>
            </a:schemeClr>
          </a:solidFill>
        </p:spPr>
        <p:txBody>
          <a:bodyPr wrap="square">
            <a:spAutoFit/>
          </a:bodyPr>
          <a:lstStyle/>
          <a:p>
            <a:pPr>
              <a:tabLst>
                <a:tab pos="11945938" algn="r"/>
              </a:tabLst>
            </a:pPr>
            <a:r>
              <a:rPr lang="en-GB" sz="1000" dirty="0">
                <a:solidFill>
                  <a:schemeClr val="bg1">
                    <a:lumMod val="50000"/>
                  </a:schemeClr>
                </a:solidFill>
                <a:latin typeface="Arial" panose="020B0604020202020204" pitchFamily="34" charset="0"/>
                <a:cs typeface="Arial" panose="020B0604020202020204" pitchFamily="34" charset="0"/>
              </a:rPr>
              <a:t>ECTP-CEU Young Planners Workshop 2019</a:t>
            </a:r>
            <a:r>
              <a:rPr lang="hr-HR" sz="1000" dirty="0">
                <a:solidFill>
                  <a:schemeClr val="bg1">
                    <a:lumMod val="50000"/>
                  </a:schemeClr>
                </a:solidFill>
                <a:latin typeface="Arial" panose="020B0604020202020204" pitchFamily="34" charset="0"/>
                <a:cs typeface="Arial" panose="020B0604020202020204" pitchFamily="34" charset="0"/>
              </a:rPr>
              <a:t> &amp; </a:t>
            </a:r>
            <a:r>
              <a:rPr lang="en-GB" sz="1000" dirty="0">
                <a:solidFill>
                  <a:schemeClr val="bg1">
                    <a:lumMod val="50000"/>
                  </a:schemeClr>
                </a:solidFill>
                <a:latin typeface="Arial" panose="020B0604020202020204" pitchFamily="34" charset="0"/>
                <a:cs typeface="Arial" panose="020B0604020202020204" pitchFamily="34" charset="0"/>
              </a:rPr>
              <a:t>13th Biennial of European Towns and Town Planners</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Planning</a:t>
            </a:r>
            <a:r>
              <a:rPr lang="hr-HR" sz="1000" dirty="0">
                <a:solidFill>
                  <a:schemeClr val="bg1">
                    <a:lumMod val="50000"/>
                  </a:schemeClr>
                </a:solidFill>
                <a:latin typeface="Arial" panose="020B0604020202020204" pitchFamily="34" charset="0"/>
                <a:cs typeface="Arial" panose="020B0604020202020204" pitchFamily="34" charset="0"/>
              </a:rPr>
              <a:t> on </a:t>
            </a:r>
            <a:r>
              <a:rPr lang="hr-HR" sz="1000" dirty="0" err="1">
                <a:solidFill>
                  <a:schemeClr val="bg1">
                    <a:lumMod val="50000"/>
                  </a:schemeClr>
                </a:solidFill>
                <a:latin typeface="Arial" panose="020B0604020202020204" pitchFamily="34" charset="0"/>
                <a:cs typeface="Arial" panose="020B0604020202020204" pitchFamily="34" charset="0"/>
              </a:rPr>
              <a:t>the</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edge</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of</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existence</a:t>
            </a:r>
            <a:r>
              <a:rPr lang="hr-HR" sz="1000" dirty="0">
                <a:solidFill>
                  <a:schemeClr val="bg1">
                    <a:lumMod val="50000"/>
                  </a:schemeClr>
                </a:solidFill>
                <a:latin typeface="Arial" panose="020B0604020202020204" pitchFamily="34" charset="0"/>
                <a:cs typeface="Arial" panose="020B0604020202020204" pitchFamily="34" charset="0"/>
              </a:rPr>
              <a:t> | </a:t>
            </a:r>
            <a:r>
              <a:rPr lang="hr-HR" sz="1000" dirty="0" err="1">
                <a:solidFill>
                  <a:schemeClr val="bg1">
                    <a:lumMod val="50000"/>
                  </a:schemeClr>
                </a:solidFill>
                <a:latin typeface="Arial" panose="020B0604020202020204" pitchFamily="34" charset="0"/>
                <a:cs typeface="Arial" panose="020B0604020202020204" pitchFamily="34" charset="0"/>
              </a:rPr>
              <a:t>Case</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study</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of</a:t>
            </a:r>
            <a:r>
              <a:rPr lang="hr-HR" sz="1000" dirty="0">
                <a:solidFill>
                  <a:schemeClr val="bg1">
                    <a:lumMod val="50000"/>
                  </a:schemeClr>
                </a:solidFill>
                <a:latin typeface="Arial" panose="020B0604020202020204" pitchFamily="34" charset="0"/>
                <a:cs typeface="Arial" panose="020B0604020202020204" pitchFamily="34" charset="0"/>
              </a:rPr>
              <a:t> Velo Grablje | Marijana Zlodre</a:t>
            </a:r>
          </a:p>
        </p:txBody>
      </p:sp>
      <p:cxnSp>
        <p:nvCxnSpPr>
          <p:cNvPr id="12" name="Straight Connector 11">
            <a:extLst>
              <a:ext uri="{FF2B5EF4-FFF2-40B4-BE49-F238E27FC236}">
                <a16:creationId xmlns:a16="http://schemas.microsoft.com/office/drawing/2014/main" id="{563ABC90-1B95-4017-AA5A-1C993FB6BFB2}"/>
              </a:ext>
            </a:extLst>
          </p:cNvPr>
          <p:cNvCxnSpPr>
            <a:cxnSpLocks/>
          </p:cNvCxnSpPr>
          <p:nvPr userDrawn="1"/>
        </p:nvCxnSpPr>
        <p:spPr>
          <a:xfrm>
            <a:off x="-1" y="6611779"/>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096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04A5B7F-30EB-4AAD-BA3C-19A8D77F18A0}"/>
              </a:ext>
            </a:extLst>
          </p:cNvPr>
          <p:cNvCxnSpPr>
            <a:cxnSpLocks/>
          </p:cNvCxnSpPr>
          <p:nvPr userDrawn="1"/>
        </p:nvCxnSpPr>
        <p:spPr>
          <a:xfrm>
            <a:off x="4000500" y="330199"/>
            <a:ext cx="0" cy="628158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C3B90B0-8D9F-428E-9498-2C48DEBA6690}"/>
              </a:ext>
            </a:extLst>
          </p:cNvPr>
          <p:cNvSpPr/>
          <p:nvPr userDrawn="1"/>
        </p:nvSpPr>
        <p:spPr>
          <a:xfrm>
            <a:off x="0" y="0"/>
            <a:ext cx="12192000" cy="3301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Title 1">
            <a:extLst>
              <a:ext uri="{FF2B5EF4-FFF2-40B4-BE49-F238E27FC236}">
                <a16:creationId xmlns:a16="http://schemas.microsoft.com/office/drawing/2014/main" id="{6B4457C0-8037-4384-BA7F-9065F8C39FD4}"/>
              </a:ext>
            </a:extLst>
          </p:cNvPr>
          <p:cNvSpPr>
            <a:spLocks noGrp="1"/>
          </p:cNvSpPr>
          <p:nvPr>
            <p:ph type="title"/>
          </p:nvPr>
        </p:nvSpPr>
        <p:spPr>
          <a:xfrm>
            <a:off x="839788" y="365125"/>
            <a:ext cx="10515600" cy="1325563"/>
          </a:xfrm>
        </p:spPr>
        <p:txBody>
          <a:body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69165DE5-DC10-4B4F-B24C-C3F8C4ED9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E22A2E6-542F-4EE8-A886-2567C81970AA}"/>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5" name="Text Placeholder 4">
            <a:extLst>
              <a:ext uri="{FF2B5EF4-FFF2-40B4-BE49-F238E27FC236}">
                <a16:creationId xmlns:a16="http://schemas.microsoft.com/office/drawing/2014/main" id="{5DF8703B-7BEE-41C0-AB69-B534E9429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13B445-7A3D-4448-92F9-AC6DDB04FDAB}"/>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7" name="Date Placeholder 6">
            <a:extLst>
              <a:ext uri="{FF2B5EF4-FFF2-40B4-BE49-F238E27FC236}">
                <a16:creationId xmlns:a16="http://schemas.microsoft.com/office/drawing/2014/main" id="{3F738850-58E0-4F42-BA16-BFFA0B91CB0D}"/>
              </a:ext>
            </a:extLst>
          </p:cNvPr>
          <p:cNvSpPr>
            <a:spLocks noGrp="1"/>
          </p:cNvSpPr>
          <p:nvPr>
            <p:ph type="dt" sz="half" idx="10"/>
          </p:nvPr>
        </p:nvSpPr>
        <p:spPr/>
        <p:txBody>
          <a:bodyPr/>
          <a:lstStyle/>
          <a:p>
            <a:endParaRPr lang="hr-HR" dirty="0"/>
          </a:p>
        </p:txBody>
      </p:sp>
      <p:sp>
        <p:nvSpPr>
          <p:cNvPr id="8" name="Footer Placeholder 7">
            <a:extLst>
              <a:ext uri="{FF2B5EF4-FFF2-40B4-BE49-F238E27FC236}">
                <a16:creationId xmlns:a16="http://schemas.microsoft.com/office/drawing/2014/main" id="{5FD1B4A6-4345-41CB-A478-4DCF12128543}"/>
              </a:ext>
            </a:extLst>
          </p:cNvPr>
          <p:cNvSpPr>
            <a:spLocks noGrp="1"/>
          </p:cNvSpPr>
          <p:nvPr>
            <p:ph type="ftr" sz="quarter" idx="11"/>
          </p:nvPr>
        </p:nvSpPr>
        <p:spPr/>
        <p:txBody>
          <a:bodyPr/>
          <a:lstStyle/>
          <a:p>
            <a:endParaRPr lang="hr-HR" dirty="0"/>
          </a:p>
        </p:txBody>
      </p:sp>
      <p:sp>
        <p:nvSpPr>
          <p:cNvPr id="9" name="Slide Number Placeholder 8">
            <a:extLst>
              <a:ext uri="{FF2B5EF4-FFF2-40B4-BE49-F238E27FC236}">
                <a16:creationId xmlns:a16="http://schemas.microsoft.com/office/drawing/2014/main" id="{C79DD483-EC20-4E88-8EEA-91AA506C742D}"/>
              </a:ext>
            </a:extLst>
          </p:cNvPr>
          <p:cNvSpPr>
            <a:spLocks noGrp="1"/>
          </p:cNvSpPr>
          <p:nvPr>
            <p:ph type="sldNum" sz="quarter" idx="12"/>
          </p:nvPr>
        </p:nvSpPr>
        <p:spPr/>
        <p:txBody>
          <a:bodyPr/>
          <a:lstStyle/>
          <a:p>
            <a:endParaRPr lang="hr-HR" dirty="0"/>
          </a:p>
        </p:txBody>
      </p:sp>
      <p:cxnSp>
        <p:nvCxnSpPr>
          <p:cNvPr id="11" name="Straight Connector 10">
            <a:extLst>
              <a:ext uri="{FF2B5EF4-FFF2-40B4-BE49-F238E27FC236}">
                <a16:creationId xmlns:a16="http://schemas.microsoft.com/office/drawing/2014/main" id="{68C29A9F-82C0-4549-9D76-BF70DBC35D91}"/>
              </a:ext>
            </a:extLst>
          </p:cNvPr>
          <p:cNvCxnSpPr>
            <a:cxnSpLocks/>
          </p:cNvCxnSpPr>
          <p:nvPr userDrawn="1"/>
        </p:nvCxnSpPr>
        <p:spPr>
          <a:xfrm>
            <a:off x="0" y="330200"/>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DDBAA09-0403-4301-813C-1692027BC12D}"/>
              </a:ext>
            </a:extLst>
          </p:cNvPr>
          <p:cNvSpPr/>
          <p:nvPr userDrawn="1"/>
        </p:nvSpPr>
        <p:spPr>
          <a:xfrm>
            <a:off x="0" y="6611779"/>
            <a:ext cx="12191999" cy="246221"/>
          </a:xfrm>
          <a:prstGeom prst="rect">
            <a:avLst/>
          </a:prstGeom>
          <a:solidFill>
            <a:schemeClr val="bg1">
              <a:lumMod val="85000"/>
            </a:schemeClr>
          </a:solidFill>
        </p:spPr>
        <p:txBody>
          <a:bodyPr wrap="square">
            <a:spAutoFit/>
          </a:bodyPr>
          <a:lstStyle/>
          <a:p>
            <a:pPr>
              <a:tabLst>
                <a:tab pos="11945938" algn="r"/>
              </a:tabLst>
            </a:pPr>
            <a:r>
              <a:rPr lang="en-GB" sz="1000" dirty="0">
                <a:solidFill>
                  <a:schemeClr val="bg1">
                    <a:lumMod val="50000"/>
                  </a:schemeClr>
                </a:solidFill>
                <a:latin typeface="Arial" panose="020B0604020202020204" pitchFamily="34" charset="0"/>
                <a:cs typeface="Arial" panose="020B0604020202020204" pitchFamily="34" charset="0"/>
              </a:rPr>
              <a:t>ECTP-CEU Young Planners Workshop 2019</a:t>
            </a:r>
            <a:r>
              <a:rPr lang="hr-HR" sz="1000" dirty="0">
                <a:solidFill>
                  <a:schemeClr val="bg1">
                    <a:lumMod val="50000"/>
                  </a:schemeClr>
                </a:solidFill>
                <a:latin typeface="Arial" panose="020B0604020202020204" pitchFamily="34" charset="0"/>
                <a:cs typeface="Arial" panose="020B0604020202020204" pitchFamily="34" charset="0"/>
              </a:rPr>
              <a:t> &amp; </a:t>
            </a:r>
            <a:r>
              <a:rPr lang="en-GB" sz="1000" dirty="0">
                <a:solidFill>
                  <a:schemeClr val="bg1">
                    <a:lumMod val="50000"/>
                  </a:schemeClr>
                </a:solidFill>
                <a:latin typeface="Arial" panose="020B0604020202020204" pitchFamily="34" charset="0"/>
                <a:cs typeface="Arial" panose="020B0604020202020204" pitchFamily="34" charset="0"/>
              </a:rPr>
              <a:t>13th Biennial of European Towns and Town Planners</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Planning</a:t>
            </a:r>
            <a:r>
              <a:rPr lang="hr-HR" sz="1000" dirty="0">
                <a:solidFill>
                  <a:schemeClr val="bg1">
                    <a:lumMod val="50000"/>
                  </a:schemeClr>
                </a:solidFill>
                <a:latin typeface="Arial" panose="020B0604020202020204" pitchFamily="34" charset="0"/>
                <a:cs typeface="Arial" panose="020B0604020202020204" pitchFamily="34" charset="0"/>
              </a:rPr>
              <a:t> on </a:t>
            </a:r>
            <a:r>
              <a:rPr lang="hr-HR" sz="1000" dirty="0" err="1">
                <a:solidFill>
                  <a:schemeClr val="bg1">
                    <a:lumMod val="50000"/>
                  </a:schemeClr>
                </a:solidFill>
                <a:latin typeface="Arial" panose="020B0604020202020204" pitchFamily="34" charset="0"/>
                <a:cs typeface="Arial" panose="020B0604020202020204" pitchFamily="34" charset="0"/>
              </a:rPr>
              <a:t>the</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edge</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of</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existence</a:t>
            </a:r>
            <a:r>
              <a:rPr lang="hr-HR" sz="1000" dirty="0">
                <a:solidFill>
                  <a:schemeClr val="bg1">
                    <a:lumMod val="50000"/>
                  </a:schemeClr>
                </a:solidFill>
                <a:latin typeface="Arial" panose="020B0604020202020204" pitchFamily="34" charset="0"/>
                <a:cs typeface="Arial" panose="020B0604020202020204" pitchFamily="34" charset="0"/>
              </a:rPr>
              <a:t> | </a:t>
            </a:r>
            <a:r>
              <a:rPr lang="hr-HR" sz="1000" dirty="0" err="1">
                <a:solidFill>
                  <a:schemeClr val="bg1">
                    <a:lumMod val="50000"/>
                  </a:schemeClr>
                </a:solidFill>
                <a:latin typeface="Arial" panose="020B0604020202020204" pitchFamily="34" charset="0"/>
                <a:cs typeface="Arial" panose="020B0604020202020204" pitchFamily="34" charset="0"/>
              </a:rPr>
              <a:t>Case</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study</a:t>
            </a:r>
            <a:r>
              <a:rPr lang="hr-HR" sz="1000" dirty="0">
                <a:solidFill>
                  <a:schemeClr val="bg1">
                    <a:lumMod val="50000"/>
                  </a:schemeClr>
                </a:solidFill>
                <a:latin typeface="Arial" panose="020B0604020202020204" pitchFamily="34" charset="0"/>
                <a:cs typeface="Arial" panose="020B0604020202020204" pitchFamily="34" charset="0"/>
              </a:rPr>
              <a:t> </a:t>
            </a:r>
            <a:r>
              <a:rPr lang="hr-HR" sz="1000" dirty="0" err="1">
                <a:solidFill>
                  <a:schemeClr val="bg1">
                    <a:lumMod val="50000"/>
                  </a:schemeClr>
                </a:solidFill>
                <a:latin typeface="Arial" panose="020B0604020202020204" pitchFamily="34" charset="0"/>
                <a:cs typeface="Arial" panose="020B0604020202020204" pitchFamily="34" charset="0"/>
              </a:rPr>
              <a:t>of</a:t>
            </a:r>
            <a:r>
              <a:rPr lang="hr-HR" sz="1000" dirty="0">
                <a:solidFill>
                  <a:schemeClr val="bg1">
                    <a:lumMod val="50000"/>
                  </a:schemeClr>
                </a:solidFill>
                <a:latin typeface="Arial" panose="020B0604020202020204" pitchFamily="34" charset="0"/>
                <a:cs typeface="Arial" panose="020B0604020202020204" pitchFamily="34" charset="0"/>
              </a:rPr>
              <a:t> Velo Grablje | Marijana Zlodre</a:t>
            </a:r>
          </a:p>
        </p:txBody>
      </p:sp>
      <p:cxnSp>
        <p:nvCxnSpPr>
          <p:cNvPr id="14" name="Straight Connector 13">
            <a:extLst>
              <a:ext uri="{FF2B5EF4-FFF2-40B4-BE49-F238E27FC236}">
                <a16:creationId xmlns:a16="http://schemas.microsoft.com/office/drawing/2014/main" id="{B5FFC769-3CE8-4BB8-AE20-C624DCCA7463}"/>
              </a:ext>
            </a:extLst>
          </p:cNvPr>
          <p:cNvCxnSpPr>
            <a:cxnSpLocks/>
          </p:cNvCxnSpPr>
          <p:nvPr userDrawn="1"/>
        </p:nvCxnSpPr>
        <p:spPr>
          <a:xfrm>
            <a:off x="-1" y="6611779"/>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087834"/>
      </p:ext>
    </p:extLst>
  </p:cSld>
  <p:clrMapOvr>
    <a:masterClrMapping/>
  </p:clrMapOvr>
  <p:extLst>
    <p:ext uri="{DCECCB84-F9BA-43D5-87BE-67443E8EF086}">
      <p15:sldGuideLst xmlns:p15="http://schemas.microsoft.com/office/powerpoint/2012/main">
        <p15:guide id="1" pos="2544" userDrawn="1">
          <p15:clr>
            <a:srgbClr val="FBAE40"/>
          </p15:clr>
        </p15:guide>
        <p15:guide id="2" orient="horz" pos="240" userDrawn="1">
          <p15:clr>
            <a:srgbClr val="FBAE40"/>
          </p15:clr>
        </p15:guide>
        <p15:guide id="3" orient="horz" pos="4128" userDrawn="1">
          <p15:clr>
            <a:srgbClr val="FBAE40"/>
          </p15:clr>
        </p15:guide>
        <p15:guide id="4" orient="horz" pos="2832" userDrawn="1">
          <p15:clr>
            <a:srgbClr val="FBAE40"/>
          </p15:clr>
        </p15:guide>
        <p15:guide id="5" pos="76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C8A32-AEE7-4C61-AD04-DA1921080174}"/>
              </a:ext>
            </a:extLst>
          </p:cNvPr>
          <p:cNvSpPr>
            <a:spLocks noGrp="1"/>
          </p:cNvSpPr>
          <p:nvPr>
            <p:ph type="title"/>
          </p:nvPr>
        </p:nvSpPr>
        <p:spPr/>
        <p:txBody>
          <a:bodyPr>
            <a:normAutofit/>
          </a:bodyPr>
          <a:lstStyle>
            <a:lvl1pPr>
              <a:defRPr sz="2500">
                <a:latin typeface="Arial" panose="020B0604020202020204" pitchFamily="34" charset="0"/>
                <a:cs typeface="Arial" panose="020B0604020202020204" pitchFamily="34" charset="0"/>
              </a:defRPr>
            </a:lvl1pPr>
          </a:lstStyle>
          <a:p>
            <a:r>
              <a:rPr lang="en-US" dirty="0"/>
              <a:t>Click to edit Master title style</a:t>
            </a:r>
            <a:endParaRPr lang="hr-HR" dirty="0"/>
          </a:p>
        </p:txBody>
      </p:sp>
      <p:sp>
        <p:nvSpPr>
          <p:cNvPr id="3" name="Date Placeholder 2">
            <a:extLst>
              <a:ext uri="{FF2B5EF4-FFF2-40B4-BE49-F238E27FC236}">
                <a16:creationId xmlns:a16="http://schemas.microsoft.com/office/drawing/2014/main" id="{EF64C553-EBAB-41FE-8168-7BC365B7C583}"/>
              </a:ext>
            </a:extLst>
          </p:cNvPr>
          <p:cNvSpPr>
            <a:spLocks noGrp="1"/>
          </p:cNvSpPr>
          <p:nvPr>
            <p:ph type="dt" sz="half" idx="10"/>
          </p:nvPr>
        </p:nvSpPr>
        <p:spPr/>
        <p:txBody>
          <a:bodyPr/>
          <a:lstStyle/>
          <a:p>
            <a:fld id="{2B371946-954E-4504-8D63-85226EE7921C}" type="datetime1">
              <a:rPr lang="hr-HR" smtClean="0"/>
              <a:t>10.9.2019.</a:t>
            </a:fld>
            <a:endParaRPr lang="hr-HR" dirty="0"/>
          </a:p>
        </p:txBody>
      </p:sp>
      <p:sp>
        <p:nvSpPr>
          <p:cNvPr id="4" name="Footer Placeholder 3">
            <a:extLst>
              <a:ext uri="{FF2B5EF4-FFF2-40B4-BE49-F238E27FC236}">
                <a16:creationId xmlns:a16="http://schemas.microsoft.com/office/drawing/2014/main" id="{0E8251FB-3B4C-47DD-958F-9DD7975093CB}"/>
              </a:ext>
            </a:extLst>
          </p:cNvPr>
          <p:cNvSpPr>
            <a:spLocks noGrp="1"/>
          </p:cNvSpPr>
          <p:nvPr>
            <p:ph type="ftr" sz="quarter" idx="11"/>
          </p:nvPr>
        </p:nvSpPr>
        <p:spPr/>
        <p:txBody>
          <a:bodyPr/>
          <a:lstStyle/>
          <a:p>
            <a:r>
              <a:rPr lang="en-US"/>
              <a:t>ECTP-CEU Young Planners Workshop 2019 | PLANNING ON THE EDGE OF EXISTENCE | Case study of Velo Grablje, Island of Hvar | Marijana Zlodre</a:t>
            </a:r>
            <a:endParaRPr lang="hr-HR"/>
          </a:p>
        </p:txBody>
      </p:sp>
      <p:sp>
        <p:nvSpPr>
          <p:cNvPr id="5" name="Slide Number Placeholder 4">
            <a:extLst>
              <a:ext uri="{FF2B5EF4-FFF2-40B4-BE49-F238E27FC236}">
                <a16:creationId xmlns:a16="http://schemas.microsoft.com/office/drawing/2014/main" id="{CCB080AC-61B6-47A2-8471-D1460BB6FAD2}"/>
              </a:ext>
            </a:extLst>
          </p:cNvPr>
          <p:cNvSpPr>
            <a:spLocks noGrp="1"/>
          </p:cNvSpPr>
          <p:nvPr>
            <p:ph type="sldNum" sz="quarter" idx="12"/>
          </p:nvPr>
        </p:nvSpPr>
        <p:spPr/>
        <p:txBody>
          <a:bodyPr/>
          <a:lstStyle/>
          <a:p>
            <a:fld id="{F10DFF65-A2C0-4E54-997B-7D9906A4600E}" type="slidenum">
              <a:rPr lang="hr-HR" smtClean="0"/>
              <a:t>‹#›</a:t>
            </a:fld>
            <a:endParaRPr lang="hr-HR"/>
          </a:p>
        </p:txBody>
      </p:sp>
    </p:spTree>
    <p:extLst>
      <p:ext uri="{BB962C8B-B14F-4D97-AF65-F5344CB8AC3E}">
        <p14:creationId xmlns:p14="http://schemas.microsoft.com/office/powerpoint/2010/main" val="255855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44629-306A-40BB-904F-AE468B11C21C}"/>
              </a:ext>
            </a:extLst>
          </p:cNvPr>
          <p:cNvSpPr>
            <a:spLocks noGrp="1"/>
          </p:cNvSpPr>
          <p:nvPr>
            <p:ph type="dt" sz="half" idx="10"/>
          </p:nvPr>
        </p:nvSpPr>
        <p:spPr/>
        <p:txBody>
          <a:bodyPr/>
          <a:lstStyle/>
          <a:p>
            <a:fld id="{8697416F-312D-4310-A381-FCE8BD0B6BBC}" type="datetime1">
              <a:rPr lang="hr-HR" smtClean="0"/>
              <a:t>10.9.2019.</a:t>
            </a:fld>
            <a:endParaRPr lang="hr-HR"/>
          </a:p>
        </p:txBody>
      </p:sp>
      <p:sp>
        <p:nvSpPr>
          <p:cNvPr id="3" name="Footer Placeholder 2">
            <a:extLst>
              <a:ext uri="{FF2B5EF4-FFF2-40B4-BE49-F238E27FC236}">
                <a16:creationId xmlns:a16="http://schemas.microsoft.com/office/drawing/2014/main" id="{D30536D5-12B7-4F40-8961-E8BD9A65F3B0}"/>
              </a:ext>
            </a:extLst>
          </p:cNvPr>
          <p:cNvSpPr>
            <a:spLocks noGrp="1"/>
          </p:cNvSpPr>
          <p:nvPr>
            <p:ph type="ftr" sz="quarter" idx="11"/>
          </p:nvPr>
        </p:nvSpPr>
        <p:spPr/>
        <p:txBody>
          <a:bodyPr/>
          <a:lstStyle/>
          <a:p>
            <a:r>
              <a:rPr lang="en-US"/>
              <a:t>ECTP-CEU Young Planners Workshop 2019 | PLANNING ON THE EDGE OF EXISTENCE | Case study of Velo Grablje, Island of Hvar | Marijana Zlodre</a:t>
            </a:r>
            <a:endParaRPr lang="hr-HR"/>
          </a:p>
        </p:txBody>
      </p:sp>
      <p:sp>
        <p:nvSpPr>
          <p:cNvPr id="4" name="Slide Number Placeholder 3">
            <a:extLst>
              <a:ext uri="{FF2B5EF4-FFF2-40B4-BE49-F238E27FC236}">
                <a16:creationId xmlns:a16="http://schemas.microsoft.com/office/drawing/2014/main" id="{F33EAEFD-17E6-4315-A93D-7E2EC365B1CF}"/>
              </a:ext>
            </a:extLst>
          </p:cNvPr>
          <p:cNvSpPr>
            <a:spLocks noGrp="1"/>
          </p:cNvSpPr>
          <p:nvPr>
            <p:ph type="sldNum" sz="quarter" idx="12"/>
          </p:nvPr>
        </p:nvSpPr>
        <p:spPr/>
        <p:txBody>
          <a:bodyPr/>
          <a:lstStyle/>
          <a:p>
            <a:fld id="{F10DFF65-A2C0-4E54-997B-7D9906A4600E}" type="slidenum">
              <a:rPr lang="hr-HR" smtClean="0"/>
              <a:t>‹#›</a:t>
            </a:fld>
            <a:endParaRPr lang="hr-HR"/>
          </a:p>
        </p:txBody>
      </p:sp>
    </p:spTree>
    <p:extLst>
      <p:ext uri="{BB962C8B-B14F-4D97-AF65-F5344CB8AC3E}">
        <p14:creationId xmlns:p14="http://schemas.microsoft.com/office/powerpoint/2010/main" val="4192829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F000-DC78-4D91-9FE9-5769051953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878A7B64-C522-49F4-A2C1-78C7248F1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Text Placeholder 3">
            <a:extLst>
              <a:ext uri="{FF2B5EF4-FFF2-40B4-BE49-F238E27FC236}">
                <a16:creationId xmlns:a16="http://schemas.microsoft.com/office/drawing/2014/main" id="{F5EB753A-8BE6-4330-ADFE-641F9951A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B0B3FC-D51F-4D7F-B2D0-636685CED24B}"/>
              </a:ext>
            </a:extLst>
          </p:cNvPr>
          <p:cNvSpPr>
            <a:spLocks noGrp="1"/>
          </p:cNvSpPr>
          <p:nvPr>
            <p:ph type="dt" sz="half" idx="10"/>
          </p:nvPr>
        </p:nvSpPr>
        <p:spPr/>
        <p:txBody>
          <a:bodyPr/>
          <a:lstStyle/>
          <a:p>
            <a:fld id="{2DC1092B-B26E-442F-B423-D6DD584482B9}" type="datetime1">
              <a:rPr lang="hr-HR" smtClean="0"/>
              <a:t>10.9.2019.</a:t>
            </a:fld>
            <a:endParaRPr lang="hr-HR"/>
          </a:p>
        </p:txBody>
      </p:sp>
      <p:sp>
        <p:nvSpPr>
          <p:cNvPr id="6" name="Footer Placeholder 5">
            <a:extLst>
              <a:ext uri="{FF2B5EF4-FFF2-40B4-BE49-F238E27FC236}">
                <a16:creationId xmlns:a16="http://schemas.microsoft.com/office/drawing/2014/main" id="{93F9D320-A749-4200-A6C5-3709DE3D2316}"/>
              </a:ext>
            </a:extLst>
          </p:cNvPr>
          <p:cNvSpPr>
            <a:spLocks noGrp="1"/>
          </p:cNvSpPr>
          <p:nvPr>
            <p:ph type="ftr" sz="quarter" idx="11"/>
          </p:nvPr>
        </p:nvSpPr>
        <p:spPr/>
        <p:txBody>
          <a:bodyPr/>
          <a:lstStyle/>
          <a:p>
            <a:r>
              <a:rPr lang="en-US"/>
              <a:t>ECTP-CEU Young Planners Workshop 2019 | PLANNING ON THE EDGE OF EXISTENCE | Case study of Velo Grablje, Island of Hvar | Marijana Zlodre</a:t>
            </a:r>
            <a:endParaRPr lang="hr-HR"/>
          </a:p>
        </p:txBody>
      </p:sp>
      <p:sp>
        <p:nvSpPr>
          <p:cNvPr id="7" name="Slide Number Placeholder 6">
            <a:extLst>
              <a:ext uri="{FF2B5EF4-FFF2-40B4-BE49-F238E27FC236}">
                <a16:creationId xmlns:a16="http://schemas.microsoft.com/office/drawing/2014/main" id="{0A437D88-5865-49E1-8837-C7B2D4D37158}"/>
              </a:ext>
            </a:extLst>
          </p:cNvPr>
          <p:cNvSpPr>
            <a:spLocks noGrp="1"/>
          </p:cNvSpPr>
          <p:nvPr>
            <p:ph type="sldNum" sz="quarter" idx="12"/>
          </p:nvPr>
        </p:nvSpPr>
        <p:spPr/>
        <p:txBody>
          <a:bodyPr/>
          <a:lstStyle/>
          <a:p>
            <a:fld id="{F10DFF65-A2C0-4E54-997B-7D9906A4600E}" type="slidenum">
              <a:rPr lang="hr-HR" smtClean="0"/>
              <a:t>‹#›</a:t>
            </a:fld>
            <a:endParaRPr lang="hr-HR"/>
          </a:p>
        </p:txBody>
      </p:sp>
    </p:spTree>
    <p:extLst>
      <p:ext uri="{BB962C8B-B14F-4D97-AF65-F5344CB8AC3E}">
        <p14:creationId xmlns:p14="http://schemas.microsoft.com/office/powerpoint/2010/main" val="142963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1183-6C70-4655-A93C-C547DB719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4EF2802E-A22F-4287-AE4F-7A78F6D896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E67C8AFF-563E-4FF9-8616-7F37F32A6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50041-33FF-49FA-969A-FD35CD69D8F0}"/>
              </a:ext>
            </a:extLst>
          </p:cNvPr>
          <p:cNvSpPr>
            <a:spLocks noGrp="1"/>
          </p:cNvSpPr>
          <p:nvPr>
            <p:ph type="dt" sz="half" idx="10"/>
          </p:nvPr>
        </p:nvSpPr>
        <p:spPr/>
        <p:txBody>
          <a:bodyPr/>
          <a:lstStyle/>
          <a:p>
            <a:fld id="{E8F97E1A-F911-4F11-AEAC-D48A3C9F73EE}" type="datetime1">
              <a:rPr lang="hr-HR" smtClean="0"/>
              <a:t>10.9.2019.</a:t>
            </a:fld>
            <a:endParaRPr lang="hr-HR"/>
          </a:p>
        </p:txBody>
      </p:sp>
      <p:sp>
        <p:nvSpPr>
          <p:cNvPr id="6" name="Footer Placeholder 5">
            <a:extLst>
              <a:ext uri="{FF2B5EF4-FFF2-40B4-BE49-F238E27FC236}">
                <a16:creationId xmlns:a16="http://schemas.microsoft.com/office/drawing/2014/main" id="{4B49B84F-0BBA-4AFC-8B8E-681A7EA3D471}"/>
              </a:ext>
            </a:extLst>
          </p:cNvPr>
          <p:cNvSpPr>
            <a:spLocks noGrp="1"/>
          </p:cNvSpPr>
          <p:nvPr>
            <p:ph type="ftr" sz="quarter" idx="11"/>
          </p:nvPr>
        </p:nvSpPr>
        <p:spPr/>
        <p:txBody>
          <a:bodyPr/>
          <a:lstStyle/>
          <a:p>
            <a:r>
              <a:rPr lang="en-US"/>
              <a:t>ECTP-CEU Young Planners Workshop 2019 | PLANNING ON THE EDGE OF EXISTENCE | Case study of Velo Grablje, Island of Hvar | Marijana Zlodre</a:t>
            </a:r>
            <a:endParaRPr lang="hr-HR"/>
          </a:p>
        </p:txBody>
      </p:sp>
      <p:sp>
        <p:nvSpPr>
          <p:cNvPr id="7" name="Slide Number Placeholder 6">
            <a:extLst>
              <a:ext uri="{FF2B5EF4-FFF2-40B4-BE49-F238E27FC236}">
                <a16:creationId xmlns:a16="http://schemas.microsoft.com/office/drawing/2014/main" id="{98959A8E-58C8-463A-AAB2-5213F7ADFB19}"/>
              </a:ext>
            </a:extLst>
          </p:cNvPr>
          <p:cNvSpPr>
            <a:spLocks noGrp="1"/>
          </p:cNvSpPr>
          <p:nvPr>
            <p:ph type="sldNum" sz="quarter" idx="12"/>
          </p:nvPr>
        </p:nvSpPr>
        <p:spPr/>
        <p:txBody>
          <a:bodyPr/>
          <a:lstStyle/>
          <a:p>
            <a:fld id="{F10DFF65-A2C0-4E54-997B-7D9906A4600E}" type="slidenum">
              <a:rPr lang="hr-HR" smtClean="0"/>
              <a:t>‹#›</a:t>
            </a:fld>
            <a:endParaRPr lang="hr-HR"/>
          </a:p>
        </p:txBody>
      </p:sp>
    </p:spTree>
    <p:extLst>
      <p:ext uri="{BB962C8B-B14F-4D97-AF65-F5344CB8AC3E}">
        <p14:creationId xmlns:p14="http://schemas.microsoft.com/office/powerpoint/2010/main" val="1271043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08EE4-6480-4ACD-8951-224A43A5C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6BF8352F-7E77-4DDA-9627-EF3FA43B98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a:extLst>
              <a:ext uri="{FF2B5EF4-FFF2-40B4-BE49-F238E27FC236}">
                <a16:creationId xmlns:a16="http://schemas.microsoft.com/office/drawing/2014/main" id="{741DA475-19E2-4663-81F2-515F90542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FB80272A-5F01-4356-B361-1C0C24E222F9}" type="datetime1">
              <a:rPr lang="hr-HR" smtClean="0"/>
              <a:t>10.9.2019.</a:t>
            </a:fld>
            <a:endParaRPr lang="hr-HR" dirty="0"/>
          </a:p>
        </p:txBody>
      </p:sp>
      <p:sp>
        <p:nvSpPr>
          <p:cNvPr id="5" name="Footer Placeholder 4">
            <a:extLst>
              <a:ext uri="{FF2B5EF4-FFF2-40B4-BE49-F238E27FC236}">
                <a16:creationId xmlns:a16="http://schemas.microsoft.com/office/drawing/2014/main" id="{67C59F14-2155-408D-B486-10ED27EDEB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r>
              <a:rPr lang="en-US"/>
              <a:t>ECTP-CEU Young Planners Workshop 2019 | PLANNING ON THE EDGE OF EXISTENCE | Case study of Velo Grablje, Island of Hvar | Marijana Zlodre</a:t>
            </a:r>
            <a:endParaRPr lang="hr-HR" dirty="0"/>
          </a:p>
        </p:txBody>
      </p:sp>
      <p:sp>
        <p:nvSpPr>
          <p:cNvPr id="6" name="Slide Number Placeholder 5">
            <a:extLst>
              <a:ext uri="{FF2B5EF4-FFF2-40B4-BE49-F238E27FC236}">
                <a16:creationId xmlns:a16="http://schemas.microsoft.com/office/drawing/2014/main" id="{CAF014D5-6EFE-40BE-B262-FFE67A1C6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F10DFF65-A2C0-4E54-997B-7D9906A4600E}" type="slidenum">
              <a:rPr lang="hr-HR" smtClean="0"/>
              <a:pPr/>
              <a:t>‹#›</a:t>
            </a:fld>
            <a:endParaRPr lang="hr-HR" dirty="0"/>
          </a:p>
        </p:txBody>
      </p:sp>
    </p:spTree>
    <p:extLst>
      <p:ext uri="{BB962C8B-B14F-4D97-AF65-F5344CB8AC3E}">
        <p14:creationId xmlns:p14="http://schemas.microsoft.com/office/powerpoint/2010/main" val="2408119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C530CF-9B70-4094-A939-4149E4D34420}"/>
              </a:ext>
            </a:extLst>
          </p:cNvPr>
          <p:cNvSpPr/>
          <p:nvPr/>
        </p:nvSpPr>
        <p:spPr>
          <a:xfrm>
            <a:off x="0" y="0"/>
            <a:ext cx="18288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Title 3">
            <a:extLst>
              <a:ext uri="{FF2B5EF4-FFF2-40B4-BE49-F238E27FC236}">
                <a16:creationId xmlns:a16="http://schemas.microsoft.com/office/drawing/2014/main" id="{CA1C1E0F-4C81-408D-BBDC-381A65199AB8}"/>
              </a:ext>
            </a:extLst>
          </p:cNvPr>
          <p:cNvSpPr>
            <a:spLocks noGrp="1"/>
          </p:cNvSpPr>
          <p:nvPr>
            <p:ph type="title"/>
          </p:nvPr>
        </p:nvSpPr>
        <p:spPr>
          <a:xfrm>
            <a:off x="2181860" y="2475904"/>
            <a:ext cx="6629400" cy="982538"/>
          </a:xfrm>
        </p:spPr>
        <p:txBody>
          <a:bodyPr>
            <a:normAutofit/>
          </a:bodyPr>
          <a:lstStyle/>
          <a:p>
            <a:pPr>
              <a:lnSpc>
                <a:spcPct val="150000"/>
              </a:lnSpc>
            </a:pPr>
            <a:r>
              <a:rPr lang="hr-HR" sz="2000" b="1" dirty="0">
                <a:latin typeface="Arial" panose="020B0604020202020204" pitchFamily="34" charset="0"/>
                <a:cs typeface="Arial" panose="020B0604020202020204" pitchFamily="34" charset="0"/>
              </a:rPr>
              <a:t>PLANNING ON THE EDGE OF EXISTENCE</a:t>
            </a:r>
            <a:br>
              <a:rPr lang="hr-HR" sz="1800" dirty="0">
                <a:latin typeface="Arial" panose="020B0604020202020204" pitchFamily="34" charset="0"/>
                <a:cs typeface="Arial" panose="020B0604020202020204" pitchFamily="34" charset="0"/>
              </a:rPr>
            </a:br>
            <a:r>
              <a:rPr lang="hr-HR" sz="1500" dirty="0" err="1">
                <a:latin typeface="Arial" panose="020B0604020202020204" pitchFamily="34" charset="0"/>
                <a:cs typeface="Arial" panose="020B0604020202020204" pitchFamily="34" charset="0"/>
              </a:rPr>
              <a:t>Case</a:t>
            </a:r>
            <a:r>
              <a:rPr lang="hr-HR" sz="1500" dirty="0">
                <a:latin typeface="Arial" panose="020B0604020202020204" pitchFamily="34" charset="0"/>
                <a:cs typeface="Arial" panose="020B0604020202020204" pitchFamily="34" charset="0"/>
              </a:rPr>
              <a:t> </a:t>
            </a:r>
            <a:r>
              <a:rPr lang="hr-HR" sz="1500" dirty="0" err="1">
                <a:latin typeface="Arial" panose="020B0604020202020204" pitchFamily="34" charset="0"/>
                <a:cs typeface="Arial" panose="020B0604020202020204" pitchFamily="34" charset="0"/>
              </a:rPr>
              <a:t>study</a:t>
            </a:r>
            <a:r>
              <a:rPr lang="hr-HR" sz="1500" dirty="0">
                <a:latin typeface="Arial" panose="020B0604020202020204" pitchFamily="34" charset="0"/>
                <a:cs typeface="Arial" panose="020B0604020202020204" pitchFamily="34" charset="0"/>
              </a:rPr>
              <a:t> </a:t>
            </a:r>
            <a:r>
              <a:rPr lang="hr-HR" sz="1500" dirty="0" err="1">
                <a:latin typeface="Arial" panose="020B0604020202020204" pitchFamily="34" charset="0"/>
                <a:cs typeface="Arial" panose="020B0604020202020204" pitchFamily="34" charset="0"/>
              </a:rPr>
              <a:t>of</a:t>
            </a:r>
            <a:r>
              <a:rPr lang="hr-HR" sz="1500" dirty="0">
                <a:latin typeface="Arial" panose="020B0604020202020204" pitchFamily="34" charset="0"/>
                <a:cs typeface="Arial" panose="020B0604020202020204" pitchFamily="34" charset="0"/>
              </a:rPr>
              <a:t> Velo Grablje, Island </a:t>
            </a:r>
            <a:r>
              <a:rPr lang="hr-HR" sz="1500" dirty="0" err="1">
                <a:latin typeface="Arial" panose="020B0604020202020204" pitchFamily="34" charset="0"/>
                <a:cs typeface="Arial" panose="020B0604020202020204" pitchFamily="34" charset="0"/>
              </a:rPr>
              <a:t>of</a:t>
            </a:r>
            <a:r>
              <a:rPr lang="hr-HR" sz="1500" dirty="0">
                <a:latin typeface="Arial" panose="020B0604020202020204" pitchFamily="34" charset="0"/>
                <a:cs typeface="Arial" panose="020B0604020202020204" pitchFamily="34" charset="0"/>
              </a:rPr>
              <a:t> Hvar</a:t>
            </a:r>
          </a:p>
        </p:txBody>
      </p:sp>
      <p:sp>
        <p:nvSpPr>
          <p:cNvPr id="7" name="Title 3">
            <a:extLst>
              <a:ext uri="{FF2B5EF4-FFF2-40B4-BE49-F238E27FC236}">
                <a16:creationId xmlns:a16="http://schemas.microsoft.com/office/drawing/2014/main" id="{962A54BF-66BC-4B76-9F70-95217A1DB413}"/>
              </a:ext>
            </a:extLst>
          </p:cNvPr>
          <p:cNvSpPr txBox="1">
            <a:spLocks/>
          </p:cNvSpPr>
          <p:nvPr/>
        </p:nvSpPr>
        <p:spPr>
          <a:xfrm>
            <a:off x="2181860" y="133633"/>
            <a:ext cx="9872980" cy="374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en-GB" sz="1200" dirty="0">
                <a:solidFill>
                  <a:schemeClr val="bg1">
                    <a:lumMod val="65000"/>
                  </a:schemeClr>
                </a:solidFill>
              </a:rPr>
              <a:t>ECTP-CEU Young Planners Workshop 2019</a:t>
            </a:r>
            <a:r>
              <a:rPr lang="hr-HR" sz="1200" dirty="0">
                <a:solidFill>
                  <a:schemeClr val="bg1">
                    <a:lumMod val="65000"/>
                  </a:schemeClr>
                </a:solidFill>
              </a:rPr>
              <a:t> &amp; </a:t>
            </a:r>
            <a:r>
              <a:rPr lang="en-GB" sz="1200" dirty="0">
                <a:solidFill>
                  <a:schemeClr val="bg1">
                    <a:lumMod val="65000"/>
                  </a:schemeClr>
                </a:solidFill>
              </a:rPr>
              <a:t>13th Biennial of European Towns and Town Planners</a:t>
            </a:r>
            <a:r>
              <a:rPr lang="hr-HR" sz="1200" dirty="0">
                <a:solidFill>
                  <a:schemeClr val="bg1">
                    <a:lumMod val="65000"/>
                  </a:schemeClr>
                </a:solidFill>
              </a:rPr>
              <a:t>, </a:t>
            </a:r>
            <a:r>
              <a:rPr lang="en-GB" sz="1200" dirty="0">
                <a:solidFill>
                  <a:schemeClr val="bg1">
                    <a:lumMod val="65000"/>
                  </a:schemeClr>
                </a:solidFill>
              </a:rPr>
              <a:t>Plymouth (U.K.), September 2019</a:t>
            </a:r>
            <a:endParaRPr lang="hr-HR" sz="1200" dirty="0">
              <a:solidFill>
                <a:schemeClr val="bg1">
                  <a:lumMod val="65000"/>
                </a:schemeClr>
              </a:solidFill>
            </a:endParaRPr>
          </a:p>
        </p:txBody>
      </p:sp>
      <p:pic>
        <p:nvPicPr>
          <p:cNvPr id="6" name="Picture 5">
            <a:extLst>
              <a:ext uri="{FF2B5EF4-FFF2-40B4-BE49-F238E27FC236}">
                <a16:creationId xmlns:a16="http://schemas.microsoft.com/office/drawing/2014/main" id="{4506817E-9496-46B2-ABEE-681588EABDA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37160" y="133632"/>
            <a:ext cx="1554480" cy="1912258"/>
          </a:xfrm>
          <a:prstGeom prst="rect">
            <a:avLst/>
          </a:prstGeom>
        </p:spPr>
      </p:pic>
      <p:pic>
        <p:nvPicPr>
          <p:cNvPr id="12" name="Picture 11">
            <a:extLst>
              <a:ext uri="{FF2B5EF4-FFF2-40B4-BE49-F238E27FC236}">
                <a16:creationId xmlns:a16="http://schemas.microsoft.com/office/drawing/2014/main" id="{938DF1EA-03D5-440E-BA8A-481575BA4EB8}"/>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39700" y="5376615"/>
            <a:ext cx="1554480" cy="799616"/>
          </a:xfrm>
          <a:prstGeom prst="rect">
            <a:avLst/>
          </a:prstGeom>
        </p:spPr>
      </p:pic>
      <p:pic>
        <p:nvPicPr>
          <p:cNvPr id="14" name="Picture 13">
            <a:extLst>
              <a:ext uri="{FF2B5EF4-FFF2-40B4-BE49-F238E27FC236}">
                <a16:creationId xmlns:a16="http://schemas.microsoft.com/office/drawing/2014/main" id="{07F5EBEF-95A4-4A32-B784-2A81BACD8914}"/>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22354"/>
          <a:stretch/>
        </p:blipFill>
        <p:spPr>
          <a:xfrm>
            <a:off x="139700" y="6267692"/>
            <a:ext cx="1554480" cy="603496"/>
          </a:xfrm>
          <a:prstGeom prst="rect">
            <a:avLst/>
          </a:prstGeom>
        </p:spPr>
      </p:pic>
      <p:sp>
        <p:nvSpPr>
          <p:cNvPr id="20" name="Title 3">
            <a:extLst>
              <a:ext uri="{FF2B5EF4-FFF2-40B4-BE49-F238E27FC236}">
                <a16:creationId xmlns:a16="http://schemas.microsoft.com/office/drawing/2014/main" id="{30C5ABAC-D38E-4201-AE09-0246708199BF}"/>
              </a:ext>
            </a:extLst>
          </p:cNvPr>
          <p:cNvSpPr txBox="1">
            <a:spLocks/>
          </p:cNvSpPr>
          <p:nvPr/>
        </p:nvSpPr>
        <p:spPr>
          <a:xfrm>
            <a:off x="2181860" y="5376615"/>
            <a:ext cx="5822950" cy="11522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hr-HR" sz="1500" b="1" dirty="0"/>
              <a:t>Marijana Zlodre</a:t>
            </a:r>
            <a:r>
              <a:rPr lang="hr-HR" sz="1500" dirty="0"/>
              <a:t>, </a:t>
            </a:r>
            <a:r>
              <a:rPr lang="hr-HR" sz="1200" dirty="0"/>
              <a:t>mag.ing.arch.</a:t>
            </a:r>
          </a:p>
          <a:p>
            <a:endParaRPr lang="hr-HR" sz="1200" dirty="0"/>
          </a:p>
          <a:p>
            <a:r>
              <a:rPr lang="hr-HR" sz="1200" dirty="0"/>
              <a:t>m.zlodre@gmail.com</a:t>
            </a:r>
          </a:p>
          <a:p>
            <a:endParaRPr lang="hr-HR" sz="1500" dirty="0"/>
          </a:p>
          <a:p>
            <a:r>
              <a:rPr lang="hr-HR" sz="1200" dirty="0" err="1"/>
              <a:t>Association</a:t>
            </a:r>
            <a:r>
              <a:rPr lang="hr-HR" sz="1200" dirty="0"/>
              <a:t> </a:t>
            </a:r>
            <a:r>
              <a:rPr lang="hr-HR" sz="1200" dirty="0" err="1"/>
              <a:t>of</a:t>
            </a:r>
            <a:r>
              <a:rPr lang="hr-HR" sz="1200" dirty="0"/>
              <a:t> Croatian urban </a:t>
            </a:r>
            <a:r>
              <a:rPr lang="hr-HR" sz="1200" dirty="0" err="1"/>
              <a:t>planners</a:t>
            </a:r>
            <a:endParaRPr lang="hr-HR" sz="1200" dirty="0"/>
          </a:p>
          <a:p>
            <a:r>
              <a:rPr lang="hr-HR" sz="1200" dirty="0"/>
              <a:t>APE d.o.o., Zagreb, Croatia</a:t>
            </a:r>
          </a:p>
        </p:txBody>
      </p:sp>
    </p:spTree>
    <p:extLst>
      <p:ext uri="{BB962C8B-B14F-4D97-AF65-F5344CB8AC3E}">
        <p14:creationId xmlns:p14="http://schemas.microsoft.com/office/powerpoint/2010/main" val="3857870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26B205-AED9-4524-BF5C-BFD568D9F990}"/>
              </a:ext>
            </a:extLst>
          </p:cNvPr>
          <p:cNvPicPr>
            <a:picLocks noChangeAspect="1"/>
          </p:cNvPicPr>
          <p:nvPr/>
        </p:nvPicPr>
        <p:blipFill rotWithShape="1">
          <a:blip r:embed="rId3">
            <a:extLst>
              <a:ext uri="{28A0092B-C50C-407E-A947-70E740481C1C}">
                <a14:useLocalDpi xmlns:a14="http://schemas.microsoft.com/office/drawing/2010/main" val="0"/>
              </a:ext>
            </a:extLst>
          </a:blip>
          <a:srcRect l="1388"/>
          <a:stretch/>
        </p:blipFill>
        <p:spPr>
          <a:xfrm>
            <a:off x="4038600" y="381000"/>
            <a:ext cx="8115300" cy="6172200"/>
          </a:xfrm>
          <a:prstGeom prst="rect">
            <a:avLst/>
          </a:prstGeom>
        </p:spPr>
      </p:pic>
      <p:sp>
        <p:nvSpPr>
          <p:cNvPr id="14" name="TextBox 13">
            <a:extLst>
              <a:ext uri="{FF2B5EF4-FFF2-40B4-BE49-F238E27FC236}">
                <a16:creationId xmlns:a16="http://schemas.microsoft.com/office/drawing/2014/main" id="{B72DC192-F353-4094-8EAB-30CA1CC3251B}"/>
              </a:ext>
            </a:extLst>
          </p:cNvPr>
          <p:cNvSpPr txBox="1"/>
          <p:nvPr/>
        </p:nvSpPr>
        <p:spPr>
          <a:xfrm>
            <a:off x="190500" y="2149580"/>
            <a:ext cx="3657600" cy="290502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First </a:t>
            </a:r>
            <a:r>
              <a:rPr lang="hr-HR" sz="1400" dirty="0" err="1">
                <a:latin typeface="Arial" panose="020B0604020202020204" pitchFamily="34" charset="0"/>
                <a:cs typeface="Arial" panose="020B0604020202020204" pitchFamily="34" charset="0"/>
              </a:rPr>
              <a:t>estates</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ground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below</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village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Grapewine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growing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was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main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agricultural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activity</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transformed</a:t>
            </a:r>
            <a:r>
              <a:rPr lang="hr-HR" sz="1400" dirty="0">
                <a:latin typeface="Arial" panose="020B0604020202020204" pitchFamily="34" charset="0"/>
                <a:cs typeface="Arial" panose="020B0604020202020204" pitchFamily="34" charset="0"/>
              </a:rPr>
              <a:t> Velo Grablje </a:t>
            </a:r>
            <a:r>
              <a:rPr lang="hr-HR" sz="1400" dirty="0" err="1">
                <a:latin typeface="Arial" panose="020B0604020202020204" pitchFamily="34" charset="0"/>
                <a:cs typeface="Arial" panose="020B0604020202020204" pitchFamily="34" charset="0"/>
              </a:rPr>
              <a:t>from</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livestock</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settlement</a:t>
            </a:r>
            <a:r>
              <a:rPr lang="hr-HR" sz="1400" dirty="0">
                <a:latin typeface="Arial" panose="020B0604020202020204" pitchFamily="34" charset="0"/>
                <a:cs typeface="Arial" panose="020B0604020202020204" pitchFamily="34" charset="0"/>
              </a:rPr>
              <a:t> to </a:t>
            </a:r>
            <a:r>
              <a:rPr lang="hr-HR" sz="1400" dirty="0" err="1">
                <a:latin typeface="Arial" panose="020B0604020202020204" pitchFamily="34" charset="0"/>
                <a:cs typeface="Arial" panose="020B0604020202020204" pitchFamily="34" charset="0"/>
              </a:rPr>
              <a:t>an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agricultural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village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1914 – </a:t>
            </a:r>
            <a:r>
              <a:rPr lang="hr-HR" sz="1400" dirty="0" err="1">
                <a:latin typeface="Arial" panose="020B0604020202020204" pitchFamily="34" charset="0"/>
                <a:cs typeface="Arial" panose="020B0604020202020204" pitchFamily="34" charset="0"/>
              </a:rPr>
              <a:t>phylloxera</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destroyed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vineyards</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20th </a:t>
            </a:r>
            <a:r>
              <a:rPr lang="hr-HR" sz="1400" dirty="0" err="1">
                <a:latin typeface="Arial" panose="020B0604020202020204" pitchFamily="34" charset="0"/>
                <a:cs typeface="Arial" panose="020B0604020202020204" pitchFamily="34" charset="0"/>
              </a:rPr>
              <a:t>century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fires</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vineyards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almost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completely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ceased</a:t>
            </a:r>
            <a:r>
              <a:rPr lang="hr-HR" sz="1400" dirty="0">
                <a:latin typeface="Arial" panose="020B0604020202020204" pitchFamily="34" charset="0"/>
                <a:cs typeface="Arial" panose="020B0604020202020204" pitchFamily="34" charset="0"/>
              </a:rPr>
              <a:t> to </a:t>
            </a:r>
            <a:r>
              <a:rPr lang="hr-HR" sz="1400" dirty="0" err="1">
                <a:latin typeface="Arial" panose="020B0604020202020204" pitchFamily="34" charset="0"/>
                <a:cs typeface="Arial" panose="020B0604020202020204" pitchFamily="34" charset="0"/>
              </a:rPr>
              <a:t>exist</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Today</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fruit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vegetables</a:t>
            </a:r>
            <a:r>
              <a:rPr lang="hr-HR" sz="1400" dirty="0">
                <a:latin typeface="Arial" panose="020B0604020202020204" pitchFamily="34" charset="0"/>
                <a:cs typeface="Arial" panose="020B0604020202020204" pitchFamily="34" charset="0"/>
              </a:rPr>
              <a:t> are </a:t>
            </a:r>
            <a:r>
              <a:rPr lang="hr-HR" sz="1400" dirty="0" err="1">
                <a:latin typeface="Arial" panose="020B0604020202020204" pitchFamily="34" charset="0"/>
                <a:cs typeface="Arial" panose="020B0604020202020204" pitchFamily="34" charset="0"/>
              </a:rPr>
              <a:t>grown</a:t>
            </a:r>
            <a:r>
              <a:rPr lang="hr-HR" sz="1400" dirty="0">
                <a:latin typeface="Arial" panose="020B0604020202020204" pitchFamily="34" charset="0"/>
                <a:cs typeface="Arial" panose="020B0604020202020204" pitchFamily="34" charset="0"/>
              </a:rPr>
              <a:t> for personal </a:t>
            </a:r>
            <a:r>
              <a:rPr lang="hr-HR" sz="1400" dirty="0" err="1">
                <a:latin typeface="Arial" panose="020B0604020202020204" pitchFamily="34" charset="0"/>
                <a:cs typeface="Arial" panose="020B0604020202020204" pitchFamily="34" charset="0"/>
              </a:rPr>
              <a:t>needs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only</a:t>
            </a: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VELO GRABLJE</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agriculture</a:t>
            </a:r>
            <a:endParaRPr lang="hr-HR" sz="1400" spc="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84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2521160"/>
            <a:ext cx="3657600" cy="1891879"/>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Cultivated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agrarian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landscape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Karst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area</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with</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parts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covered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woods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others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showing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plain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limestone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rocks</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2003 </a:t>
            </a:r>
            <a:r>
              <a:rPr lang="hr-HR" sz="1400" dirty="0" err="1">
                <a:latin typeface="Arial" panose="020B0604020202020204" pitchFamily="34" charset="0"/>
                <a:cs typeface="Arial" panose="020B0604020202020204" pitchFamily="34" charset="0"/>
              </a:rPr>
              <a:t>fire</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drywalls</a:t>
            </a:r>
            <a:r>
              <a:rPr lang="hr-HR" sz="1400" dirty="0">
                <a:latin typeface="Arial" panose="020B0604020202020204" pitchFamily="34" charset="0"/>
                <a:cs typeface="Arial" panose="020B0604020202020204" pitchFamily="34" charset="0"/>
              </a:rPr>
              <a:t> on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slopes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from</a:t>
            </a:r>
            <a:r>
              <a:rPr lang="hr-HR" sz="1400" dirty="0">
                <a:latin typeface="Arial" panose="020B0604020202020204" pitchFamily="34" charset="0"/>
                <a:cs typeface="Arial" panose="020B0604020202020204" pitchFamily="34" charset="0"/>
              </a:rPr>
              <a:t> Velo Grablje to Malo Grablje </a:t>
            </a:r>
            <a:r>
              <a:rPr lang="hr-HR" sz="1400" dirty="0" err="1">
                <a:latin typeface="Arial" panose="020B0604020202020204" pitchFamily="34" charset="0"/>
                <a:cs typeface="Arial" panose="020B0604020202020204" pitchFamily="34" charset="0"/>
              </a:rPr>
              <a:t>became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visible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Today</a:t>
            </a:r>
            <a:r>
              <a:rPr lang="hr-HR" sz="1400" dirty="0">
                <a:latin typeface="Arial" panose="020B0604020202020204" pitchFamily="34" charset="0"/>
                <a:cs typeface="Arial" panose="020B0604020202020204" pitchFamily="34" charset="0"/>
              </a:rPr>
              <a:t> – most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surrounding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fields</a:t>
            </a:r>
            <a:r>
              <a:rPr lang="hr-HR" sz="1400" dirty="0">
                <a:latin typeface="Arial" panose="020B0604020202020204" pitchFamily="34" charset="0"/>
                <a:cs typeface="Arial" panose="020B0604020202020204" pitchFamily="34" charset="0"/>
              </a:rPr>
              <a:t> are </a:t>
            </a:r>
            <a:r>
              <a:rPr lang="hr-HR" sz="1400" dirty="0" err="1">
                <a:latin typeface="Arial" panose="020B0604020202020204" pitchFamily="34" charset="0"/>
                <a:cs typeface="Arial" panose="020B0604020202020204" pitchFamily="34" charset="0"/>
              </a:rPr>
              <a:t>abandoned</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VELO GRABLJE</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a:latin typeface="Arial" panose="020B0604020202020204" pitchFamily="34" charset="0"/>
                <a:cs typeface="Arial" panose="020B0604020202020204" pitchFamily="34" charset="0"/>
              </a:rPr>
              <a:t>nature</a:t>
            </a:r>
          </a:p>
        </p:txBody>
      </p:sp>
      <p:pic>
        <p:nvPicPr>
          <p:cNvPr id="8" name="Picture 7">
            <a:extLst>
              <a:ext uri="{FF2B5EF4-FFF2-40B4-BE49-F238E27FC236}">
                <a16:creationId xmlns:a16="http://schemas.microsoft.com/office/drawing/2014/main" id="{4DA84D75-BF35-439E-8898-4B59C47F5933}"/>
              </a:ext>
            </a:extLst>
          </p:cNvPr>
          <p:cNvPicPr>
            <a:picLocks noChangeAspect="1"/>
          </p:cNvPicPr>
          <p:nvPr/>
        </p:nvPicPr>
        <p:blipFill rotWithShape="1">
          <a:blip r:embed="rId3">
            <a:extLst>
              <a:ext uri="{28A0092B-C50C-407E-A947-70E740481C1C}">
                <a14:useLocalDpi xmlns:a14="http://schemas.microsoft.com/office/drawing/2010/main" val="0"/>
              </a:ext>
            </a:extLst>
          </a:blip>
          <a:srcRect l="12346"/>
          <a:stretch/>
        </p:blipFill>
        <p:spPr>
          <a:xfrm>
            <a:off x="4038600" y="381000"/>
            <a:ext cx="8115300" cy="6172200"/>
          </a:xfrm>
          <a:prstGeom prst="rect">
            <a:avLst/>
          </a:prstGeom>
        </p:spPr>
      </p:pic>
    </p:spTree>
    <p:extLst>
      <p:ext uri="{BB962C8B-B14F-4D97-AF65-F5344CB8AC3E}">
        <p14:creationId xmlns:p14="http://schemas.microsoft.com/office/powerpoint/2010/main" val="1538104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2554340"/>
            <a:ext cx="3657600" cy="182552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County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road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connects</a:t>
            </a:r>
            <a:r>
              <a:rPr lang="hr-HR" sz="1400" dirty="0">
                <a:latin typeface="Arial" panose="020B0604020202020204" pitchFamily="34" charset="0"/>
                <a:cs typeface="Arial" panose="020B0604020202020204" pitchFamily="34" charset="0"/>
              </a:rPr>
              <a:t> Velo Grablje </a:t>
            </a:r>
            <a:r>
              <a:rPr lang="hr-HR" sz="1400" dirty="0" err="1">
                <a:latin typeface="Arial" panose="020B0604020202020204" pitchFamily="34" charset="0"/>
                <a:cs typeface="Arial" panose="020B0604020202020204" pitchFamily="34" charset="0"/>
              </a:rPr>
              <a:t>with</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City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Hvar</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Macadam</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road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connects</a:t>
            </a:r>
            <a:r>
              <a:rPr lang="hr-HR" sz="1400" dirty="0">
                <a:latin typeface="Arial" panose="020B0604020202020204" pitchFamily="34" charset="0"/>
                <a:cs typeface="Arial" panose="020B0604020202020204" pitchFamily="34" charset="0"/>
              </a:rPr>
              <a:t> Velo Grablje </a:t>
            </a:r>
            <a:r>
              <a:rPr lang="hr-HR" sz="1400" dirty="0" err="1">
                <a:latin typeface="Arial" panose="020B0604020202020204" pitchFamily="34" charset="0"/>
                <a:cs typeface="Arial" panose="020B0604020202020204" pitchFamily="34" charset="0"/>
              </a:rPr>
              <a:t>with</a:t>
            </a:r>
            <a:r>
              <a:rPr lang="hr-HR" sz="1400" dirty="0">
                <a:latin typeface="Arial" panose="020B0604020202020204" pitchFamily="34" charset="0"/>
                <a:cs typeface="Arial" panose="020B0604020202020204" pitchFamily="34" charset="0"/>
              </a:rPr>
              <a:t> Malo Grablje</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Communal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infrastructure</a:t>
            </a:r>
            <a:r>
              <a:rPr lang="hr-HR" sz="1400" dirty="0">
                <a:latin typeface="Arial" panose="020B0604020202020204" pitchFamily="34" charset="0"/>
                <a:cs typeface="Arial" panose="020B0604020202020204" pitchFamily="34" charset="0"/>
              </a:rPr>
              <a:t>: water, </a:t>
            </a:r>
            <a:r>
              <a:rPr lang="hr-HR" sz="1400" dirty="0" err="1">
                <a:latin typeface="Arial" panose="020B0604020202020204" pitchFamily="34" charset="0"/>
                <a:cs typeface="Arial" panose="020B0604020202020204" pitchFamily="34" charset="0"/>
              </a:rPr>
              <a:t>electricity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telecommunication</a:t>
            </a:r>
            <a:r>
              <a:rPr lang="hr-HR" sz="1400" dirty="0">
                <a:latin typeface="Arial" panose="020B0604020202020204" pitchFamily="34" charset="0"/>
                <a:cs typeface="Arial" panose="020B0604020202020204" pitchFamily="34" charset="0"/>
              </a:rPr>
              <a:t> network</a:t>
            </a: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VELO GRABLJE</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infrastructure</a:t>
            </a:r>
            <a:endParaRPr lang="hr-HR" sz="1400" spc="3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96DB4E8-2A60-4FEF-A675-DD1C9FE59C73}"/>
              </a:ext>
            </a:extLst>
          </p:cNvPr>
          <p:cNvPicPr>
            <a:picLocks noChangeAspect="1"/>
          </p:cNvPicPr>
          <p:nvPr/>
        </p:nvPicPr>
        <p:blipFill rotWithShape="1">
          <a:blip r:embed="rId2">
            <a:extLst>
              <a:ext uri="{28A0092B-C50C-407E-A947-70E740481C1C}">
                <a14:useLocalDpi xmlns:a14="http://schemas.microsoft.com/office/drawing/2010/main" val="0"/>
              </a:ext>
            </a:extLst>
          </a:blip>
          <a:srcRect r="2259"/>
          <a:stretch/>
        </p:blipFill>
        <p:spPr>
          <a:xfrm>
            <a:off x="8132064" y="381000"/>
            <a:ext cx="4021836" cy="6172200"/>
          </a:xfrm>
          <a:prstGeom prst="rect">
            <a:avLst/>
          </a:prstGeom>
        </p:spPr>
      </p:pic>
      <p:pic>
        <p:nvPicPr>
          <p:cNvPr id="8" name="Picture 7">
            <a:extLst>
              <a:ext uri="{FF2B5EF4-FFF2-40B4-BE49-F238E27FC236}">
                <a16:creationId xmlns:a16="http://schemas.microsoft.com/office/drawing/2014/main" id="{82F8EA78-814B-4FC7-94EA-58102ECC63E4}"/>
              </a:ext>
            </a:extLst>
          </p:cNvPr>
          <p:cNvPicPr>
            <a:picLocks noChangeAspect="1"/>
          </p:cNvPicPr>
          <p:nvPr/>
        </p:nvPicPr>
        <p:blipFill rotWithShape="1">
          <a:blip r:embed="rId3">
            <a:extLst>
              <a:ext uri="{28A0092B-C50C-407E-A947-70E740481C1C}">
                <a14:useLocalDpi xmlns:a14="http://schemas.microsoft.com/office/drawing/2010/main" val="0"/>
              </a:ext>
            </a:extLst>
          </a:blip>
          <a:srcRect l="24757" r="8225" b="22641"/>
          <a:stretch/>
        </p:blipFill>
        <p:spPr>
          <a:xfrm>
            <a:off x="4034028" y="3429000"/>
            <a:ext cx="4059936" cy="3124200"/>
          </a:xfrm>
          <a:prstGeom prst="rect">
            <a:avLst/>
          </a:prstGeom>
        </p:spPr>
      </p:pic>
      <p:pic>
        <p:nvPicPr>
          <p:cNvPr id="10" name="Picture 9">
            <a:extLst>
              <a:ext uri="{FF2B5EF4-FFF2-40B4-BE49-F238E27FC236}">
                <a16:creationId xmlns:a16="http://schemas.microsoft.com/office/drawing/2014/main" id="{79DB65BA-6BEB-4191-B4A1-59D0A5F11D48}"/>
              </a:ext>
            </a:extLst>
          </p:cNvPr>
          <p:cNvPicPr>
            <a:picLocks noChangeAspect="1"/>
          </p:cNvPicPr>
          <p:nvPr/>
        </p:nvPicPr>
        <p:blipFill rotWithShape="1">
          <a:blip r:embed="rId4">
            <a:extLst>
              <a:ext uri="{28A0092B-C50C-407E-A947-70E740481C1C}">
                <a14:useLocalDpi xmlns:a14="http://schemas.microsoft.com/office/drawing/2010/main" val="0"/>
              </a:ext>
            </a:extLst>
          </a:blip>
          <a:srcRect l="28302" t="35461" r="26342" b="20512"/>
          <a:stretch/>
        </p:blipFill>
        <p:spPr>
          <a:xfrm>
            <a:off x="4034028" y="381000"/>
            <a:ext cx="4059936" cy="3009900"/>
          </a:xfrm>
          <a:prstGeom prst="rect">
            <a:avLst/>
          </a:prstGeom>
        </p:spPr>
      </p:pic>
    </p:spTree>
    <p:extLst>
      <p:ext uri="{BB962C8B-B14F-4D97-AF65-F5344CB8AC3E}">
        <p14:creationId xmlns:p14="http://schemas.microsoft.com/office/powerpoint/2010/main" val="1611947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2826571"/>
            <a:ext cx="3657600" cy="1281057"/>
          </a:xfrm>
          <a:prstGeom prst="rect">
            <a:avLst/>
          </a:prstGeom>
          <a:noFill/>
        </p:spPr>
        <p:txBody>
          <a:bodyPr wrap="square" rtlCol="0">
            <a:noAutofit/>
          </a:bodyPr>
          <a:lstStyle/>
          <a:p>
            <a:pPr algn="ctr">
              <a:lnSpc>
                <a:spcPct val="120000"/>
              </a:lnSpc>
            </a:pPr>
            <a:r>
              <a:rPr lang="hr-HR" sz="1400" dirty="0">
                <a:latin typeface="Arial" panose="020B0604020202020204" pitchFamily="34" charset="0"/>
                <a:cs typeface="Arial" panose="020B0604020202020204" pitchFamily="34" charset="0"/>
              </a:rPr>
              <a:t>Croatian </a:t>
            </a:r>
            <a:r>
              <a:rPr lang="hr-HR" sz="1400" dirty="0" err="1">
                <a:latin typeface="Arial" panose="020B0604020202020204" pitchFamily="34" charset="0"/>
                <a:cs typeface="Arial" panose="020B0604020202020204" pitchFamily="34" charset="0"/>
              </a:rPr>
              <a:t>coast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overbuilt</a:t>
            </a:r>
            <a:endParaRPr lang="hr-HR" sz="1400" dirty="0">
              <a:latin typeface="Arial" panose="020B0604020202020204" pitchFamily="34" charset="0"/>
              <a:cs typeface="Arial" panose="020B0604020202020204" pitchFamily="34" charset="0"/>
            </a:endParaRPr>
          </a:p>
          <a:p>
            <a:pPr algn="ctr">
              <a:lnSpc>
                <a:spcPct val="120000"/>
              </a:lnSpc>
              <a:tabLst>
                <a:tab pos="1714500" algn="ctr"/>
              </a:tabLst>
            </a:pPr>
            <a:r>
              <a:rPr lang="hr-HR" sz="2500" dirty="0">
                <a:latin typeface="Arial" panose="020B0604020202020204" pitchFamily="34" charset="0"/>
                <a:cs typeface="Arial" panose="020B0604020202020204" pitchFamily="34" charset="0"/>
              </a:rPr>
              <a:t>↓</a:t>
            </a:r>
          </a:p>
          <a:p>
            <a:pPr algn="ctr">
              <a:lnSpc>
                <a:spcPct val="120000"/>
              </a:lnSpc>
            </a:pPr>
            <a:r>
              <a:rPr lang="hr-HR" sz="1400" dirty="0" err="1">
                <a:latin typeface="Arial" panose="020B0604020202020204" pitchFamily="34" charset="0"/>
                <a:cs typeface="Arial" panose="020B0604020202020204" pitchFamily="34" charset="0"/>
              </a:rPr>
              <a:t>Reconstruction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abandoned</a:t>
            </a:r>
            <a:endParaRPr lang="hr-HR" sz="1400" dirty="0">
              <a:latin typeface="Arial" panose="020B0604020202020204" pitchFamily="34" charset="0"/>
              <a:cs typeface="Arial" panose="020B0604020202020204" pitchFamily="34" charset="0"/>
            </a:endParaRPr>
          </a:p>
          <a:p>
            <a:pPr algn="ctr">
              <a:lnSpc>
                <a:spcPct val="120000"/>
              </a:lnSpc>
            </a:pPr>
            <a:r>
              <a:rPr lang="hr-HR" sz="1400" dirty="0" err="1">
                <a:latin typeface="Arial" panose="020B0604020202020204" pitchFamily="34" charset="0"/>
                <a:cs typeface="Arial" panose="020B0604020202020204" pitchFamily="34" charset="0"/>
              </a:rPr>
              <a:t>villages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inland</a:t>
            </a: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pic>
        <p:nvPicPr>
          <p:cNvPr id="3" name="Picture 2">
            <a:extLst>
              <a:ext uri="{FF2B5EF4-FFF2-40B4-BE49-F238E27FC236}">
                <a16:creationId xmlns:a16="http://schemas.microsoft.com/office/drawing/2014/main" id="{901264C8-E8F0-4C0D-BFD1-A19D751F18EC}"/>
              </a:ext>
            </a:extLst>
          </p:cNvPr>
          <p:cNvPicPr>
            <a:picLocks noChangeAspect="1"/>
          </p:cNvPicPr>
          <p:nvPr/>
        </p:nvPicPr>
        <p:blipFill rotWithShape="1">
          <a:blip r:embed="rId3">
            <a:extLst>
              <a:ext uri="{28A0092B-C50C-407E-A947-70E740481C1C}">
                <a14:useLocalDpi xmlns:a14="http://schemas.microsoft.com/office/drawing/2010/main" val="0"/>
              </a:ext>
            </a:extLst>
          </a:blip>
          <a:srcRect t="1250"/>
          <a:stretch/>
        </p:blipFill>
        <p:spPr>
          <a:xfrm>
            <a:off x="4051300" y="381000"/>
            <a:ext cx="4064000" cy="3009900"/>
          </a:xfrm>
          <a:prstGeom prst="rect">
            <a:avLst/>
          </a:prstGeom>
        </p:spPr>
      </p:pic>
      <p:pic>
        <p:nvPicPr>
          <p:cNvPr id="5" name="Picture 4">
            <a:extLst>
              <a:ext uri="{FF2B5EF4-FFF2-40B4-BE49-F238E27FC236}">
                <a16:creationId xmlns:a16="http://schemas.microsoft.com/office/drawing/2014/main" id="{6451844E-E4FC-473F-8117-0363A6AF1F6D}"/>
              </a:ext>
            </a:extLst>
          </p:cNvPr>
          <p:cNvPicPr>
            <a:picLocks noChangeAspect="1"/>
          </p:cNvPicPr>
          <p:nvPr/>
        </p:nvPicPr>
        <p:blipFill rotWithShape="1">
          <a:blip r:embed="rId4">
            <a:extLst>
              <a:ext uri="{28A0092B-C50C-407E-A947-70E740481C1C}">
                <a14:useLocalDpi xmlns:a14="http://schemas.microsoft.com/office/drawing/2010/main" val="0"/>
              </a:ext>
            </a:extLst>
          </a:blip>
          <a:srcRect l="7226" t="867" r="23844" b="30636"/>
          <a:stretch/>
        </p:blipFill>
        <p:spPr>
          <a:xfrm>
            <a:off x="8115300" y="381000"/>
            <a:ext cx="4038600" cy="3009900"/>
          </a:xfrm>
          <a:prstGeom prst="rect">
            <a:avLst/>
          </a:prstGeom>
        </p:spPr>
      </p:pic>
      <p:pic>
        <p:nvPicPr>
          <p:cNvPr id="8" name="Picture 7">
            <a:extLst>
              <a:ext uri="{FF2B5EF4-FFF2-40B4-BE49-F238E27FC236}">
                <a16:creationId xmlns:a16="http://schemas.microsoft.com/office/drawing/2014/main" id="{28BD61A4-DA38-4C76-B469-ABD0D86D7C1D}"/>
              </a:ext>
            </a:extLst>
          </p:cNvPr>
          <p:cNvPicPr>
            <a:picLocks noChangeAspect="1"/>
          </p:cNvPicPr>
          <p:nvPr/>
        </p:nvPicPr>
        <p:blipFill rotWithShape="1">
          <a:blip r:embed="rId5">
            <a:extLst>
              <a:ext uri="{28A0092B-C50C-407E-A947-70E740481C1C}">
                <a14:useLocalDpi xmlns:a14="http://schemas.microsoft.com/office/drawing/2010/main" val="0"/>
              </a:ext>
            </a:extLst>
          </a:blip>
          <a:srcRect l="2439"/>
          <a:stretch/>
        </p:blipFill>
        <p:spPr>
          <a:xfrm>
            <a:off x="4051300" y="3429000"/>
            <a:ext cx="4064000" cy="3124200"/>
          </a:xfrm>
          <a:prstGeom prst="rect">
            <a:avLst/>
          </a:prstGeom>
        </p:spPr>
      </p:pic>
      <p:pic>
        <p:nvPicPr>
          <p:cNvPr id="10" name="Picture 9">
            <a:extLst>
              <a:ext uri="{FF2B5EF4-FFF2-40B4-BE49-F238E27FC236}">
                <a16:creationId xmlns:a16="http://schemas.microsoft.com/office/drawing/2014/main" id="{39B8A0B1-D2BB-4581-A083-3908A51743D8}"/>
              </a:ext>
            </a:extLst>
          </p:cNvPr>
          <p:cNvPicPr>
            <a:picLocks noChangeAspect="1"/>
          </p:cNvPicPr>
          <p:nvPr/>
        </p:nvPicPr>
        <p:blipFill rotWithShape="1">
          <a:blip r:embed="rId6">
            <a:extLst>
              <a:ext uri="{28A0092B-C50C-407E-A947-70E740481C1C}">
                <a14:useLocalDpi xmlns:a14="http://schemas.microsoft.com/office/drawing/2010/main" val="0"/>
              </a:ext>
            </a:extLst>
          </a:blip>
          <a:srcRect r="3049"/>
          <a:stretch/>
        </p:blipFill>
        <p:spPr>
          <a:xfrm>
            <a:off x="8115301" y="3429000"/>
            <a:ext cx="4038600" cy="3124200"/>
          </a:xfrm>
          <a:prstGeom prst="rect">
            <a:avLst/>
          </a:prstGeom>
        </p:spPr>
      </p:pic>
    </p:spTree>
    <p:extLst>
      <p:ext uri="{BB962C8B-B14F-4D97-AF65-F5344CB8AC3E}">
        <p14:creationId xmlns:p14="http://schemas.microsoft.com/office/powerpoint/2010/main" val="374586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aims</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of</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spatial</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planning</a:t>
            </a:r>
            <a:endParaRPr lang="hr-HR" sz="1400" spc="3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5E5544F-2ECE-45F3-A9C3-923D8481F1CE}"/>
              </a:ext>
            </a:extLst>
          </p:cNvPr>
          <p:cNvSpPr/>
          <p:nvPr/>
        </p:nvSpPr>
        <p:spPr>
          <a:xfrm>
            <a:off x="2101850" y="990600"/>
            <a:ext cx="7912100" cy="4893327"/>
          </a:xfrm>
          <a:prstGeom prst="rect">
            <a:avLst/>
          </a:prstGeom>
        </p:spPr>
        <p:txBody>
          <a:bodyPr wrap="square">
            <a:spAutoFit/>
          </a:bodyPr>
          <a:lstStyle/>
          <a:p>
            <a:pPr marL="342900" lvl="0" indent="-342900" algn="just">
              <a:buFont typeface="+mj-lt"/>
              <a:buAutoNum type="arabicPeriod"/>
            </a:pPr>
            <a:r>
              <a:rPr lang="en-GB" sz="1400" b="1" dirty="0">
                <a:latin typeface="Arial" panose="020B0604020202020204" pitchFamily="34" charset="0"/>
                <a:cs typeface="Arial" panose="020B0604020202020204" pitchFamily="34" charset="0"/>
              </a:rPr>
              <a:t>Protection and preservation of valuable parts of the cultural heritage</a:t>
            </a:r>
            <a:r>
              <a:rPr lang="en-GB" sz="1400" dirty="0">
                <a:latin typeface="Arial" panose="020B0604020202020204" pitchFamily="34" charset="0"/>
                <a:cs typeface="Arial" panose="020B0604020202020204" pitchFamily="34" charset="0"/>
              </a:rPr>
              <a:t> in a way that cultural heritage is not considered only as an element of identity of the village but also as an instrument that could contribute to its development.</a:t>
            </a:r>
            <a:endParaRPr lang="hr-HR" sz="1400" dirty="0">
              <a:latin typeface="Arial" panose="020B0604020202020204" pitchFamily="34" charset="0"/>
              <a:cs typeface="Arial" panose="020B0604020202020204" pitchFamily="34" charset="0"/>
            </a:endParaRPr>
          </a:p>
          <a:p>
            <a:pPr marL="342900" lvl="0" indent="-342900" algn="just">
              <a:buFont typeface="+mj-lt"/>
              <a:buAutoNum type="arabicPeriod"/>
            </a:pPr>
            <a:endParaRPr lang="hr-HR" sz="700" dirty="0">
              <a:latin typeface="Arial" panose="020B0604020202020204" pitchFamily="34" charset="0"/>
              <a:cs typeface="Arial" panose="020B0604020202020204" pitchFamily="34" charset="0"/>
            </a:endParaRPr>
          </a:p>
          <a:p>
            <a:pPr marL="342900" lvl="0" indent="-342900" algn="just">
              <a:buFont typeface="+mj-lt"/>
              <a:buAutoNum type="arabicPeriod"/>
            </a:pPr>
            <a:r>
              <a:rPr lang="en-GB" sz="1400" b="1" dirty="0">
                <a:latin typeface="Arial" panose="020B0604020202020204" pitchFamily="34" charset="0"/>
                <a:cs typeface="Arial" panose="020B0604020202020204" pitchFamily="34" charset="0"/>
              </a:rPr>
              <a:t>Protection of existing natural values</a:t>
            </a:r>
            <a:r>
              <a:rPr lang="en-GB" sz="1400" dirty="0">
                <a:latin typeface="Arial" panose="020B0604020202020204" pitchFamily="34" charset="0"/>
                <a:cs typeface="Arial" panose="020B0604020202020204" pitchFamily="34" charset="0"/>
              </a:rPr>
              <a:t> without which the settlement cannot function as a whole. Today, the landscape surrounding Velo Grablje is its own natural frame that should be mostly preserved as it is, meaning that any new unnecessary construction should be prevented. At the same time, the revitalization of traditional methods of agriculture should be supported, especially considering that they are the ones that shaped present-day appearance of the landscape.</a:t>
            </a:r>
            <a:endParaRPr lang="hr-HR" sz="1400" dirty="0">
              <a:latin typeface="Arial" panose="020B0604020202020204" pitchFamily="34" charset="0"/>
              <a:cs typeface="Arial" panose="020B0604020202020204" pitchFamily="34" charset="0"/>
            </a:endParaRPr>
          </a:p>
          <a:p>
            <a:pPr marL="342900" lvl="0" indent="-342900" algn="just">
              <a:buFont typeface="+mj-lt"/>
              <a:buAutoNum type="arabicPeriod"/>
            </a:pPr>
            <a:endParaRPr lang="hr-HR" sz="700" dirty="0">
              <a:latin typeface="Arial" panose="020B0604020202020204" pitchFamily="34" charset="0"/>
              <a:cs typeface="Arial" panose="020B0604020202020204" pitchFamily="34" charset="0"/>
            </a:endParaRPr>
          </a:p>
          <a:p>
            <a:pPr marL="342900" lvl="0" indent="-342900" algn="just">
              <a:buFont typeface="+mj-lt"/>
              <a:buAutoNum type="arabicPeriod"/>
            </a:pPr>
            <a:r>
              <a:rPr lang="en-GB" sz="1400" b="1" dirty="0">
                <a:latin typeface="Arial" panose="020B0604020202020204" pitchFamily="34" charset="0"/>
                <a:cs typeface="Arial" panose="020B0604020202020204" pitchFamily="34" charset="0"/>
              </a:rPr>
              <a:t>Provision of space and corridors for traffic, energy, water management and other communal infrastructure</a:t>
            </a:r>
            <a:r>
              <a:rPr lang="en-GB" sz="1400" dirty="0">
                <a:latin typeface="Arial" panose="020B0604020202020204" pitchFamily="34" charset="0"/>
                <a:cs typeface="Arial" panose="020B0604020202020204" pitchFamily="34" charset="0"/>
              </a:rPr>
              <a:t>, primarily reconstruction of existing roads and construction of new parking areas, reconstruction of pedestrian paths and reconstruction of existing infrastructure.</a:t>
            </a:r>
            <a:endParaRPr lang="hr-HR" sz="1400" dirty="0">
              <a:latin typeface="Arial" panose="020B0604020202020204" pitchFamily="34" charset="0"/>
              <a:cs typeface="Arial" panose="020B0604020202020204" pitchFamily="34" charset="0"/>
            </a:endParaRPr>
          </a:p>
          <a:p>
            <a:pPr marL="342900" lvl="0" indent="-342900" algn="just">
              <a:buFont typeface="+mj-lt"/>
              <a:buAutoNum type="arabicPeriod"/>
            </a:pPr>
            <a:endParaRPr lang="hr-HR" sz="700" dirty="0">
              <a:latin typeface="Arial" panose="020B0604020202020204" pitchFamily="34" charset="0"/>
              <a:cs typeface="Arial" panose="020B0604020202020204" pitchFamily="34" charset="0"/>
            </a:endParaRPr>
          </a:p>
          <a:p>
            <a:pPr marL="342900" lvl="0" indent="-342900" algn="just">
              <a:buFont typeface="+mj-lt"/>
              <a:buAutoNum type="arabicPeriod"/>
            </a:pPr>
            <a:r>
              <a:rPr lang="en-GB" sz="1400" b="1" dirty="0">
                <a:latin typeface="Arial" panose="020B0604020202020204" pitchFamily="34" charset="0"/>
                <a:cs typeface="Arial" panose="020B0604020202020204" pitchFamily="34" charset="0"/>
              </a:rPr>
              <a:t>Planning the contents of public and social purpose and other public spaces</a:t>
            </a:r>
            <a:r>
              <a:rPr lang="en-GB" sz="1400" dirty="0">
                <a:latin typeface="Arial" panose="020B0604020202020204" pitchFamily="34" charset="0"/>
                <a:cs typeface="Arial" panose="020B0604020202020204" pitchFamily="34" charset="0"/>
              </a:rPr>
              <a:t> according to the estimates of the current and future number of inhabitants as well as the number of visitors in the context of tourist revitalization.</a:t>
            </a:r>
            <a:endParaRPr lang="hr-HR" sz="1400" dirty="0">
              <a:latin typeface="Arial" panose="020B0604020202020204" pitchFamily="34" charset="0"/>
              <a:cs typeface="Arial" panose="020B0604020202020204" pitchFamily="34" charset="0"/>
            </a:endParaRPr>
          </a:p>
          <a:p>
            <a:pPr marL="342900" lvl="0" indent="-342900" algn="just">
              <a:buFont typeface="+mj-lt"/>
              <a:buAutoNum type="arabicPeriod"/>
            </a:pPr>
            <a:endParaRPr lang="hr-HR" sz="700" dirty="0">
              <a:latin typeface="Arial" panose="020B0604020202020204" pitchFamily="34" charset="0"/>
              <a:cs typeface="Arial" panose="020B0604020202020204" pitchFamily="34" charset="0"/>
            </a:endParaRPr>
          </a:p>
          <a:p>
            <a:pPr marL="342900" lvl="0" indent="-342900" algn="just">
              <a:buFont typeface="+mj-lt"/>
              <a:buAutoNum type="arabicPeriod"/>
            </a:pPr>
            <a:r>
              <a:rPr lang="en-GB" sz="1400" b="1" dirty="0">
                <a:latin typeface="Arial" panose="020B0604020202020204" pitchFamily="34" charset="0"/>
                <a:cs typeface="Arial" panose="020B0604020202020204" pitchFamily="34" charset="0"/>
              </a:rPr>
              <a:t>Harmonization of public interest with the needs of owners and users of buildings and construction land</a:t>
            </a:r>
            <a:r>
              <a:rPr lang="en-GB" sz="1400" dirty="0">
                <a:latin typeface="Arial" panose="020B0604020202020204" pitchFamily="34" charset="0"/>
                <a:cs typeface="Arial" panose="020B0604020202020204" pitchFamily="34" charset="0"/>
              </a:rPr>
              <a:t>.</a:t>
            </a:r>
            <a:endParaRPr lang="hr-HR" sz="1400" dirty="0">
              <a:latin typeface="Arial" panose="020B0604020202020204" pitchFamily="34" charset="0"/>
              <a:cs typeface="Arial" panose="020B0604020202020204" pitchFamily="34" charset="0"/>
            </a:endParaRPr>
          </a:p>
          <a:p>
            <a:pPr algn="ctr">
              <a:lnSpc>
                <a:spcPct val="115000"/>
              </a:lnSpc>
              <a:spcAft>
                <a:spcPts val="300"/>
              </a:spcAft>
              <a:tabLst>
                <a:tab pos="5834063" algn="ctr"/>
              </a:tabLst>
            </a:pPr>
            <a:r>
              <a:rPr lang="hr-HR" sz="2500" dirty="0">
                <a:latin typeface="Arial" panose="020B0604020202020204" pitchFamily="34" charset="0"/>
                <a:cs typeface="Arial" panose="020B0604020202020204" pitchFamily="34" charset="0"/>
              </a:rPr>
              <a:t>↓</a:t>
            </a:r>
          </a:p>
          <a:p>
            <a:pPr marR="0" lvl="0" algn="ctr">
              <a:lnSpc>
                <a:spcPct val="115000"/>
              </a:lnSpc>
              <a:spcBef>
                <a:spcPts val="0"/>
              </a:spcBef>
              <a:spcAft>
                <a:spcPts val="300"/>
              </a:spcAft>
            </a:pPr>
            <a:r>
              <a:rPr lang="hr-HR" sz="1400" u="sng" dirty="0">
                <a:latin typeface="Arial" panose="020B0604020202020204" pitchFamily="34" charset="0"/>
                <a:ea typeface="Calibri" panose="020F0502020204030204" pitchFamily="34" charset="0"/>
                <a:cs typeface="Arial" panose="020B0604020202020204" pitchFamily="34" charset="0"/>
              </a:rPr>
              <a:t>Future development </a:t>
            </a:r>
            <a:r>
              <a:rPr lang="hr-HR" sz="1400" u="sng" dirty="0" err="1">
                <a:latin typeface="Arial" panose="020B0604020202020204" pitchFamily="34" charset="0"/>
                <a:ea typeface="Calibri" panose="020F0502020204030204" pitchFamily="34" charset="0"/>
                <a:cs typeface="Arial" panose="020B0604020202020204" pitchFamily="34" charset="0"/>
              </a:rPr>
              <a:t>based</a:t>
            </a:r>
            <a:r>
              <a:rPr lang="hr-HR" sz="1400" u="sng" dirty="0">
                <a:latin typeface="Arial" panose="020B0604020202020204" pitchFamily="34" charset="0"/>
                <a:ea typeface="Calibri" panose="020F0502020204030204" pitchFamily="34" charset="0"/>
                <a:cs typeface="Arial" panose="020B0604020202020204" pitchFamily="34" charset="0"/>
              </a:rPr>
              <a:t> on </a:t>
            </a:r>
            <a:r>
              <a:rPr lang="hr-HR" sz="1400" u="sng" dirty="0" err="1">
                <a:latin typeface="Arial" panose="020B0604020202020204" pitchFamily="34" charset="0"/>
                <a:ea typeface="Calibri" panose="020F0502020204030204" pitchFamily="34" charset="0"/>
                <a:cs typeface="Arial" panose="020B0604020202020204" pitchFamily="34" charset="0"/>
              </a:rPr>
              <a:t>agriculture</a:t>
            </a:r>
            <a:r>
              <a:rPr lang="hr-HR" sz="1400" u="sng" dirty="0">
                <a:latin typeface="Arial" panose="020B0604020202020204" pitchFamily="34" charset="0"/>
                <a:ea typeface="Calibri" panose="020F0502020204030204" pitchFamily="34" charset="0"/>
                <a:cs typeface="Arial" panose="020B0604020202020204" pitchFamily="34" charset="0"/>
              </a:rPr>
              <a:t>, </a:t>
            </a:r>
            <a:r>
              <a:rPr lang="hr-HR" sz="1400" u="sng" dirty="0" err="1">
                <a:latin typeface="Arial" panose="020B0604020202020204" pitchFamily="34" charset="0"/>
                <a:ea typeface="Calibri" panose="020F0502020204030204" pitchFamily="34" charset="0"/>
                <a:cs typeface="Arial" panose="020B0604020202020204" pitchFamily="34" charset="0"/>
              </a:rPr>
              <a:t>traditional</a:t>
            </a:r>
            <a:r>
              <a:rPr lang="hr-HR" sz="1400" u="sng" dirty="0">
                <a:latin typeface="Arial" panose="020B0604020202020204" pitchFamily="34" charset="0"/>
                <a:ea typeface="Calibri" panose="020F0502020204030204" pitchFamily="34" charset="0"/>
                <a:cs typeface="Arial" panose="020B0604020202020204" pitchFamily="34" charset="0"/>
              </a:rPr>
              <a:t> </a:t>
            </a:r>
            <a:r>
              <a:rPr lang="hr-HR" sz="1400" u="sng" dirty="0" err="1">
                <a:latin typeface="Arial" panose="020B0604020202020204" pitchFamily="34" charset="0"/>
                <a:ea typeface="Calibri" panose="020F0502020204030204" pitchFamily="34" charset="0"/>
                <a:cs typeface="Arial" panose="020B0604020202020204" pitchFamily="34" charset="0"/>
              </a:rPr>
              <a:t>crafts</a:t>
            </a:r>
            <a:r>
              <a:rPr lang="hr-HR" sz="1400" u="sng" dirty="0">
                <a:latin typeface="Arial" panose="020B0604020202020204" pitchFamily="34" charset="0"/>
                <a:ea typeface="Calibri" panose="020F0502020204030204" pitchFamily="34" charset="0"/>
                <a:cs typeface="Arial" panose="020B0604020202020204" pitchFamily="34" charset="0"/>
              </a:rPr>
              <a:t> </a:t>
            </a:r>
            <a:r>
              <a:rPr lang="hr-HR" sz="1400" u="sng" dirty="0" err="1">
                <a:latin typeface="Arial" panose="020B0604020202020204" pitchFamily="34" charset="0"/>
                <a:ea typeface="Calibri" panose="020F0502020204030204" pitchFamily="34" charset="0"/>
                <a:cs typeface="Arial" panose="020B0604020202020204" pitchFamily="34" charset="0"/>
              </a:rPr>
              <a:t>and</a:t>
            </a:r>
            <a:r>
              <a:rPr lang="hr-HR" sz="1400" u="sng" dirty="0">
                <a:latin typeface="Arial" panose="020B0604020202020204" pitchFamily="34" charset="0"/>
                <a:ea typeface="Calibri" panose="020F0502020204030204" pitchFamily="34" charset="0"/>
                <a:cs typeface="Arial" panose="020B0604020202020204" pitchFamily="34" charset="0"/>
              </a:rPr>
              <a:t> </a:t>
            </a:r>
            <a:r>
              <a:rPr lang="hr-HR" sz="1400" u="sng" dirty="0" err="1">
                <a:latin typeface="Arial" panose="020B0604020202020204" pitchFamily="34" charset="0"/>
                <a:ea typeface="Calibri" panose="020F0502020204030204" pitchFamily="34" charset="0"/>
                <a:cs typeface="Arial" panose="020B0604020202020204" pitchFamily="34" charset="0"/>
              </a:rPr>
              <a:t>tourism</a:t>
            </a:r>
            <a:endParaRPr lang="hr-HR" sz="1400" u="sng" dirty="0">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13723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tourism</a:t>
            </a:r>
            <a:endParaRPr lang="hr-HR" sz="1400" spc="3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9E1951E-927A-4E89-83C2-5D31E6883816}"/>
              </a:ext>
            </a:extLst>
          </p:cNvPr>
          <p:cNvSpPr/>
          <p:nvPr/>
        </p:nvSpPr>
        <p:spPr>
          <a:xfrm>
            <a:off x="190500" y="1457864"/>
            <a:ext cx="3657600" cy="4018472"/>
          </a:xfrm>
          <a:prstGeom prst="rect">
            <a:avLst/>
          </a:prstGeom>
          <a:ln>
            <a:noFill/>
          </a:ln>
        </p:spPr>
        <p:txBody>
          <a:bodyPr wrap="square">
            <a:spAutoFit/>
          </a:bodyPr>
          <a:lstStyle/>
          <a:p>
            <a:pPr marL="285750" marR="0" lvl="0" indent="-285750">
              <a:lnSpc>
                <a:spcPct val="115000"/>
              </a:lnSpc>
              <a:spcBef>
                <a:spcPts val="300"/>
              </a:spcBef>
              <a:spcAft>
                <a:spcPts val="0"/>
              </a:spcAft>
              <a:buFont typeface="Arial" panose="020B0604020202020204" pitchFamily="34" charset="0"/>
              <a:buChar char="•"/>
            </a:pPr>
            <a:r>
              <a:rPr lang="en-US" sz="1400" dirty="0">
                <a:latin typeface="Arial" panose="020B0604020202020204" pitchFamily="34" charset="0"/>
                <a:ea typeface="Calibri" panose="020F0502020204030204" pitchFamily="34" charset="0"/>
              </a:rPr>
              <a:t>Revitalization of old forms of intangible cultural heritage</a:t>
            </a:r>
          </a:p>
          <a:p>
            <a:pPr marL="285750" marR="0" lvl="0" indent="-285750">
              <a:lnSpc>
                <a:spcPct val="115000"/>
              </a:lnSpc>
              <a:spcBef>
                <a:spcPts val="300"/>
              </a:spcBef>
              <a:spcAft>
                <a:spcPts val="0"/>
              </a:spcAft>
              <a:buFont typeface="Arial" panose="020B0604020202020204" pitchFamily="34" charset="0"/>
              <a:buChar char="•"/>
            </a:pPr>
            <a:r>
              <a:rPr lang="en-US" sz="1400" dirty="0">
                <a:latin typeface="Arial" panose="020B0604020202020204" pitchFamily="34" charset="0"/>
                <a:ea typeface="Calibri" panose="020F0502020204030204" pitchFamily="34" charset="0"/>
              </a:rPr>
              <a:t>Preservation of the ambience of traditional construction</a:t>
            </a:r>
          </a:p>
          <a:p>
            <a:pPr marL="285750" marR="0" lvl="0" indent="-285750">
              <a:lnSpc>
                <a:spcPct val="115000"/>
              </a:lnSpc>
              <a:spcBef>
                <a:spcPts val="300"/>
              </a:spcBef>
              <a:spcAft>
                <a:spcPts val="0"/>
              </a:spcAft>
              <a:buFont typeface="Arial" panose="020B0604020202020204" pitchFamily="34" charset="0"/>
              <a:buChar char="•"/>
            </a:pPr>
            <a:r>
              <a:rPr lang="en-US" sz="1400" dirty="0">
                <a:latin typeface="Arial" panose="020B0604020202020204" pitchFamily="34" charset="0"/>
                <a:ea typeface="Calibri" panose="020F0502020204030204" pitchFamily="34" charset="0"/>
              </a:rPr>
              <a:t>Tourist accommodations in the City of Hvar and nearby settlements</a:t>
            </a:r>
          </a:p>
          <a:p>
            <a:pPr marL="285750" marR="0" lvl="0" indent="-285750">
              <a:lnSpc>
                <a:spcPct val="115000"/>
              </a:lnSpc>
              <a:spcBef>
                <a:spcPts val="300"/>
              </a:spcBef>
              <a:spcAft>
                <a:spcPts val="0"/>
              </a:spcAft>
              <a:buFont typeface="Arial" panose="020B0604020202020204" pitchFamily="34" charset="0"/>
              <a:buChar char="•"/>
            </a:pPr>
            <a:r>
              <a:rPr lang="en-US" sz="1400" dirty="0">
                <a:latin typeface="Arial" panose="020B0604020202020204" pitchFamily="34" charset="0"/>
                <a:ea typeface="Calibri" panose="020F0502020204030204" pitchFamily="34" charset="0"/>
              </a:rPr>
              <a:t>Local museum – presentation of the village’s history and traditional crafts</a:t>
            </a:r>
          </a:p>
          <a:p>
            <a:pPr marL="285750" marR="0" lvl="0" indent="-285750">
              <a:lnSpc>
                <a:spcPct val="115000"/>
              </a:lnSpc>
              <a:spcBef>
                <a:spcPts val="300"/>
              </a:spcBef>
              <a:spcAft>
                <a:spcPts val="0"/>
              </a:spcAft>
              <a:buFont typeface="Arial" panose="020B0604020202020204" pitchFamily="34" charset="0"/>
              <a:buChar char="•"/>
            </a:pPr>
            <a:r>
              <a:rPr lang="en-US" sz="1400" dirty="0">
                <a:latin typeface="Arial" panose="020B0604020202020204" pitchFamily="34" charset="0"/>
                <a:ea typeface="Calibri" panose="020F0502020204030204" pitchFamily="34" charset="0"/>
              </a:rPr>
              <a:t>Restoration of traditional annual traditions</a:t>
            </a:r>
          </a:p>
          <a:p>
            <a:pPr marL="285750" marR="0" lvl="0" indent="-285750">
              <a:lnSpc>
                <a:spcPct val="115000"/>
              </a:lnSpc>
              <a:spcBef>
                <a:spcPts val="300"/>
              </a:spcBef>
              <a:spcAft>
                <a:spcPts val="0"/>
              </a:spcAft>
              <a:buFont typeface="Arial" panose="020B0604020202020204" pitchFamily="34" charset="0"/>
              <a:buChar char="•"/>
            </a:pPr>
            <a:r>
              <a:rPr lang="en-US" sz="1400" dirty="0">
                <a:latin typeface="Arial" panose="020B0604020202020204" pitchFamily="34" charset="0"/>
                <a:ea typeface="Calibri" panose="020F0502020204030204" pitchFamily="34" charset="0"/>
              </a:rPr>
              <a:t>Restoration of traditional agricultural skills</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Preservation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autochthone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appearance</a:t>
            </a:r>
            <a:r>
              <a:rPr lang="hr-HR" sz="1400" dirty="0">
                <a:latin typeface="Arial" panose="020B0604020202020204" pitchFamily="34" charset="0"/>
                <a:ea typeface="Calibri" panose="020F0502020204030204" pitchFamily="34" charset="0"/>
              </a:rPr>
              <a:t> – </a:t>
            </a:r>
            <a:r>
              <a:rPr lang="hr-HR" sz="1400" dirty="0" err="1">
                <a:latin typeface="Arial" panose="020B0604020202020204" pitchFamily="34" charset="0"/>
                <a:ea typeface="Calibri" panose="020F0502020204030204" pitchFamily="34" charset="0"/>
              </a:rPr>
              <a:t>authentic</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furniture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equipment</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both</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interior</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exterior</a:t>
            </a:r>
            <a:endParaRPr lang="en-US" sz="1400" dirty="0">
              <a:latin typeface="Arial" panose="020B060402020202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5E97963A-240A-4FAC-A28F-44DA64AFD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81001"/>
            <a:ext cx="8115300" cy="3601734"/>
          </a:xfrm>
          <a:prstGeom prst="rect">
            <a:avLst/>
          </a:prstGeom>
        </p:spPr>
      </p:pic>
      <p:pic>
        <p:nvPicPr>
          <p:cNvPr id="7" name="Picture 6">
            <a:extLst>
              <a:ext uri="{FF2B5EF4-FFF2-40B4-BE49-F238E27FC236}">
                <a16:creationId xmlns:a16="http://schemas.microsoft.com/office/drawing/2014/main" id="{02313A1E-908D-46EF-ACDF-71B46AB9D71F}"/>
              </a:ext>
            </a:extLst>
          </p:cNvPr>
          <p:cNvPicPr>
            <a:picLocks noChangeAspect="1"/>
          </p:cNvPicPr>
          <p:nvPr/>
        </p:nvPicPr>
        <p:blipFill rotWithShape="1">
          <a:blip r:embed="rId4">
            <a:extLst>
              <a:ext uri="{28A0092B-C50C-407E-A947-70E740481C1C}">
                <a14:useLocalDpi xmlns:a14="http://schemas.microsoft.com/office/drawing/2010/main" val="0"/>
              </a:ext>
            </a:extLst>
          </a:blip>
          <a:srcRect t="7417" b="18937"/>
          <a:stretch/>
        </p:blipFill>
        <p:spPr>
          <a:xfrm>
            <a:off x="4038600" y="3982734"/>
            <a:ext cx="4671080" cy="2583166"/>
          </a:xfrm>
          <a:prstGeom prst="rect">
            <a:avLst/>
          </a:prstGeom>
        </p:spPr>
      </p:pic>
      <p:pic>
        <p:nvPicPr>
          <p:cNvPr id="9" name="Picture 8">
            <a:extLst>
              <a:ext uri="{FF2B5EF4-FFF2-40B4-BE49-F238E27FC236}">
                <a16:creationId xmlns:a16="http://schemas.microsoft.com/office/drawing/2014/main" id="{2B90E240-04FE-4014-90D1-AF2915F78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680" y="3982735"/>
            <a:ext cx="3444220" cy="2583165"/>
          </a:xfrm>
          <a:prstGeom prst="rect">
            <a:avLst/>
          </a:prstGeom>
        </p:spPr>
      </p:pic>
      <p:sp>
        <p:nvSpPr>
          <p:cNvPr id="11" name="TextBox 10">
            <a:extLst>
              <a:ext uri="{FF2B5EF4-FFF2-40B4-BE49-F238E27FC236}">
                <a16:creationId xmlns:a16="http://schemas.microsoft.com/office/drawing/2014/main" id="{43DD8C4D-598B-4D78-87C1-945B63611D88}"/>
              </a:ext>
            </a:extLst>
          </p:cNvPr>
          <p:cNvSpPr txBox="1"/>
          <p:nvPr/>
        </p:nvSpPr>
        <p:spPr>
          <a:xfrm>
            <a:off x="4038600" y="4020833"/>
            <a:ext cx="4318000" cy="246221"/>
          </a:xfrm>
          <a:prstGeom prst="rect">
            <a:avLst/>
          </a:prstGeom>
          <a:noFill/>
        </p:spPr>
        <p:txBody>
          <a:bodyPr wrap="square" rtlCol="0">
            <a:spAutoFit/>
          </a:bodyPr>
          <a:lstStyle/>
          <a:p>
            <a:r>
              <a:rPr lang="hr-HR" sz="1000" dirty="0" err="1">
                <a:latin typeface="Arial" panose="020B0604020202020204" pitchFamily="34" charset="0"/>
                <a:cs typeface="Arial" panose="020B0604020202020204" pitchFamily="34" charset="0"/>
              </a:rPr>
              <a:t>Revitalization</a:t>
            </a:r>
            <a:r>
              <a:rPr lang="hr-HR" sz="1000" dirty="0">
                <a:latin typeface="Arial" panose="020B0604020202020204" pitchFamily="34" charset="0"/>
                <a:cs typeface="Arial" panose="020B0604020202020204" pitchFamily="34" charset="0"/>
              </a:rPr>
              <a:t> </a:t>
            </a:r>
            <a:r>
              <a:rPr lang="hr-HR" sz="1000" dirty="0" err="1">
                <a:latin typeface="Arial" panose="020B0604020202020204" pitchFamily="34" charset="0"/>
                <a:cs typeface="Arial" panose="020B0604020202020204" pitchFamily="34" charset="0"/>
              </a:rPr>
              <a:t>example</a:t>
            </a:r>
            <a:r>
              <a:rPr lang="hr-HR" sz="1000" dirty="0">
                <a:latin typeface="Arial" panose="020B0604020202020204" pitchFamily="34" charset="0"/>
                <a:cs typeface="Arial" panose="020B0604020202020204" pitchFamily="34" charset="0"/>
              </a:rPr>
              <a:t>: </a:t>
            </a:r>
            <a:r>
              <a:rPr lang="hr-HR" sz="1000" dirty="0" err="1">
                <a:latin typeface="Arial" panose="020B0604020202020204" pitchFamily="34" charset="0"/>
                <a:cs typeface="Arial" panose="020B0604020202020204" pitchFamily="34" charset="0"/>
              </a:rPr>
              <a:t>Jurlinovi</a:t>
            </a:r>
            <a:r>
              <a:rPr lang="hr-HR" sz="1000" dirty="0">
                <a:latin typeface="Arial" panose="020B0604020202020204" pitchFamily="34" charset="0"/>
                <a:cs typeface="Arial" panose="020B0604020202020204" pitchFamily="34" charset="0"/>
              </a:rPr>
              <a:t> dvori, Šibenik, Croatia</a:t>
            </a:r>
          </a:p>
        </p:txBody>
      </p:sp>
    </p:spTree>
    <p:extLst>
      <p:ext uri="{BB962C8B-B14F-4D97-AF65-F5344CB8AC3E}">
        <p14:creationId xmlns:p14="http://schemas.microsoft.com/office/powerpoint/2010/main" val="370565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reconstruction</a:t>
            </a:r>
            <a:endParaRPr lang="hr-HR" sz="1400" spc="3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9E1951E-927A-4E89-83C2-5D31E6883816}"/>
              </a:ext>
            </a:extLst>
          </p:cNvPr>
          <p:cNvSpPr/>
          <p:nvPr/>
        </p:nvSpPr>
        <p:spPr>
          <a:xfrm>
            <a:off x="190500" y="2897488"/>
            <a:ext cx="3657600" cy="1139223"/>
          </a:xfrm>
          <a:prstGeom prst="rect">
            <a:avLst/>
          </a:prstGeom>
          <a:ln>
            <a:noFill/>
          </a:ln>
        </p:spPr>
        <p:txBody>
          <a:bodyPr wrap="square">
            <a:spAutoFit/>
          </a:bodyPr>
          <a:lstStyle/>
          <a:p>
            <a:pPr marR="0" lvl="0">
              <a:lnSpc>
                <a:spcPct val="115000"/>
              </a:lnSpc>
              <a:spcBef>
                <a:spcPts val="300"/>
              </a:spcBef>
              <a:spcAft>
                <a:spcPts val="0"/>
              </a:spcAft>
            </a:pPr>
            <a:r>
              <a:rPr lang="hr-HR" sz="1400" b="1" u="sng" dirty="0">
                <a:latin typeface="Arial" panose="020B0604020202020204" pitchFamily="34" charset="0"/>
                <a:ea typeface="Calibri" panose="020F0502020204030204" pitchFamily="34" charset="0"/>
              </a:rPr>
              <a:t>1st </a:t>
            </a:r>
            <a:r>
              <a:rPr lang="hr-HR" sz="1400" b="1" u="sng" dirty="0" err="1">
                <a:latin typeface="Arial" panose="020B0604020202020204" pitchFamily="34" charset="0"/>
                <a:ea typeface="Calibri" panose="020F0502020204030204" pitchFamily="34" charset="0"/>
              </a:rPr>
              <a:t>step</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creating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basic</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living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conditions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the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village</a:t>
            </a:r>
            <a:endParaRPr lang="hr-HR" sz="1400" dirty="0">
              <a:latin typeface="Arial" panose="020B0604020202020204" pitchFamily="34" charset="0"/>
              <a:ea typeface="Calibri" panose="020F0502020204030204" pitchFamily="34" charset="0"/>
            </a:endParaRPr>
          </a:p>
          <a:p>
            <a:pPr marL="347663" lvl="1" indent="-347663">
              <a:lnSpc>
                <a:spcPct val="115000"/>
              </a:lnSpc>
              <a:spcBef>
                <a:spcPts val="300"/>
              </a:spcBef>
              <a:buFont typeface="Arial" panose="020B0604020202020204" pitchFamily="34" charset="0"/>
              <a:buChar char="•"/>
            </a:pPr>
            <a:r>
              <a:rPr lang="hr-HR" sz="1400" dirty="0" err="1">
                <a:latin typeface="Arial" panose="020B0604020202020204" pitchFamily="34" charset="0"/>
                <a:ea typeface="Calibri" panose="020F0502020204030204" pitchFamily="34" charset="0"/>
              </a:rPr>
              <a:t>Construction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basic</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infrastructure</a:t>
            </a:r>
            <a:endParaRPr lang="hr-HR" sz="1400" dirty="0">
              <a:latin typeface="Arial" panose="020B0604020202020204" pitchFamily="34" charset="0"/>
              <a:ea typeface="Calibri" panose="020F0502020204030204" pitchFamily="34" charset="0"/>
            </a:endParaRPr>
          </a:p>
          <a:p>
            <a:pPr marL="347663" lvl="1" indent="-347663">
              <a:lnSpc>
                <a:spcPct val="115000"/>
              </a:lnSpc>
              <a:spcBef>
                <a:spcPts val="300"/>
              </a:spcBef>
              <a:buFont typeface="Arial" panose="020B0604020202020204" pitchFamily="34" charset="0"/>
              <a:buChar char="•"/>
            </a:pPr>
            <a:r>
              <a:rPr lang="hr-HR" sz="1400" dirty="0" err="1">
                <a:latin typeface="Arial" panose="020B0604020202020204" pitchFamily="34" charset="0"/>
                <a:ea typeface="Calibri" panose="020F0502020204030204" pitchFamily="34" charset="0"/>
              </a:rPr>
              <a:t>Reconstruction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existing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buildings</a:t>
            </a:r>
            <a:r>
              <a:rPr lang="hr-HR" sz="1400" dirty="0">
                <a:latin typeface="Arial" panose="020B0604020202020204" pitchFamily="34" charset="0"/>
                <a:ea typeface="Calibri" panose="020F0502020204030204" pitchFamily="34" charset="0"/>
              </a:rPr>
              <a:t> </a:t>
            </a:r>
            <a:endParaRPr lang="en-US" sz="1400" dirty="0">
              <a:latin typeface="Arial" panose="020B060402020202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0AC8A1EF-B56A-486A-8CED-7C0910CF6BE5}"/>
              </a:ext>
            </a:extLst>
          </p:cNvPr>
          <p:cNvPicPr>
            <a:picLocks noChangeAspect="1"/>
          </p:cNvPicPr>
          <p:nvPr/>
        </p:nvPicPr>
        <p:blipFill rotWithShape="1">
          <a:blip r:embed="rId3">
            <a:extLst>
              <a:ext uri="{28A0092B-C50C-407E-A947-70E740481C1C}">
                <a14:useLocalDpi xmlns:a14="http://schemas.microsoft.com/office/drawing/2010/main" val="0"/>
              </a:ext>
            </a:extLst>
          </a:blip>
          <a:srcRect l="17584" r="6750" b="13677"/>
          <a:stretch/>
        </p:blipFill>
        <p:spPr>
          <a:xfrm>
            <a:off x="4038600" y="381000"/>
            <a:ext cx="8115300" cy="6172200"/>
          </a:xfrm>
          <a:prstGeom prst="rect">
            <a:avLst/>
          </a:prstGeom>
        </p:spPr>
      </p:pic>
    </p:spTree>
    <p:extLst>
      <p:ext uri="{BB962C8B-B14F-4D97-AF65-F5344CB8AC3E}">
        <p14:creationId xmlns:p14="http://schemas.microsoft.com/office/powerpoint/2010/main" val="180506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infrastructure</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reconstruction</a:t>
            </a:r>
            <a:endParaRPr lang="hr-HR" sz="1400" spc="3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9E1951E-927A-4E89-83C2-5D31E6883816}"/>
              </a:ext>
            </a:extLst>
          </p:cNvPr>
          <p:cNvSpPr/>
          <p:nvPr/>
        </p:nvSpPr>
        <p:spPr>
          <a:xfrm>
            <a:off x="190500" y="1581744"/>
            <a:ext cx="3657600" cy="3770712"/>
          </a:xfrm>
          <a:prstGeom prst="rect">
            <a:avLst/>
          </a:prstGeom>
          <a:ln>
            <a:noFill/>
          </a:ln>
        </p:spPr>
        <p:txBody>
          <a:bodyPr wrap="square">
            <a:spAutoFit/>
          </a:bodyPr>
          <a:lstStyle/>
          <a:p>
            <a:pPr marL="285750" marR="0" lvl="0" indent="-285750">
              <a:lnSpc>
                <a:spcPct val="115000"/>
              </a:lnSpc>
              <a:spcBef>
                <a:spcPts val="300"/>
              </a:spcBef>
              <a:spcAft>
                <a:spcPts val="0"/>
              </a:spcAft>
              <a:buFont typeface="Arial" panose="020B0604020202020204" pitchFamily="34" charset="0"/>
              <a:buChar char="•"/>
            </a:pPr>
            <a:r>
              <a:rPr lang="hr-HR" sz="1400" dirty="0">
                <a:latin typeface="Arial" panose="020B0604020202020204" pitchFamily="34" charset="0"/>
                <a:ea typeface="Calibri" panose="020F0502020204030204" pitchFamily="34" charset="0"/>
              </a:rPr>
              <a:t>Provide </a:t>
            </a:r>
            <a:r>
              <a:rPr lang="hr-HR" sz="1400" dirty="0" err="1">
                <a:latin typeface="Arial" panose="020B0604020202020204" pitchFamily="34" charset="0"/>
                <a:ea typeface="Calibri" panose="020F0502020204030204" pitchFamily="34" charset="0"/>
              </a:rPr>
              <a:t>enough</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space</a:t>
            </a:r>
            <a:r>
              <a:rPr lang="hr-HR" sz="1400" dirty="0">
                <a:latin typeface="Arial" panose="020B0604020202020204" pitchFamily="34" charset="0"/>
                <a:ea typeface="Calibri" panose="020F0502020204030204" pitchFamily="34" charset="0"/>
              </a:rPr>
              <a:t> to </a:t>
            </a:r>
            <a:r>
              <a:rPr lang="hr-HR" sz="1400" dirty="0" err="1">
                <a:latin typeface="Arial" panose="020B0604020202020204" pitchFamily="34" charset="0"/>
                <a:ea typeface="Calibri" panose="020F0502020204030204" pitchFamily="34" charset="0"/>
              </a:rPr>
              <a:t>accommodate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traffic</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communal</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infrastructure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corridors</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Primary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focus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necessarily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broadening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the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communal</a:t>
            </a:r>
            <a:r>
              <a:rPr lang="hr-HR" sz="1400" dirty="0">
                <a:latin typeface="Arial" panose="020B0604020202020204" pitchFamily="34" charset="0"/>
                <a:ea typeface="Calibri" panose="020F0502020204030204" pitchFamily="34" charset="0"/>
              </a:rPr>
              <a:t> network, </a:t>
            </a:r>
            <a:r>
              <a:rPr lang="hr-HR" sz="1400" dirty="0" err="1">
                <a:latin typeface="Arial" panose="020B0604020202020204" pitchFamily="34" charset="0"/>
                <a:ea typeface="Calibri" panose="020F0502020204030204" pitchFamily="34" charset="0"/>
              </a:rPr>
              <a:t>construction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sewerage</a:t>
            </a:r>
            <a:r>
              <a:rPr lang="hr-HR" sz="1400" dirty="0">
                <a:latin typeface="Arial" panose="020B0604020202020204" pitchFamily="34" charset="0"/>
                <a:ea typeface="Calibri" panose="020F0502020204030204" pitchFamily="34" charset="0"/>
              </a:rPr>
              <a:t> network</a:t>
            </a: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Traffic</a:t>
            </a:r>
            <a:r>
              <a:rPr lang="hr-HR" sz="1400" dirty="0">
                <a:latin typeface="Arial" panose="020B0604020202020204" pitchFamily="34" charset="0"/>
                <a:ea typeface="Calibri" panose="020F0502020204030204" pitchFamily="34" charset="0"/>
              </a:rPr>
              <a:t> system:</a:t>
            </a:r>
          </a:p>
          <a:p>
            <a:pPr marL="742950" lvl="1" indent="-285750">
              <a:lnSpc>
                <a:spcPct val="115000"/>
              </a:lnSpc>
              <a:spcBef>
                <a:spcPts val="300"/>
              </a:spcBef>
              <a:buFont typeface="Arial" panose="020B0604020202020204" pitchFamily="34" charset="0"/>
              <a:buChar char="•"/>
            </a:pPr>
            <a:r>
              <a:rPr lang="hr-HR" sz="1400" dirty="0">
                <a:latin typeface="Arial" panose="020B0604020202020204" pitchFamily="34" charset="0"/>
                <a:ea typeface="Calibri" panose="020F0502020204030204" pitchFamily="34" charset="0"/>
              </a:rPr>
              <a:t>Parking </a:t>
            </a:r>
            <a:r>
              <a:rPr lang="hr-HR" sz="1400" dirty="0" err="1">
                <a:latin typeface="Arial" panose="020B0604020202020204" pitchFamily="34" charset="0"/>
                <a:ea typeface="Calibri" panose="020F0502020204030204" pitchFamily="34" charset="0"/>
              </a:rPr>
              <a:t>space</a:t>
            </a:r>
            <a:endParaRPr lang="hr-HR" sz="1400" dirty="0">
              <a:latin typeface="Arial" panose="020B0604020202020204" pitchFamily="34" charset="0"/>
              <a:ea typeface="Calibri" panose="020F0502020204030204" pitchFamily="34" charset="0"/>
            </a:endParaRPr>
          </a:p>
          <a:p>
            <a:pPr marL="742950" lvl="1" indent="-285750">
              <a:lnSpc>
                <a:spcPct val="115000"/>
              </a:lnSpc>
              <a:spcBef>
                <a:spcPts val="300"/>
              </a:spcBef>
              <a:buFont typeface="Arial" panose="020B0604020202020204" pitchFamily="34" charset="0"/>
              <a:buChar char="•"/>
            </a:pPr>
            <a:r>
              <a:rPr lang="hr-HR" sz="1400" dirty="0" err="1">
                <a:latin typeface="Arial" panose="020B0604020202020204" pitchFamily="34" charset="0"/>
                <a:ea typeface="Calibri" panose="020F0502020204030204" pitchFamily="34" charset="0"/>
              </a:rPr>
              <a:t>Accessibility</a:t>
            </a:r>
            <a:r>
              <a:rPr lang="hr-HR" sz="1400" dirty="0">
                <a:latin typeface="Arial" panose="020B0604020202020204" pitchFamily="34" charset="0"/>
                <a:ea typeface="Calibri" panose="020F0502020204030204" pitchFamily="34" charset="0"/>
              </a:rPr>
              <a:t> for </a:t>
            </a:r>
            <a:r>
              <a:rPr lang="hr-HR" sz="1400" dirty="0" err="1">
                <a:latin typeface="Arial" panose="020B0604020202020204" pitchFamily="34" charset="0"/>
                <a:ea typeface="Calibri" panose="020F0502020204030204" pitchFamily="34" charset="0"/>
              </a:rPr>
              <a:t>emergency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vehicles</a:t>
            </a:r>
            <a:endParaRPr lang="hr-HR" sz="1400" dirty="0">
              <a:latin typeface="Arial" panose="020B0604020202020204" pitchFamily="34" charset="0"/>
              <a:ea typeface="Calibri" panose="020F0502020204030204" pitchFamily="34" charset="0"/>
            </a:endParaRPr>
          </a:p>
          <a:p>
            <a:pPr marL="742950" lvl="1" indent="-285750">
              <a:lnSpc>
                <a:spcPct val="115000"/>
              </a:lnSpc>
              <a:spcBef>
                <a:spcPts val="300"/>
              </a:spcBef>
              <a:buFont typeface="Arial" panose="020B0604020202020204" pitchFamily="34" charset="0"/>
              <a:buChar char="•"/>
            </a:pPr>
            <a:r>
              <a:rPr lang="hr-HR" sz="1400" dirty="0" err="1">
                <a:latin typeface="Arial" panose="020B0604020202020204" pitchFamily="34" charset="0"/>
                <a:ea typeface="Calibri" panose="020F0502020204030204" pitchFamily="34" charset="0"/>
              </a:rPr>
              <a:t>Pedestrian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roads</a:t>
            </a:r>
            <a:endParaRPr lang="hr-HR" sz="1400" dirty="0">
              <a:latin typeface="Arial" panose="020B0604020202020204" pitchFamily="34" charset="0"/>
              <a:ea typeface="Calibri" panose="020F0502020204030204" pitchFamily="34" charset="0"/>
            </a:endParaRPr>
          </a:p>
          <a:p>
            <a:pPr marL="290513" lvl="1" indent="-290513">
              <a:lnSpc>
                <a:spcPct val="115000"/>
              </a:lnSpc>
              <a:spcBef>
                <a:spcPts val="300"/>
              </a:spcBef>
              <a:buFont typeface="Arial" panose="020B0604020202020204" pitchFamily="34" charset="0"/>
              <a:buChar char="•"/>
            </a:pPr>
            <a:r>
              <a:rPr lang="hr-HR" sz="1400" dirty="0" err="1">
                <a:latin typeface="Arial" panose="020B0604020202020204" pitchFamily="34" charset="0"/>
                <a:ea typeface="Calibri" panose="020F0502020204030204" pitchFamily="34" charset="0"/>
              </a:rPr>
              <a:t>Connect</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planned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tourist</a:t>
            </a:r>
            <a:r>
              <a:rPr lang="hr-HR" sz="1400" dirty="0">
                <a:latin typeface="Arial" panose="020B0604020202020204" pitchFamily="34" charset="0"/>
                <a:ea typeface="Calibri" panose="020F0502020204030204" pitchFamily="34" charset="0"/>
              </a:rPr>
              <a:t> info </a:t>
            </a:r>
            <a:r>
              <a:rPr lang="hr-HR" sz="1400" dirty="0" err="1">
                <a:latin typeface="Arial" panose="020B0604020202020204" pitchFamily="34" charset="0"/>
                <a:ea typeface="Calibri" panose="020F0502020204030204" pitchFamily="34" charset="0"/>
              </a:rPr>
              <a:t>centres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within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each</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settlement</a:t>
            </a:r>
            <a:r>
              <a:rPr lang="hr-HR" sz="1400" dirty="0">
                <a:latin typeface="Arial" panose="020B0604020202020204" pitchFamily="34" charset="0"/>
                <a:ea typeface="Calibri" panose="020F0502020204030204" pitchFamily="34" charset="0"/>
              </a:rPr>
              <a:t> – </a:t>
            </a:r>
            <a:r>
              <a:rPr lang="hr-HR" sz="1400" dirty="0" err="1">
                <a:latin typeface="Arial" panose="020B0604020202020204" pitchFamily="34" charset="0"/>
                <a:ea typeface="Calibri" panose="020F0502020204030204" pitchFamily="34" charset="0"/>
              </a:rPr>
              <a:t>marked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pedestrian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cycling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paths</a:t>
            </a:r>
            <a:endParaRPr lang="hr-HR" sz="1400" dirty="0">
              <a:latin typeface="Arial" panose="020B060402020202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C3A7C1EB-2429-4806-8F69-2BA24F65C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81000"/>
            <a:ext cx="4114800" cy="6172200"/>
          </a:xfrm>
          <a:prstGeom prst="rect">
            <a:avLst/>
          </a:prstGeom>
        </p:spPr>
      </p:pic>
      <p:pic>
        <p:nvPicPr>
          <p:cNvPr id="7" name="Picture 6">
            <a:extLst>
              <a:ext uri="{FF2B5EF4-FFF2-40B4-BE49-F238E27FC236}">
                <a16:creationId xmlns:a16="http://schemas.microsoft.com/office/drawing/2014/main" id="{775CE0F3-162B-4FEA-8062-19C921EEEFD7}"/>
              </a:ext>
            </a:extLst>
          </p:cNvPr>
          <p:cNvPicPr>
            <a:picLocks noChangeAspect="1"/>
          </p:cNvPicPr>
          <p:nvPr/>
        </p:nvPicPr>
        <p:blipFill rotWithShape="1">
          <a:blip r:embed="rId4">
            <a:extLst>
              <a:ext uri="{28A0092B-C50C-407E-A947-70E740481C1C}">
                <a14:useLocalDpi xmlns:a14="http://schemas.microsoft.com/office/drawing/2010/main" val="0"/>
              </a:ext>
            </a:extLst>
          </a:blip>
          <a:srcRect r="12500"/>
          <a:stretch/>
        </p:blipFill>
        <p:spPr>
          <a:xfrm>
            <a:off x="8153399" y="381000"/>
            <a:ext cx="4000501" cy="3048000"/>
          </a:xfrm>
          <a:prstGeom prst="rect">
            <a:avLst/>
          </a:prstGeom>
        </p:spPr>
      </p:pic>
      <p:pic>
        <p:nvPicPr>
          <p:cNvPr id="9" name="Picture 8">
            <a:extLst>
              <a:ext uri="{FF2B5EF4-FFF2-40B4-BE49-F238E27FC236}">
                <a16:creationId xmlns:a16="http://schemas.microsoft.com/office/drawing/2014/main" id="{332A3B38-BE3A-42DC-AFBB-84F227896735}"/>
              </a:ext>
            </a:extLst>
          </p:cNvPr>
          <p:cNvPicPr>
            <a:picLocks noChangeAspect="1"/>
          </p:cNvPicPr>
          <p:nvPr/>
        </p:nvPicPr>
        <p:blipFill rotWithShape="1">
          <a:blip r:embed="rId5">
            <a:extLst>
              <a:ext uri="{28A0092B-C50C-407E-A947-70E740481C1C}">
                <a14:useLocalDpi xmlns:a14="http://schemas.microsoft.com/office/drawing/2010/main" val="0"/>
              </a:ext>
            </a:extLst>
          </a:blip>
          <a:srcRect l="7317" r="7317"/>
          <a:stretch/>
        </p:blipFill>
        <p:spPr>
          <a:xfrm>
            <a:off x="8153399" y="3429000"/>
            <a:ext cx="4000501" cy="3124200"/>
          </a:xfrm>
          <a:prstGeom prst="rect">
            <a:avLst/>
          </a:prstGeom>
        </p:spPr>
      </p:pic>
    </p:spTree>
    <p:extLst>
      <p:ext uri="{BB962C8B-B14F-4D97-AF65-F5344CB8AC3E}">
        <p14:creationId xmlns:p14="http://schemas.microsoft.com/office/powerpoint/2010/main" val="389871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buildings</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reconstruction</a:t>
            </a:r>
            <a:endParaRPr lang="hr-HR" sz="1400" spc="3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9E1951E-927A-4E89-83C2-5D31E6883816}"/>
              </a:ext>
            </a:extLst>
          </p:cNvPr>
          <p:cNvSpPr/>
          <p:nvPr/>
        </p:nvSpPr>
        <p:spPr>
          <a:xfrm>
            <a:off x="190500" y="2401968"/>
            <a:ext cx="3657600" cy="2130263"/>
          </a:xfrm>
          <a:prstGeom prst="rect">
            <a:avLst/>
          </a:prstGeom>
          <a:ln>
            <a:noFill/>
          </a:ln>
        </p:spPr>
        <p:txBody>
          <a:bodyPr wrap="square">
            <a:spAutoFit/>
          </a:bodyPr>
          <a:lstStyle/>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Rationality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logic</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beauty</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Reconstruction</a:t>
            </a:r>
            <a:r>
              <a:rPr lang="hr-HR" sz="1400" dirty="0">
                <a:latin typeface="Arial" panose="020B0604020202020204" pitchFamily="34" charset="0"/>
                <a:ea typeface="Calibri" panose="020F0502020204030204" pitchFamily="34" charset="0"/>
              </a:rPr>
              <a:t> – </a:t>
            </a:r>
            <a:r>
              <a:rPr lang="hr-HR" sz="1400" dirty="0" err="1">
                <a:latin typeface="Arial" panose="020B0604020202020204" pitchFamily="34" charset="0"/>
                <a:ea typeface="Calibri" panose="020F0502020204030204" pitchFamily="34" charset="0"/>
              </a:rPr>
              <a:t>through</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research</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understanding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the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construction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techniques</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Regular</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ongoing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maintenance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avoids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costly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destructive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interventions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building</a:t>
            </a:r>
            <a:r>
              <a:rPr lang="hr-HR" sz="1400" dirty="0">
                <a:latin typeface="Arial" panose="020B0604020202020204" pitchFamily="34" charset="0"/>
                <a:ea typeface="Calibri" panose="020F0502020204030204" pitchFamily="34" charset="0"/>
              </a:rPr>
              <a:t> are </a:t>
            </a:r>
            <a:r>
              <a:rPr lang="hr-HR" sz="1400" dirty="0" err="1">
                <a:latin typeface="Arial" panose="020B0604020202020204" pitchFamily="34" charset="0"/>
                <a:ea typeface="Calibri" panose="020F0502020204030204" pitchFamily="34" charset="0"/>
              </a:rPr>
              <a:t>left</a:t>
            </a:r>
            <a:r>
              <a:rPr lang="hr-HR" sz="1400" dirty="0">
                <a:latin typeface="Arial" panose="020B0604020202020204" pitchFamily="34" charset="0"/>
                <a:ea typeface="Calibri" panose="020F0502020204030204" pitchFamily="34" charset="0"/>
              </a:rPr>
              <a:t> to </a:t>
            </a:r>
            <a:r>
              <a:rPr lang="hr-HR" sz="1400" dirty="0" err="1">
                <a:latin typeface="Arial" panose="020B0604020202020204" pitchFamily="34" charset="0"/>
                <a:ea typeface="Calibri" panose="020F0502020204030204" pitchFamily="34" charset="0"/>
              </a:rPr>
              <a:t>decay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inertia</a:t>
            </a:r>
            <a:endParaRPr lang="en-US" sz="1400" dirty="0">
              <a:latin typeface="Arial" panose="020B060402020202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E571355C-C4E3-4FB2-B1B1-02107C6EDCE6}"/>
              </a:ext>
            </a:extLst>
          </p:cNvPr>
          <p:cNvPicPr>
            <a:picLocks noChangeAspect="1"/>
          </p:cNvPicPr>
          <p:nvPr/>
        </p:nvPicPr>
        <p:blipFill rotWithShape="1">
          <a:blip r:embed="rId3">
            <a:extLst>
              <a:ext uri="{28A0092B-C50C-407E-A947-70E740481C1C}">
                <a14:useLocalDpi xmlns:a14="http://schemas.microsoft.com/office/drawing/2010/main" val="0"/>
              </a:ext>
            </a:extLst>
          </a:blip>
          <a:srcRect l="12346"/>
          <a:stretch/>
        </p:blipFill>
        <p:spPr>
          <a:xfrm>
            <a:off x="4038600" y="381000"/>
            <a:ext cx="8115300" cy="6172200"/>
          </a:xfrm>
          <a:prstGeom prst="rect">
            <a:avLst/>
          </a:prstGeom>
        </p:spPr>
      </p:pic>
    </p:spTree>
    <p:extLst>
      <p:ext uri="{BB962C8B-B14F-4D97-AF65-F5344CB8AC3E}">
        <p14:creationId xmlns:p14="http://schemas.microsoft.com/office/powerpoint/2010/main" val="1810544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buildings</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reconstruction</a:t>
            </a:r>
            <a:endParaRPr lang="hr-HR" sz="1400" spc="3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9E1951E-927A-4E89-83C2-5D31E6883816}"/>
              </a:ext>
            </a:extLst>
          </p:cNvPr>
          <p:cNvSpPr/>
          <p:nvPr/>
        </p:nvSpPr>
        <p:spPr>
          <a:xfrm>
            <a:off x="190500" y="1143931"/>
            <a:ext cx="3657600" cy="4646337"/>
          </a:xfrm>
          <a:prstGeom prst="rect">
            <a:avLst/>
          </a:prstGeom>
          <a:ln>
            <a:noFill/>
          </a:ln>
        </p:spPr>
        <p:txBody>
          <a:bodyPr wrap="square">
            <a:spAutoFit/>
          </a:bodyPr>
          <a:lstStyle/>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Keep</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the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unified</a:t>
            </a:r>
            <a:r>
              <a:rPr lang="hr-HR" sz="1400" dirty="0">
                <a:latin typeface="Arial" panose="020B0604020202020204" pitchFamily="34" charset="0"/>
                <a:ea typeface="Calibri" panose="020F0502020204030204" pitchFamily="34" charset="0"/>
              </a:rPr>
              <a:t> complex - </a:t>
            </a:r>
            <a:r>
              <a:rPr lang="hr-HR" sz="1400" dirty="0" err="1">
                <a:latin typeface="Arial" panose="020B0604020202020204" pitchFamily="34" charset="0"/>
                <a:ea typeface="Calibri" panose="020F0502020204030204" pitchFamily="34" charset="0"/>
              </a:rPr>
              <a:t>adapt</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the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necesary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contents</a:t>
            </a:r>
            <a:r>
              <a:rPr lang="hr-HR" sz="1400" dirty="0">
                <a:latin typeface="Arial" panose="020B0604020202020204" pitchFamily="34" charset="0"/>
                <a:ea typeface="Calibri" panose="020F0502020204030204" pitchFamily="34" charset="0"/>
              </a:rPr>
              <a:t> to </a:t>
            </a:r>
            <a:r>
              <a:rPr lang="hr-HR" sz="1400" dirty="0" err="1">
                <a:latin typeface="Arial" panose="020B0604020202020204" pitchFamily="34" charset="0"/>
                <a:ea typeface="Calibri" panose="020F0502020204030204" pitchFamily="34" charset="0"/>
              </a:rPr>
              <a:t>the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existing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form</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a:latin typeface="Arial" panose="020B0604020202020204" pitchFamily="34" charset="0"/>
                <a:ea typeface="Calibri" panose="020F0502020204030204" pitchFamily="34" charset="0"/>
              </a:rPr>
              <a:t>A</a:t>
            </a:r>
            <a:r>
              <a:rPr lang="en-US" sz="1400" dirty="0" err="1">
                <a:latin typeface="Arial" panose="020B0604020202020204" pitchFamily="34" charset="0"/>
                <a:ea typeface="Calibri" panose="020F0502020204030204" pitchFamily="34" charset="0"/>
              </a:rPr>
              <a:t>rchitectural</a:t>
            </a:r>
            <a:r>
              <a:rPr lang="en-US" sz="1400" dirty="0">
                <a:latin typeface="Arial" panose="020B0604020202020204" pitchFamily="34" charset="0"/>
                <a:ea typeface="Calibri" panose="020F0502020204030204" pitchFamily="34" charset="0"/>
              </a:rPr>
              <a:t> interventions in the village must not disturb the existing image of the village, but must adjust their dimensions to the existing structure</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en-US" sz="1400" dirty="0">
                <a:latin typeface="Arial" panose="020B0604020202020204" pitchFamily="34" charset="0"/>
                <a:ea typeface="Calibri" panose="020F0502020204030204" pitchFamily="34" charset="0"/>
              </a:rPr>
              <a:t>The interventions that are most difficult to correct are expensive and pretentious buildings that show that the basic problem of space devastation lies in not knowing the real meaning of local construction, and not in financial constraints</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Limiting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the</a:t>
            </a:r>
            <a:r>
              <a:rPr lang="hr-HR" sz="1400" dirty="0">
                <a:latin typeface="Arial" panose="020B0604020202020204" pitchFamily="34" charset="0"/>
                <a:ea typeface="Calibri" panose="020F0502020204030204" pitchFamily="34" charset="0"/>
              </a:rPr>
              <a:t> </a:t>
            </a:r>
            <a:r>
              <a:rPr lang="en-US" sz="1400" dirty="0">
                <a:latin typeface="Arial" panose="020B0604020202020204" pitchFamily="34" charset="0"/>
                <a:ea typeface="Calibri" panose="020F0502020204030204" pitchFamily="34" charset="0"/>
              </a:rPr>
              <a:t>accommodation capacity in the village itself and encouraging one-day visits by tourists located in the town of Hvar and in nearby locations with more tourist facilities</a:t>
            </a:r>
            <a:endParaRPr lang="hr-HR" sz="1400" dirty="0">
              <a:latin typeface="Arial" panose="020B060402020202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778D5DCE-04D3-4F68-8D3C-B2BDC07991E0}"/>
              </a:ext>
            </a:extLst>
          </p:cNvPr>
          <p:cNvPicPr>
            <a:picLocks noChangeAspect="1"/>
          </p:cNvPicPr>
          <p:nvPr/>
        </p:nvPicPr>
        <p:blipFill rotWithShape="1">
          <a:blip r:embed="rId3">
            <a:extLst>
              <a:ext uri="{28A0092B-C50C-407E-A947-70E740481C1C}">
                <a14:useLocalDpi xmlns:a14="http://schemas.microsoft.com/office/drawing/2010/main" val="0"/>
              </a:ext>
            </a:extLst>
          </a:blip>
          <a:srcRect l="1388"/>
          <a:stretch/>
        </p:blipFill>
        <p:spPr>
          <a:xfrm>
            <a:off x="4038600" y="381000"/>
            <a:ext cx="8115300" cy="6172200"/>
          </a:xfrm>
          <a:prstGeom prst="rect">
            <a:avLst/>
          </a:prstGeom>
        </p:spPr>
      </p:pic>
    </p:spTree>
    <p:extLst>
      <p:ext uri="{BB962C8B-B14F-4D97-AF65-F5344CB8AC3E}">
        <p14:creationId xmlns:p14="http://schemas.microsoft.com/office/powerpoint/2010/main" val="329091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1912937"/>
            <a:ext cx="3657600" cy="3032125"/>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Case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study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Velo Grablje</a:t>
            </a: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7 </a:t>
            </a:r>
            <a:r>
              <a:rPr lang="hr-HR" sz="1400" dirty="0" err="1">
                <a:latin typeface="Arial" panose="020B0604020202020204" pitchFamily="34" charset="0"/>
                <a:cs typeface="Arial" panose="020B0604020202020204" pitchFamily="34" charset="0"/>
              </a:rPr>
              <a:t>inhabitants</a:t>
            </a:r>
            <a:r>
              <a:rPr lang="hr-HR" sz="1400" dirty="0">
                <a:latin typeface="Arial" panose="020B0604020202020204" pitchFamily="34" charset="0"/>
                <a:cs typeface="Arial" panose="020B0604020202020204" pitchFamily="34" charset="0"/>
              </a:rPr>
              <a:t> (2011 </a:t>
            </a:r>
            <a:r>
              <a:rPr lang="hr-HR" sz="1400" dirty="0" err="1">
                <a:latin typeface="Arial" panose="020B0604020202020204" pitchFamily="34" charset="0"/>
                <a:cs typeface="Arial" panose="020B0604020202020204" pitchFamily="34" charset="0"/>
              </a:rPr>
              <a:t>census</a:t>
            </a:r>
            <a:r>
              <a:rPr lang="hr-HR" sz="1400" dirty="0">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City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Hvar </a:t>
            </a:r>
            <a:r>
              <a:rPr lang="hr-HR" sz="1400" dirty="0" err="1">
                <a:latin typeface="Arial" panose="020B0604020202020204" pitchFamily="34" charset="0"/>
                <a:cs typeface="Arial" panose="020B0604020202020204" pitchFamily="34" charset="0"/>
              </a:rPr>
              <a:t>marks</a:t>
            </a:r>
            <a:r>
              <a:rPr lang="hr-HR" sz="1400" dirty="0">
                <a:latin typeface="Arial" panose="020B0604020202020204" pitchFamily="34" charset="0"/>
                <a:cs typeface="Arial" panose="020B0604020202020204" pitchFamily="34" charset="0"/>
              </a:rPr>
              <a:t> a </a:t>
            </a:r>
            <a:r>
              <a:rPr lang="hr-HR" sz="1400" dirty="0" err="1">
                <a:latin typeface="Arial" panose="020B0604020202020204" pitchFamily="34" charset="0"/>
                <a:cs typeface="Arial" panose="020B0604020202020204" pitchFamily="34" charset="0"/>
              </a:rPr>
              <a:t>population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growth</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Villages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inland</a:t>
            </a:r>
            <a:r>
              <a:rPr lang="hr-HR" sz="1400" dirty="0">
                <a:latin typeface="Arial" panose="020B0604020202020204" pitchFamily="34" charset="0"/>
                <a:cs typeface="Arial" panose="020B0604020202020204" pitchFamily="34" charset="0"/>
              </a:rPr>
              <a:t> are </a:t>
            </a:r>
            <a:r>
              <a:rPr lang="hr-HR" sz="1400" dirty="0" err="1">
                <a:latin typeface="Arial" panose="020B0604020202020204" pitchFamily="34" charset="0"/>
                <a:cs typeface="Arial" panose="020B0604020202020204" pitchFamily="34" charset="0"/>
              </a:rPr>
              <a:t>losing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their</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inhabitants</a:t>
            </a:r>
            <a:endParaRPr lang="hr-HR" sz="7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Poor</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traffic</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connections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with</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coast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thus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with</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Croatian </a:t>
            </a:r>
            <a:r>
              <a:rPr lang="hr-HR" sz="1400" dirty="0" err="1">
                <a:latin typeface="Arial" panose="020B0604020202020204" pitchFamily="34" charset="0"/>
                <a:cs typeface="Arial" panose="020B0604020202020204" pitchFamily="34" charset="0"/>
              </a:rPr>
              <a:t>mainland</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endParaRPr lang="hr-HR" sz="7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Evaluation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existing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state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village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Proposition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possible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direction</a:t>
            </a:r>
            <a:r>
              <a:rPr lang="hr-HR" sz="1400" dirty="0">
                <a:latin typeface="Arial" panose="020B0604020202020204" pitchFamily="34" charset="0"/>
                <a:cs typeface="Arial" panose="020B0604020202020204" pitchFamily="34" charset="0"/>
              </a:rPr>
              <a:t> for </a:t>
            </a:r>
            <a:r>
              <a:rPr lang="hr-HR" sz="1400" dirty="0" err="1">
                <a:latin typeface="Arial" panose="020B0604020202020204" pitchFamily="34" charset="0"/>
                <a:cs typeface="Arial" panose="020B0604020202020204" pitchFamily="34" charset="0"/>
              </a:rPr>
              <a:t>its</a:t>
            </a:r>
            <a:r>
              <a:rPr lang="hr-HR" sz="1400" dirty="0">
                <a:latin typeface="Arial" panose="020B0604020202020204" pitchFamily="34" charset="0"/>
                <a:cs typeface="Arial" panose="020B0604020202020204" pitchFamily="34" charset="0"/>
              </a:rPr>
              <a:t> future development</a:t>
            </a: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INTRODUCTION</a:t>
            </a:r>
          </a:p>
        </p:txBody>
      </p:sp>
      <p:pic>
        <p:nvPicPr>
          <p:cNvPr id="3" name="Picture 2">
            <a:extLst>
              <a:ext uri="{FF2B5EF4-FFF2-40B4-BE49-F238E27FC236}">
                <a16:creationId xmlns:a16="http://schemas.microsoft.com/office/drawing/2014/main" id="{25E118A8-0654-4E70-81AE-F6C9AB05E2E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9629" y="381000"/>
            <a:ext cx="6186714" cy="6186714"/>
          </a:xfrm>
          <a:prstGeom prst="rect">
            <a:avLst/>
          </a:prstGeom>
        </p:spPr>
      </p:pic>
    </p:spTree>
    <p:extLst>
      <p:ext uri="{BB962C8B-B14F-4D97-AF65-F5344CB8AC3E}">
        <p14:creationId xmlns:p14="http://schemas.microsoft.com/office/powerpoint/2010/main" val="336774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69EFF1-DC45-4435-A25C-44845C4BDB9C}"/>
              </a:ext>
            </a:extLst>
          </p:cNvPr>
          <p:cNvPicPr>
            <a:picLocks noChangeAspect="1"/>
          </p:cNvPicPr>
          <p:nvPr/>
        </p:nvPicPr>
        <p:blipFill rotWithShape="1">
          <a:blip r:embed="rId3">
            <a:extLst>
              <a:ext uri="{28A0092B-C50C-407E-A947-70E740481C1C}">
                <a14:useLocalDpi xmlns:a14="http://schemas.microsoft.com/office/drawing/2010/main" val="0"/>
              </a:ext>
            </a:extLst>
          </a:blip>
          <a:srcRect b="16124"/>
          <a:stretch/>
        </p:blipFill>
        <p:spPr>
          <a:xfrm>
            <a:off x="4038600" y="380999"/>
            <a:ext cx="8115300" cy="6172201"/>
          </a:xfrm>
          <a:prstGeom prst="rect">
            <a:avLst/>
          </a:prstGeom>
        </p:spPr>
      </p:pic>
      <p:pic>
        <p:nvPicPr>
          <p:cNvPr id="17" name="Picture 16">
            <a:extLst>
              <a:ext uri="{FF2B5EF4-FFF2-40B4-BE49-F238E27FC236}">
                <a16:creationId xmlns:a16="http://schemas.microsoft.com/office/drawing/2014/main" id="{82AE8D8E-4D75-4D96-8AA2-694418DFB745}"/>
              </a:ext>
            </a:extLst>
          </p:cNvPr>
          <p:cNvPicPr>
            <a:picLocks noChangeAspect="1"/>
          </p:cNvPicPr>
          <p:nvPr/>
        </p:nvPicPr>
        <p:blipFill rotWithShape="1">
          <a:blip r:embed="rId4">
            <a:extLst>
              <a:ext uri="{28A0092B-C50C-407E-A947-70E740481C1C}">
                <a14:useLocalDpi xmlns:a14="http://schemas.microsoft.com/office/drawing/2010/main" val="0"/>
              </a:ext>
            </a:extLst>
          </a:blip>
          <a:srcRect r="12744"/>
          <a:stretch/>
        </p:blipFill>
        <p:spPr>
          <a:xfrm>
            <a:off x="4038600" y="381000"/>
            <a:ext cx="8115300" cy="6172200"/>
          </a:xfrm>
          <a:prstGeom prst="rect">
            <a:avLst/>
          </a:prstGeom>
        </p:spPr>
      </p:pic>
      <p:pic>
        <p:nvPicPr>
          <p:cNvPr id="19" name="Picture 18">
            <a:extLst>
              <a:ext uri="{FF2B5EF4-FFF2-40B4-BE49-F238E27FC236}">
                <a16:creationId xmlns:a16="http://schemas.microsoft.com/office/drawing/2014/main" id="{02E9A83A-ED51-4902-8CB7-B30E41437E2C}"/>
              </a:ext>
            </a:extLst>
          </p:cNvPr>
          <p:cNvPicPr>
            <a:picLocks noChangeAspect="1"/>
          </p:cNvPicPr>
          <p:nvPr/>
        </p:nvPicPr>
        <p:blipFill rotWithShape="1">
          <a:blip r:embed="rId5">
            <a:extLst>
              <a:ext uri="{28A0092B-C50C-407E-A947-70E740481C1C}">
                <a14:useLocalDpi xmlns:a14="http://schemas.microsoft.com/office/drawing/2010/main" val="0"/>
              </a:ext>
            </a:extLst>
          </a:blip>
          <a:srcRect t="1366"/>
          <a:stretch/>
        </p:blipFill>
        <p:spPr>
          <a:xfrm>
            <a:off x="4038600" y="381000"/>
            <a:ext cx="8115300" cy="6172199"/>
          </a:xfrm>
          <a:prstGeom prst="rect">
            <a:avLst/>
          </a:prstGeom>
        </p:spPr>
      </p:pic>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Albergo</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Diffuso</a:t>
            </a:r>
            <a:endParaRPr lang="hr-HR" sz="1400" spc="3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9E1951E-927A-4E89-83C2-5D31E6883816}"/>
              </a:ext>
            </a:extLst>
          </p:cNvPr>
          <p:cNvSpPr/>
          <p:nvPr/>
        </p:nvSpPr>
        <p:spPr>
          <a:xfrm>
            <a:off x="190500" y="1972620"/>
            <a:ext cx="3657600" cy="3236720"/>
          </a:xfrm>
          <a:prstGeom prst="rect">
            <a:avLst/>
          </a:prstGeom>
          <a:ln>
            <a:noFill/>
          </a:ln>
        </p:spPr>
        <p:txBody>
          <a:bodyPr wrap="square">
            <a:spAutoFit/>
          </a:bodyPr>
          <a:lstStyle/>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Dispersed</a:t>
            </a:r>
            <a:r>
              <a:rPr lang="hr-HR" sz="1400" dirty="0">
                <a:latin typeface="Arial" panose="020B0604020202020204" pitchFamily="34" charset="0"/>
                <a:ea typeface="Calibri" panose="020F0502020204030204" pitchFamily="34" charset="0"/>
              </a:rPr>
              <a:t> hotel, </a:t>
            </a:r>
            <a:r>
              <a:rPr lang="hr-HR" sz="1400" dirty="0" err="1">
                <a:latin typeface="Arial" panose="020B0604020202020204" pitchFamily="34" charset="0"/>
                <a:ea typeface="Calibri" panose="020F0502020204030204" pitchFamily="34" charset="0"/>
              </a:rPr>
              <a:t>scattered</a:t>
            </a:r>
            <a:r>
              <a:rPr lang="hr-HR" sz="1400" dirty="0">
                <a:latin typeface="Arial" panose="020B0604020202020204" pitchFamily="34" charset="0"/>
                <a:ea typeface="Calibri" panose="020F0502020204030204" pitchFamily="34" charset="0"/>
              </a:rPr>
              <a:t> hotel…</a:t>
            </a: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Concept</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hospitalty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launched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Italy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early</a:t>
            </a:r>
            <a:r>
              <a:rPr lang="hr-HR" sz="1400" dirty="0">
                <a:latin typeface="Arial" panose="020B0604020202020204" pitchFamily="34" charset="0"/>
                <a:ea typeface="Calibri" panose="020F0502020204030204" pitchFamily="34" charset="0"/>
              </a:rPr>
              <a:t> 1980s</a:t>
            </a: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Reviving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small</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historic</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villages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town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centres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the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usual</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tourist</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track</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Experience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living</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in</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authentic</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towns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and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villages</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Multiple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owners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multiple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objects</a:t>
            </a:r>
            <a:r>
              <a:rPr lang="hr-HR" sz="1400" dirty="0">
                <a:latin typeface="Arial" panose="020B0604020202020204" pitchFamily="34" charset="0"/>
                <a:ea typeface="Calibri" panose="020F0502020204030204" pitchFamily="34" charset="0"/>
              </a:rPr>
              <a:t> - </a:t>
            </a:r>
            <a:r>
              <a:rPr lang="hr-HR" sz="1400" dirty="0" err="1">
                <a:latin typeface="Arial" panose="020B0604020202020204" pitchFamily="34" charset="0"/>
                <a:ea typeface="Calibri" panose="020F0502020204030204" pitchFamily="34" charset="0"/>
              </a:rPr>
              <a:t>rooms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distributed</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across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multiple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nearby</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buildings</a:t>
            </a:r>
            <a:endParaRPr lang="hr-HR" sz="1400" dirty="0">
              <a:latin typeface="Arial" panose="020B0604020202020204" pitchFamily="34" charset="0"/>
              <a:ea typeface="Calibri" panose="020F0502020204030204" pitchFamily="34" charset="0"/>
            </a:endParaRPr>
          </a:p>
          <a:p>
            <a:pPr marL="285750" marR="0" lvl="0" indent="-285750">
              <a:lnSpc>
                <a:spcPct val="115000"/>
              </a:lnSpc>
              <a:spcBef>
                <a:spcPts val="300"/>
              </a:spcBef>
              <a:spcAft>
                <a:spcPts val="0"/>
              </a:spcAft>
              <a:buFont typeface="Arial" panose="020B0604020202020204" pitchFamily="34" charset="0"/>
              <a:buChar char="•"/>
            </a:pPr>
            <a:r>
              <a:rPr lang="hr-HR" sz="1400" dirty="0" err="1">
                <a:latin typeface="Arial" panose="020B0604020202020204" pitchFamily="34" charset="0"/>
                <a:ea typeface="Calibri" panose="020F0502020204030204" pitchFamily="34" charset="0"/>
              </a:rPr>
              <a:t>Narrow</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roads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replace</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corridors</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of</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traditional</a:t>
            </a:r>
            <a:r>
              <a:rPr lang="hr-HR" sz="1400" dirty="0">
                <a:latin typeface="Arial" panose="020B0604020202020204" pitchFamily="34" charset="0"/>
                <a:ea typeface="Calibri" panose="020F0502020204030204" pitchFamily="34" charset="0"/>
              </a:rPr>
              <a:t> </a:t>
            </a:r>
            <a:r>
              <a:rPr lang="hr-HR" sz="1400" dirty="0" err="1">
                <a:latin typeface="Arial" panose="020B0604020202020204" pitchFamily="34" charset="0"/>
                <a:ea typeface="Calibri" panose="020F0502020204030204" pitchFamily="34" charset="0"/>
              </a:rPr>
              <a:t>hotels</a:t>
            </a:r>
            <a:endParaRPr lang="hr-HR" sz="1400" dirty="0">
              <a:latin typeface="Arial" panose="020B060402020202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2A763934-8000-4AEB-B461-4CF9C41BB183}"/>
              </a:ext>
            </a:extLst>
          </p:cNvPr>
          <p:cNvSpPr txBox="1"/>
          <p:nvPr/>
        </p:nvSpPr>
        <p:spPr>
          <a:xfrm>
            <a:off x="4038600" y="380999"/>
            <a:ext cx="4318000" cy="246221"/>
          </a:xfrm>
          <a:prstGeom prst="rect">
            <a:avLst/>
          </a:prstGeom>
          <a:noFill/>
        </p:spPr>
        <p:txBody>
          <a:bodyPr wrap="square" rtlCol="0">
            <a:spAutoFit/>
          </a:bodyPr>
          <a:lstStyle/>
          <a:p>
            <a:r>
              <a:rPr lang="it-IT" sz="1000" dirty="0" err="1">
                <a:latin typeface="Arial" panose="020B0604020202020204" pitchFamily="34" charset="0"/>
                <a:cs typeface="Arial" panose="020B0604020202020204" pitchFamily="34" charset="0"/>
              </a:rPr>
              <a:t>Sextantio</a:t>
            </a:r>
            <a:r>
              <a:rPr lang="it-IT" sz="1000" dirty="0">
                <a:latin typeface="Arial" panose="020B0604020202020204" pitchFamily="34" charset="0"/>
                <a:cs typeface="Arial" panose="020B0604020202020204" pitchFamily="34" charset="0"/>
              </a:rPr>
              <a:t> Albergo Diffuso, Santo Stefano di Sessanio</a:t>
            </a:r>
            <a:endParaRPr lang="hr-H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80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Albergo</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Diffuso</a:t>
            </a:r>
            <a:endParaRPr lang="hr-HR" sz="1400" spc="3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9E1951E-927A-4E89-83C2-5D31E6883816}"/>
              </a:ext>
            </a:extLst>
          </p:cNvPr>
          <p:cNvSpPr/>
          <p:nvPr/>
        </p:nvSpPr>
        <p:spPr>
          <a:xfrm>
            <a:off x="190500" y="2805752"/>
            <a:ext cx="3657600" cy="1246495"/>
          </a:xfrm>
          <a:prstGeom prst="rect">
            <a:avLst/>
          </a:prstGeom>
          <a:ln>
            <a:noFill/>
          </a:ln>
        </p:spPr>
        <p:txBody>
          <a:bodyPr wrap="square">
            <a:spAutoFit/>
          </a:bodyPr>
          <a:lstStyle/>
          <a:p>
            <a:pPr marL="285750" indent="-285750">
              <a:spcBef>
                <a:spcPts val="300"/>
              </a:spcBef>
              <a:buFont typeface="Arial" panose="020B0604020202020204" pitchFamily="34" charset="0"/>
              <a:buChar char="•"/>
            </a:pPr>
            <a:r>
              <a:rPr lang="hr-HR" sz="1400" dirty="0" err="1">
                <a:latin typeface="Arial" panose="020B0604020202020204" pitchFamily="34" charset="0"/>
                <a:cs typeface="Arial" panose="020B0604020202020204" pitchFamily="34" charset="0"/>
              </a:rPr>
              <a:t>Stimulating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local</a:t>
            </a:r>
            <a:r>
              <a:rPr lang="hr-HR" sz="1400" b="1"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economy</a:t>
            </a:r>
            <a:endParaRPr lang="hr-HR" sz="1400" dirty="0">
              <a:latin typeface="Arial" panose="020B0604020202020204" pitchFamily="34" charset="0"/>
              <a:cs typeface="Arial" panose="020B0604020202020204" pitchFamily="34" charset="0"/>
            </a:endParaRPr>
          </a:p>
          <a:p>
            <a:pPr marL="285750" indent="-285750">
              <a:spcBef>
                <a:spcPts val="300"/>
              </a:spcBef>
              <a:buFont typeface="Arial" panose="020B0604020202020204" pitchFamily="34" charset="0"/>
              <a:buChar char="•"/>
            </a:pPr>
            <a:r>
              <a:rPr lang="hr-HR" sz="1400" dirty="0" err="1">
                <a:latin typeface="Arial" panose="020B0604020202020204" pitchFamily="34" charset="0"/>
                <a:cs typeface="Arial" panose="020B0604020202020204" pitchFamily="34" charset="0"/>
              </a:rPr>
              <a:t>Promoting</a:t>
            </a:r>
            <a:r>
              <a:rPr lang="hr-HR" sz="1400"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local</a:t>
            </a:r>
            <a:r>
              <a:rPr lang="hr-HR" sz="1400" b="1"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culture</a:t>
            </a:r>
            <a:r>
              <a:rPr lang="hr-HR" sz="1400" b="1" dirty="0">
                <a:latin typeface="Arial" panose="020B0604020202020204" pitchFamily="34" charset="0"/>
                <a:cs typeface="Arial" panose="020B0604020202020204" pitchFamily="34" charset="0"/>
              </a:rPr>
              <a:t> </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guests</a:t>
            </a:r>
            <a:r>
              <a:rPr lang="hr-HR" sz="1400" dirty="0">
                <a:latin typeface="Arial" panose="020B0604020202020204" pitchFamily="34" charset="0"/>
                <a:cs typeface="Arial" panose="020B0604020202020204" pitchFamily="34" charset="0"/>
              </a:rPr>
              <a:t> are </a:t>
            </a:r>
            <a:r>
              <a:rPr lang="hr-HR" sz="1400" dirty="0" err="1">
                <a:latin typeface="Arial" panose="020B0604020202020204" pitchFamily="34" charset="0"/>
                <a:cs typeface="Arial" panose="020B0604020202020204" pitchFamily="34" charset="0"/>
              </a:rPr>
              <a:t>offered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authentic</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local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experience</a:t>
            </a:r>
            <a:endParaRPr lang="hr-HR" sz="1400" dirty="0">
              <a:latin typeface="Arial" panose="020B0604020202020204" pitchFamily="34" charset="0"/>
              <a:cs typeface="Arial" panose="020B0604020202020204" pitchFamily="34" charset="0"/>
            </a:endParaRPr>
          </a:p>
          <a:p>
            <a:pPr marL="285750" indent="-285750">
              <a:spcBef>
                <a:spcPts val="300"/>
              </a:spcBef>
              <a:buFont typeface="Arial" panose="020B0604020202020204" pitchFamily="34" charset="0"/>
              <a:buChar char="•"/>
            </a:pPr>
            <a:r>
              <a:rPr lang="hr-HR" sz="1400" b="1" dirty="0" err="1">
                <a:latin typeface="Arial" panose="020B0604020202020204" pitchFamily="34" charset="0"/>
                <a:cs typeface="Arial" panose="020B0604020202020204" pitchFamily="34" charset="0"/>
              </a:rPr>
              <a:t>Sustainabilty</a:t>
            </a:r>
            <a:r>
              <a:rPr lang="hr-HR" sz="1400" dirty="0">
                <a:latin typeface="Arial" panose="020B0604020202020204" pitchFamily="34" charset="0"/>
                <a:cs typeface="Arial" panose="020B0604020202020204" pitchFamily="34" charset="0"/>
              </a:rPr>
              <a:t> – no </a:t>
            </a:r>
            <a:r>
              <a:rPr lang="hr-HR" sz="1400" dirty="0" err="1">
                <a:latin typeface="Arial" panose="020B0604020202020204" pitchFamily="34" charset="0"/>
                <a:cs typeface="Arial" panose="020B0604020202020204" pitchFamily="34" charset="0"/>
              </a:rPr>
              <a:t>new</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construction</a:t>
            </a:r>
            <a:r>
              <a:rPr lang="hr-HR" sz="1400" dirty="0">
                <a:latin typeface="Arial" panose="020B0604020202020204" pitchFamily="34" charset="0"/>
                <a:cs typeface="Arial" panose="020B0604020202020204" pitchFamily="34" charset="0"/>
              </a:rPr>
              <a:t> = no </a:t>
            </a:r>
            <a:r>
              <a:rPr lang="hr-HR" sz="1400" dirty="0" err="1">
                <a:latin typeface="Arial" panose="020B0604020202020204" pitchFamily="34" charset="0"/>
                <a:cs typeface="Arial" panose="020B0604020202020204" pitchFamily="34" charset="0"/>
              </a:rPr>
              <a:t>pressure</a:t>
            </a:r>
            <a:r>
              <a:rPr lang="hr-HR" sz="1400" dirty="0">
                <a:latin typeface="Arial" panose="020B0604020202020204" pitchFamily="34" charset="0"/>
                <a:cs typeface="Arial" panose="020B0604020202020204" pitchFamily="34" charset="0"/>
              </a:rPr>
              <a:t> on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environment</a:t>
            </a:r>
            <a:r>
              <a:rPr lang="hr-HR" sz="14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C16F25A6-8E46-474D-8A39-2952F0B8A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81000"/>
            <a:ext cx="4159318" cy="3048000"/>
          </a:xfrm>
          <a:prstGeom prst="rect">
            <a:avLst/>
          </a:prstGeom>
        </p:spPr>
      </p:pic>
      <p:pic>
        <p:nvPicPr>
          <p:cNvPr id="10" name="Picture 9">
            <a:extLst>
              <a:ext uri="{FF2B5EF4-FFF2-40B4-BE49-F238E27FC236}">
                <a16:creationId xmlns:a16="http://schemas.microsoft.com/office/drawing/2014/main" id="{B31D3437-A612-48FD-9BED-D53ECF2D9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429000"/>
            <a:ext cx="3468960" cy="3124200"/>
          </a:xfrm>
          <a:prstGeom prst="rect">
            <a:avLst/>
          </a:prstGeom>
        </p:spPr>
      </p:pic>
      <p:pic>
        <p:nvPicPr>
          <p:cNvPr id="20" name="Picture 19">
            <a:extLst>
              <a:ext uri="{FF2B5EF4-FFF2-40B4-BE49-F238E27FC236}">
                <a16:creationId xmlns:a16="http://schemas.microsoft.com/office/drawing/2014/main" id="{BB190260-C9BA-4BCB-B44C-CED28F4BFFF8}"/>
              </a:ext>
            </a:extLst>
          </p:cNvPr>
          <p:cNvPicPr>
            <a:picLocks noChangeAspect="1"/>
          </p:cNvPicPr>
          <p:nvPr/>
        </p:nvPicPr>
        <p:blipFill rotWithShape="1">
          <a:blip r:embed="rId5">
            <a:extLst>
              <a:ext uri="{28A0092B-C50C-407E-A947-70E740481C1C}">
                <a14:useLocalDpi xmlns:a14="http://schemas.microsoft.com/office/drawing/2010/main" val="0"/>
              </a:ext>
            </a:extLst>
          </a:blip>
          <a:srcRect l="8992" t="8255"/>
          <a:stretch/>
        </p:blipFill>
        <p:spPr>
          <a:xfrm>
            <a:off x="7507560" y="3429000"/>
            <a:ext cx="4646340" cy="3124200"/>
          </a:xfrm>
          <a:prstGeom prst="rect">
            <a:avLst/>
          </a:prstGeom>
        </p:spPr>
      </p:pic>
      <p:pic>
        <p:nvPicPr>
          <p:cNvPr id="22" name="Picture 21">
            <a:extLst>
              <a:ext uri="{FF2B5EF4-FFF2-40B4-BE49-F238E27FC236}">
                <a16:creationId xmlns:a16="http://schemas.microsoft.com/office/drawing/2014/main" id="{C4482F06-9E74-4ACB-87CB-E57D08D32296}"/>
              </a:ext>
            </a:extLst>
          </p:cNvPr>
          <p:cNvPicPr>
            <a:picLocks noChangeAspect="1"/>
          </p:cNvPicPr>
          <p:nvPr/>
        </p:nvPicPr>
        <p:blipFill rotWithShape="1">
          <a:blip r:embed="rId6">
            <a:extLst>
              <a:ext uri="{28A0092B-C50C-407E-A947-70E740481C1C}">
                <a14:useLocalDpi xmlns:a14="http://schemas.microsoft.com/office/drawing/2010/main" val="0"/>
              </a:ext>
            </a:extLst>
          </a:blip>
          <a:srcRect l="2363" r="11111"/>
          <a:stretch/>
        </p:blipFill>
        <p:spPr>
          <a:xfrm>
            <a:off x="8197918" y="381000"/>
            <a:ext cx="3955982" cy="3048000"/>
          </a:xfrm>
          <a:prstGeom prst="rect">
            <a:avLst/>
          </a:prstGeom>
        </p:spPr>
      </p:pic>
      <p:sp>
        <p:nvSpPr>
          <p:cNvPr id="23" name="TextBox 22">
            <a:extLst>
              <a:ext uri="{FF2B5EF4-FFF2-40B4-BE49-F238E27FC236}">
                <a16:creationId xmlns:a16="http://schemas.microsoft.com/office/drawing/2014/main" id="{FEC794EB-41A7-4F8B-B453-1FA70200C3D9}"/>
              </a:ext>
            </a:extLst>
          </p:cNvPr>
          <p:cNvSpPr txBox="1"/>
          <p:nvPr/>
        </p:nvSpPr>
        <p:spPr>
          <a:xfrm>
            <a:off x="4038600" y="380999"/>
            <a:ext cx="4318000" cy="246221"/>
          </a:xfrm>
          <a:prstGeom prst="rect">
            <a:avLst/>
          </a:prstGeom>
          <a:noFill/>
        </p:spPr>
        <p:txBody>
          <a:bodyPr wrap="square" rtlCol="0">
            <a:spAutoFit/>
          </a:bodyPr>
          <a:lstStyle/>
          <a:p>
            <a:r>
              <a:rPr lang="it-IT" sz="1000" dirty="0" err="1">
                <a:solidFill>
                  <a:schemeClr val="bg1"/>
                </a:solidFill>
                <a:latin typeface="Arial" panose="020B0604020202020204" pitchFamily="34" charset="0"/>
                <a:cs typeface="Arial" panose="020B0604020202020204" pitchFamily="34" charset="0"/>
              </a:rPr>
              <a:t>Sextantio</a:t>
            </a:r>
            <a:r>
              <a:rPr lang="it-IT" sz="1000" dirty="0">
                <a:solidFill>
                  <a:schemeClr val="bg1"/>
                </a:solidFill>
                <a:latin typeface="Arial" panose="020B0604020202020204" pitchFamily="34" charset="0"/>
                <a:cs typeface="Arial" panose="020B0604020202020204" pitchFamily="34" charset="0"/>
              </a:rPr>
              <a:t> Albergo Diffuso, Santo Stefano di Sessanio</a:t>
            </a:r>
            <a:endParaRPr lang="hr-HR"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59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sp>
        <p:nvSpPr>
          <p:cNvPr id="2" name="Rectangle 1">
            <a:extLst>
              <a:ext uri="{FF2B5EF4-FFF2-40B4-BE49-F238E27FC236}">
                <a16:creationId xmlns:a16="http://schemas.microsoft.com/office/drawing/2014/main" id="{19E1951E-927A-4E89-83C2-5D31E6883816}"/>
              </a:ext>
            </a:extLst>
          </p:cNvPr>
          <p:cNvSpPr/>
          <p:nvPr/>
        </p:nvSpPr>
        <p:spPr>
          <a:xfrm>
            <a:off x="190500" y="1563104"/>
            <a:ext cx="3657600" cy="3731791"/>
          </a:xfrm>
          <a:prstGeom prst="rect">
            <a:avLst/>
          </a:prstGeom>
          <a:ln>
            <a:noFill/>
          </a:ln>
        </p:spPr>
        <p:txBody>
          <a:bodyPr wrap="square">
            <a:spAutoFit/>
          </a:bodyPr>
          <a:lstStyle/>
          <a:p>
            <a:pPr marL="285750" indent="-285750">
              <a:spcBef>
                <a:spcPts val="300"/>
              </a:spcBef>
              <a:buFont typeface="Arial" panose="020B0604020202020204" pitchFamily="34" charset="0"/>
              <a:buChar char="•"/>
            </a:pPr>
            <a:r>
              <a:rPr lang="hr-HR" sz="1400" dirty="0">
                <a:latin typeface="Arial" panose="020B0604020202020204" pitchFamily="34" charset="0"/>
                <a:cs typeface="Arial" panose="020B0604020202020204" pitchFamily="34" charset="0"/>
              </a:rPr>
              <a:t>Development vs. </a:t>
            </a:r>
            <a:r>
              <a:rPr lang="hr-HR" sz="1400" dirty="0" err="1">
                <a:latin typeface="Arial" panose="020B0604020202020204" pitchFamily="34" charset="0"/>
                <a:cs typeface="Arial" panose="020B0604020202020204" pitchFamily="34" charset="0"/>
              </a:rPr>
              <a:t>preservation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existing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state</a:t>
            </a:r>
            <a:endParaRPr lang="hr-HR" sz="1400" dirty="0">
              <a:latin typeface="Arial" panose="020B0604020202020204" pitchFamily="34" charset="0"/>
              <a:cs typeface="Arial" panose="020B0604020202020204" pitchFamily="34" charset="0"/>
            </a:endParaRPr>
          </a:p>
          <a:p>
            <a:pPr marL="285750" indent="-285750">
              <a:spcBef>
                <a:spcPts val="300"/>
              </a:spcBef>
              <a:buFont typeface="Arial" panose="020B0604020202020204" pitchFamily="34" charset="0"/>
              <a:buChar char="•"/>
            </a:pPr>
            <a:r>
              <a:rPr lang="hr-HR" sz="1400" dirty="0" err="1">
                <a:latin typeface="Arial" panose="020B0604020202020204" pitchFamily="34" charset="0"/>
                <a:cs typeface="Arial" panose="020B0604020202020204" pitchFamily="34" charset="0"/>
              </a:rPr>
              <a:t>Revitalization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Velo Grablje </a:t>
            </a:r>
            <a:r>
              <a:rPr lang="hr-HR" sz="1400" dirty="0" err="1">
                <a:latin typeface="Arial" panose="020B0604020202020204" pitchFamily="34" charset="0"/>
                <a:cs typeface="Arial" panose="020B0604020202020204" pitchFamily="34" charset="0"/>
              </a:rPr>
              <a:t>should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based</a:t>
            </a:r>
            <a:r>
              <a:rPr lang="hr-HR" sz="1400" dirty="0">
                <a:latin typeface="Arial" panose="020B0604020202020204" pitchFamily="34" charset="0"/>
                <a:cs typeface="Arial" panose="020B0604020202020204" pitchFamily="34" charset="0"/>
              </a:rPr>
              <a:t> on </a:t>
            </a:r>
            <a:r>
              <a:rPr lang="en-US" sz="1400" dirty="0">
                <a:latin typeface="Arial" panose="020B0604020202020204" pitchFamily="34" charset="0"/>
                <a:cs typeface="Arial" panose="020B0604020202020204" pitchFamily="34" charset="0"/>
              </a:rPr>
              <a:t>the authentic cultural, functional and aesthetic characteristics </a:t>
            </a:r>
            <a:endParaRPr lang="hr-HR" sz="1400" dirty="0">
              <a:latin typeface="Arial" panose="020B0604020202020204" pitchFamily="34" charset="0"/>
              <a:cs typeface="Arial" panose="020B0604020202020204" pitchFamily="34" charset="0"/>
            </a:endParaRPr>
          </a:p>
          <a:p>
            <a:pPr marL="285750" indent="-285750">
              <a:spcBef>
                <a:spcPts val="300"/>
              </a:spcBef>
              <a:buFont typeface="Arial" panose="020B0604020202020204" pitchFamily="34" charset="0"/>
              <a:buChar char="•"/>
            </a:pPr>
            <a:r>
              <a:rPr lang="hr-HR" sz="1400" b="1" dirty="0" err="1">
                <a:latin typeface="Arial" panose="020B0604020202020204" pitchFamily="34" charset="0"/>
                <a:cs typeface="Arial" panose="020B0604020202020204" pitchFamily="34" charset="0"/>
              </a:rPr>
              <a:t>Priority</a:t>
            </a:r>
            <a:r>
              <a:rPr lang="hr-HR" sz="1400" dirty="0">
                <a:latin typeface="Arial" panose="020B0604020202020204" pitchFamily="34" charset="0"/>
                <a:cs typeface="Arial" panose="020B0604020202020204" pitchFamily="34" charset="0"/>
              </a:rPr>
              <a:t>: </a:t>
            </a:r>
          </a:p>
          <a:p>
            <a:pPr marL="800100" lvl="1" indent="-342900">
              <a:spcBef>
                <a:spcPts val="300"/>
              </a:spcBef>
              <a:buFont typeface="+mj-lt"/>
              <a:buAutoNum type="arabicPeriod"/>
            </a:pPr>
            <a:r>
              <a:rPr lang="hr-HR" sz="1400" dirty="0">
                <a:latin typeface="Arial" panose="020B0604020202020204" pitchFamily="34" charset="0"/>
                <a:cs typeface="Arial" panose="020B0604020202020204" pitchFamily="34" charset="0"/>
              </a:rPr>
              <a:t>Building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communal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infrastructure</a:t>
            </a:r>
            <a:endParaRPr lang="hr-HR" sz="1400" dirty="0">
              <a:latin typeface="Arial" panose="020B0604020202020204" pitchFamily="34" charset="0"/>
              <a:cs typeface="Arial" panose="020B0604020202020204" pitchFamily="34" charset="0"/>
            </a:endParaRPr>
          </a:p>
          <a:p>
            <a:pPr marL="800100" lvl="1" indent="-342900">
              <a:spcBef>
                <a:spcPts val="300"/>
              </a:spcBef>
              <a:buFont typeface="+mj-lt"/>
              <a:buAutoNum type="arabicPeriod"/>
            </a:pPr>
            <a:r>
              <a:rPr lang="hr-HR" sz="1400" dirty="0" err="1">
                <a:latin typeface="Arial" panose="020B0604020202020204" pitchFamily="34" charset="0"/>
                <a:cs typeface="Arial" panose="020B0604020202020204" pitchFamily="34" charset="0"/>
              </a:rPr>
              <a:t>Educate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residents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property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owners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about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importance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protection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such</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cultural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heritage</a:t>
            </a:r>
            <a:r>
              <a:rPr lang="hr-HR" sz="1400" dirty="0">
                <a:latin typeface="Arial" panose="020B0604020202020204" pitchFamily="34" charset="0"/>
                <a:cs typeface="Arial" panose="020B0604020202020204" pitchFamily="34" charset="0"/>
              </a:rPr>
              <a:t> site</a:t>
            </a:r>
          </a:p>
          <a:p>
            <a:pPr marL="800100" lvl="1" indent="-342900">
              <a:spcBef>
                <a:spcPts val="300"/>
              </a:spcBef>
              <a:buFont typeface="+mj-lt"/>
              <a:buAutoNum type="arabicPeriod"/>
            </a:pPr>
            <a:r>
              <a:rPr lang="hr-HR" sz="1400" dirty="0" err="1">
                <a:latin typeface="Arial" panose="020B0604020202020204" pitchFamily="34" charset="0"/>
                <a:cs typeface="Arial" panose="020B0604020202020204" pitchFamily="34" charset="0"/>
              </a:rPr>
              <a:t>Reconstruction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adaptation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existing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objects</a:t>
            </a:r>
            <a:r>
              <a:rPr lang="hr-HR" sz="1400" dirty="0">
                <a:latin typeface="Arial" panose="020B0604020202020204" pitchFamily="34" charset="0"/>
                <a:cs typeface="Arial" panose="020B0604020202020204" pitchFamily="34" charset="0"/>
              </a:rPr>
              <a:t> to </a:t>
            </a:r>
            <a:r>
              <a:rPr lang="hr-HR" sz="1400" dirty="0" err="1">
                <a:latin typeface="Arial" panose="020B0604020202020204" pitchFamily="34" charset="0"/>
                <a:cs typeface="Arial" panose="020B0604020202020204" pitchFamily="34" charset="0"/>
              </a:rPr>
              <a:t>meet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needs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today’s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life</a:t>
            </a:r>
            <a:r>
              <a:rPr lang="hr-HR" sz="1400" dirty="0">
                <a:latin typeface="Arial" panose="020B0604020202020204" pitchFamily="34" charset="0"/>
                <a:cs typeface="Arial" panose="020B0604020202020204" pitchFamily="34" charset="0"/>
              </a:rPr>
              <a:t> but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same time </a:t>
            </a:r>
            <a:r>
              <a:rPr lang="hr-HR" sz="1400" dirty="0" err="1">
                <a:latin typeface="Arial" panose="020B0604020202020204" pitchFamily="34" charset="0"/>
                <a:cs typeface="Arial" panose="020B0604020202020204" pitchFamily="34" charset="0"/>
              </a:rPr>
              <a:t>remain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authentic</a:t>
            </a:r>
            <a:endParaRPr lang="hr-HR" sz="1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B371922-C039-45F0-8877-50D4F481F1BA}"/>
              </a:ext>
            </a:extLst>
          </p:cNvPr>
          <p:cNvPicPr>
            <a:picLocks noChangeAspect="1"/>
          </p:cNvPicPr>
          <p:nvPr/>
        </p:nvPicPr>
        <p:blipFill rotWithShape="1">
          <a:blip r:embed="rId3">
            <a:extLst>
              <a:ext uri="{28A0092B-C50C-407E-A947-70E740481C1C}">
                <a14:useLocalDpi xmlns:a14="http://schemas.microsoft.com/office/drawing/2010/main" val="0"/>
              </a:ext>
            </a:extLst>
          </a:blip>
          <a:srcRect r="11250" b="10000"/>
          <a:stretch/>
        </p:blipFill>
        <p:spPr>
          <a:xfrm>
            <a:off x="4038600" y="381000"/>
            <a:ext cx="8115300" cy="6172200"/>
          </a:xfrm>
          <a:prstGeom prst="rect">
            <a:avLst/>
          </a:prstGeom>
        </p:spPr>
      </p:pic>
    </p:spTree>
    <p:extLst>
      <p:ext uri="{BB962C8B-B14F-4D97-AF65-F5344CB8AC3E}">
        <p14:creationId xmlns:p14="http://schemas.microsoft.com/office/powerpoint/2010/main" val="251762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2496371"/>
            <a:ext cx="3657600" cy="1832515"/>
          </a:xfrm>
          <a:prstGeom prst="rect">
            <a:avLst/>
          </a:prstGeom>
          <a:noFill/>
        </p:spPr>
        <p:txBody>
          <a:bodyPr wrap="square" rtlCol="0">
            <a:noAutofit/>
          </a:bodyPr>
          <a:lstStyle/>
          <a:p>
            <a:pPr algn="ctr">
              <a:lnSpc>
                <a:spcPct val="120000"/>
              </a:lnSpc>
            </a:pPr>
            <a:r>
              <a:rPr lang="hr-HR" sz="1400" dirty="0" err="1">
                <a:latin typeface="Arial" panose="020B0604020202020204" pitchFamily="34" charset="0"/>
                <a:cs typeface="Arial" panose="020B0604020202020204" pitchFamily="34" charset="0"/>
              </a:rPr>
              <a:t>Revitalization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Velo Grablje</a:t>
            </a:r>
          </a:p>
          <a:p>
            <a:pPr algn="ctr">
              <a:lnSpc>
                <a:spcPct val="120000"/>
              </a:lnSpc>
              <a:tabLst>
                <a:tab pos="1714500" algn="ctr"/>
              </a:tabLst>
            </a:pPr>
            <a:r>
              <a:rPr lang="hr-HR" sz="2500" dirty="0">
                <a:latin typeface="Arial" panose="020B0604020202020204" pitchFamily="34" charset="0"/>
                <a:cs typeface="Arial" panose="020B0604020202020204" pitchFamily="34" charset="0"/>
              </a:rPr>
              <a:t>↓</a:t>
            </a:r>
          </a:p>
          <a:p>
            <a:pPr algn="ctr">
              <a:lnSpc>
                <a:spcPct val="120000"/>
              </a:lnSpc>
            </a:pPr>
            <a:r>
              <a:rPr lang="hr-HR" sz="1400" dirty="0" err="1">
                <a:latin typeface="Arial" panose="020B0604020202020204" pitchFamily="34" charset="0"/>
                <a:cs typeface="Arial" panose="020B0604020202020204" pitchFamily="34" charset="0"/>
              </a:rPr>
              <a:t>an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attractive</a:t>
            </a:r>
            <a:r>
              <a:rPr lang="hr-HR" sz="1400" dirty="0">
                <a:latin typeface="Arial" panose="020B0604020202020204" pitchFamily="34" charset="0"/>
                <a:cs typeface="Arial" panose="020B0604020202020204" pitchFamily="34" charset="0"/>
              </a:rPr>
              <a:t> place </a:t>
            </a:r>
          </a:p>
          <a:p>
            <a:pPr algn="ctr">
              <a:lnSpc>
                <a:spcPct val="120000"/>
              </a:lnSpc>
            </a:pPr>
            <a:r>
              <a:rPr lang="hr-HR" sz="1400" b="1" u="sng" dirty="0">
                <a:latin typeface="Arial" panose="020B0604020202020204" pitchFamily="34" charset="0"/>
                <a:cs typeface="Arial" panose="020B0604020202020204" pitchFamily="34" charset="0"/>
              </a:rPr>
              <a:t>to live </a:t>
            </a:r>
            <a:r>
              <a:rPr lang="hr-HR" sz="1400" b="1" u="sng" dirty="0" err="1">
                <a:latin typeface="Arial" panose="020B0604020202020204" pitchFamily="34" charset="0"/>
                <a:cs typeface="Arial" panose="020B0604020202020204" pitchFamily="34" charset="0"/>
              </a:rPr>
              <a:t>in</a:t>
            </a:r>
            <a:endParaRPr lang="hr-HR" sz="1400" b="1" u="sng" dirty="0">
              <a:latin typeface="Arial" panose="020B0604020202020204" pitchFamily="34" charset="0"/>
              <a:cs typeface="Arial" panose="020B0604020202020204" pitchFamily="34" charset="0"/>
            </a:endParaRPr>
          </a:p>
          <a:p>
            <a:pPr algn="ctr">
              <a:lnSpc>
                <a:spcPct val="120000"/>
              </a:lnSpc>
            </a:pPr>
            <a:r>
              <a:rPr lang="hr-HR" sz="1400" b="1" u="sng" dirty="0">
                <a:latin typeface="Arial" panose="020B0604020202020204" pitchFamily="34" charset="0"/>
                <a:cs typeface="Arial" panose="020B0604020202020204" pitchFamily="34" charset="0"/>
              </a:rPr>
              <a:t>to </a:t>
            </a:r>
            <a:r>
              <a:rPr lang="hr-HR" sz="1400" b="1" u="sng" dirty="0" err="1">
                <a:latin typeface="Arial" panose="020B0604020202020204" pitchFamily="34" charset="0"/>
                <a:cs typeface="Arial" panose="020B0604020202020204" pitchFamily="34" charset="0"/>
              </a:rPr>
              <a:t>visit</a:t>
            </a:r>
            <a:endParaRPr lang="hr-HR" sz="1400" b="1" u="sng" dirty="0">
              <a:latin typeface="Arial" panose="020B0604020202020204" pitchFamily="34" charset="0"/>
              <a:cs typeface="Arial" panose="020B0604020202020204" pitchFamily="34" charset="0"/>
            </a:endParaRPr>
          </a:p>
          <a:p>
            <a:pPr algn="ctr">
              <a:lnSpc>
                <a:spcPct val="120000"/>
              </a:lnSpc>
            </a:pPr>
            <a:r>
              <a:rPr lang="hr-HR" sz="1400" b="1" u="sng" dirty="0">
                <a:latin typeface="Arial" panose="020B0604020202020204" pitchFamily="34" charset="0"/>
                <a:cs typeface="Arial" panose="020B0604020202020204" pitchFamily="34" charset="0"/>
              </a:rPr>
              <a:t>to </a:t>
            </a:r>
            <a:r>
              <a:rPr lang="hr-HR" sz="1400" b="1" u="sng" dirty="0" err="1">
                <a:latin typeface="Arial" panose="020B0604020202020204" pitchFamily="34" charset="0"/>
                <a:cs typeface="Arial" panose="020B0604020202020204" pitchFamily="34" charset="0"/>
              </a:rPr>
              <a:t>invest</a:t>
            </a:r>
            <a:r>
              <a:rPr lang="hr-HR" sz="1400" b="1" u="sng" dirty="0">
                <a:latin typeface="Arial" panose="020B0604020202020204" pitchFamily="34" charset="0"/>
                <a:cs typeface="Arial" panose="020B0604020202020204" pitchFamily="34" charset="0"/>
              </a:rPr>
              <a:t> </a:t>
            </a:r>
            <a:r>
              <a:rPr lang="hr-HR" sz="1400" b="1" u="sng" dirty="0" err="1">
                <a:latin typeface="Arial" panose="020B0604020202020204" pitchFamily="34" charset="0"/>
                <a:cs typeface="Arial" panose="020B0604020202020204" pitchFamily="34" charset="0"/>
              </a:rPr>
              <a:t>in</a:t>
            </a:r>
            <a:r>
              <a:rPr lang="hr-HR" sz="1400" b="1" u="sng" dirty="0">
                <a:latin typeface="Arial" panose="020B0604020202020204" pitchFamily="34" charset="0"/>
                <a:cs typeface="Arial" panose="020B0604020202020204" pitchFamily="34" charset="0"/>
              </a:rPr>
              <a:t> </a:t>
            </a: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REVITALIZATION</a:t>
            </a:r>
          </a:p>
        </p:txBody>
      </p:sp>
      <p:pic>
        <p:nvPicPr>
          <p:cNvPr id="3" name="Picture 2">
            <a:extLst>
              <a:ext uri="{FF2B5EF4-FFF2-40B4-BE49-F238E27FC236}">
                <a16:creationId xmlns:a16="http://schemas.microsoft.com/office/drawing/2014/main" id="{1A277601-53FA-4BB7-BA32-339D1F30A4DB}"/>
              </a:ext>
            </a:extLst>
          </p:cNvPr>
          <p:cNvPicPr>
            <a:picLocks noChangeAspect="1"/>
          </p:cNvPicPr>
          <p:nvPr/>
        </p:nvPicPr>
        <p:blipFill rotWithShape="1">
          <a:blip r:embed="rId3">
            <a:extLst>
              <a:ext uri="{28A0092B-C50C-407E-A947-70E740481C1C}">
                <a14:useLocalDpi xmlns:a14="http://schemas.microsoft.com/office/drawing/2010/main" val="0"/>
              </a:ext>
            </a:extLst>
          </a:blip>
          <a:srcRect l="14480" r="6631" b="10000"/>
          <a:stretch/>
        </p:blipFill>
        <p:spPr>
          <a:xfrm>
            <a:off x="4038600" y="381000"/>
            <a:ext cx="8115300" cy="6172200"/>
          </a:xfrm>
          <a:prstGeom prst="rect">
            <a:avLst/>
          </a:prstGeom>
        </p:spPr>
      </p:pic>
    </p:spTree>
    <p:extLst>
      <p:ext uri="{BB962C8B-B14F-4D97-AF65-F5344CB8AC3E}">
        <p14:creationId xmlns:p14="http://schemas.microsoft.com/office/powerpoint/2010/main" val="4149339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C530CF-9B70-4094-A939-4149E4D34420}"/>
              </a:ext>
            </a:extLst>
          </p:cNvPr>
          <p:cNvSpPr/>
          <p:nvPr/>
        </p:nvSpPr>
        <p:spPr>
          <a:xfrm>
            <a:off x="0" y="0"/>
            <a:ext cx="18288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Title 3">
            <a:extLst>
              <a:ext uri="{FF2B5EF4-FFF2-40B4-BE49-F238E27FC236}">
                <a16:creationId xmlns:a16="http://schemas.microsoft.com/office/drawing/2014/main" id="{CA1C1E0F-4C81-408D-BBDC-381A65199AB8}"/>
              </a:ext>
            </a:extLst>
          </p:cNvPr>
          <p:cNvSpPr>
            <a:spLocks noGrp="1"/>
          </p:cNvSpPr>
          <p:nvPr>
            <p:ph type="title"/>
          </p:nvPr>
        </p:nvSpPr>
        <p:spPr>
          <a:xfrm>
            <a:off x="2181860" y="2651280"/>
            <a:ext cx="6629400" cy="1631639"/>
          </a:xfrm>
        </p:spPr>
        <p:txBody>
          <a:bodyPr>
            <a:normAutofit fontScale="90000"/>
          </a:bodyPr>
          <a:lstStyle/>
          <a:p>
            <a:pPr>
              <a:lnSpc>
                <a:spcPct val="150000"/>
              </a:lnSpc>
            </a:pPr>
            <a:r>
              <a:rPr lang="hr-HR" sz="2000" dirty="0" err="1">
                <a:latin typeface="Arial" panose="020B0604020202020204" pitchFamily="34" charset="0"/>
                <a:cs typeface="Arial" panose="020B0604020202020204" pitchFamily="34" charset="0"/>
              </a:rPr>
              <a:t>Thank</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you</a:t>
            </a:r>
            <a:r>
              <a:rPr lang="hr-HR" sz="2000" dirty="0">
                <a:latin typeface="Arial" panose="020B0604020202020204" pitchFamily="34" charset="0"/>
                <a:cs typeface="Arial" panose="020B0604020202020204" pitchFamily="34" charset="0"/>
              </a:rPr>
              <a:t> for </a:t>
            </a:r>
            <a:r>
              <a:rPr lang="hr-HR" sz="2000" dirty="0" err="1">
                <a:latin typeface="Arial" panose="020B0604020202020204" pitchFamily="34" charset="0"/>
                <a:cs typeface="Arial" panose="020B0604020202020204" pitchFamily="34" charset="0"/>
              </a:rPr>
              <a:t>your</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attention</a:t>
            </a:r>
            <a:r>
              <a:rPr lang="hr-HR" sz="2000" dirty="0">
                <a:latin typeface="Arial" panose="020B0604020202020204" pitchFamily="34" charset="0"/>
                <a:cs typeface="Arial" panose="020B0604020202020204" pitchFamily="34" charset="0"/>
              </a:rPr>
              <a:t>!</a:t>
            </a:r>
            <a:br>
              <a:rPr lang="hr-HR" sz="2000" dirty="0">
                <a:latin typeface="Arial" panose="020B0604020202020204" pitchFamily="34" charset="0"/>
                <a:cs typeface="Arial" panose="020B0604020202020204" pitchFamily="34" charset="0"/>
              </a:rPr>
            </a:br>
            <a:br>
              <a:rPr lang="hr-HR" sz="2000" b="1" dirty="0">
                <a:latin typeface="Arial" panose="020B0604020202020204" pitchFamily="34" charset="0"/>
                <a:cs typeface="Arial" panose="020B0604020202020204" pitchFamily="34" charset="0"/>
              </a:rPr>
            </a:br>
            <a:r>
              <a:rPr lang="hr-HR" sz="2000" b="1" dirty="0">
                <a:latin typeface="Arial" panose="020B0604020202020204" pitchFamily="34" charset="0"/>
                <a:cs typeface="Arial" panose="020B0604020202020204" pitchFamily="34" charset="0"/>
              </a:rPr>
              <a:t>PLANNING ON THE EDGE OF EXISTENCE</a:t>
            </a:r>
            <a:br>
              <a:rPr lang="hr-HR" sz="1800" dirty="0">
                <a:latin typeface="Arial" panose="020B0604020202020204" pitchFamily="34" charset="0"/>
                <a:cs typeface="Arial" panose="020B0604020202020204" pitchFamily="34" charset="0"/>
              </a:rPr>
            </a:br>
            <a:r>
              <a:rPr lang="hr-HR" sz="1500" dirty="0" err="1">
                <a:latin typeface="Arial" panose="020B0604020202020204" pitchFamily="34" charset="0"/>
                <a:cs typeface="Arial" panose="020B0604020202020204" pitchFamily="34" charset="0"/>
              </a:rPr>
              <a:t>Case</a:t>
            </a:r>
            <a:r>
              <a:rPr lang="hr-HR" sz="1500" dirty="0">
                <a:latin typeface="Arial" panose="020B0604020202020204" pitchFamily="34" charset="0"/>
                <a:cs typeface="Arial" panose="020B0604020202020204" pitchFamily="34" charset="0"/>
              </a:rPr>
              <a:t> </a:t>
            </a:r>
            <a:r>
              <a:rPr lang="hr-HR" sz="1500" dirty="0" err="1">
                <a:latin typeface="Arial" panose="020B0604020202020204" pitchFamily="34" charset="0"/>
                <a:cs typeface="Arial" panose="020B0604020202020204" pitchFamily="34" charset="0"/>
              </a:rPr>
              <a:t>study</a:t>
            </a:r>
            <a:r>
              <a:rPr lang="hr-HR" sz="1500" dirty="0">
                <a:latin typeface="Arial" panose="020B0604020202020204" pitchFamily="34" charset="0"/>
                <a:cs typeface="Arial" panose="020B0604020202020204" pitchFamily="34" charset="0"/>
              </a:rPr>
              <a:t> </a:t>
            </a:r>
            <a:r>
              <a:rPr lang="hr-HR" sz="1500" dirty="0" err="1">
                <a:latin typeface="Arial" panose="020B0604020202020204" pitchFamily="34" charset="0"/>
                <a:cs typeface="Arial" panose="020B0604020202020204" pitchFamily="34" charset="0"/>
              </a:rPr>
              <a:t>of</a:t>
            </a:r>
            <a:r>
              <a:rPr lang="hr-HR" sz="1500" dirty="0">
                <a:latin typeface="Arial" panose="020B0604020202020204" pitchFamily="34" charset="0"/>
                <a:cs typeface="Arial" panose="020B0604020202020204" pitchFamily="34" charset="0"/>
              </a:rPr>
              <a:t> Velo Grablje, Island </a:t>
            </a:r>
            <a:r>
              <a:rPr lang="hr-HR" sz="1500" dirty="0" err="1">
                <a:latin typeface="Arial" panose="020B0604020202020204" pitchFamily="34" charset="0"/>
                <a:cs typeface="Arial" panose="020B0604020202020204" pitchFamily="34" charset="0"/>
              </a:rPr>
              <a:t>of</a:t>
            </a:r>
            <a:r>
              <a:rPr lang="hr-HR" sz="1500" dirty="0">
                <a:latin typeface="Arial" panose="020B0604020202020204" pitchFamily="34" charset="0"/>
                <a:cs typeface="Arial" panose="020B0604020202020204" pitchFamily="34" charset="0"/>
              </a:rPr>
              <a:t> Hvar</a:t>
            </a:r>
          </a:p>
        </p:txBody>
      </p:sp>
      <p:sp>
        <p:nvSpPr>
          <p:cNvPr id="7" name="Title 3">
            <a:extLst>
              <a:ext uri="{FF2B5EF4-FFF2-40B4-BE49-F238E27FC236}">
                <a16:creationId xmlns:a16="http://schemas.microsoft.com/office/drawing/2014/main" id="{962A54BF-66BC-4B76-9F70-95217A1DB413}"/>
              </a:ext>
            </a:extLst>
          </p:cNvPr>
          <p:cNvSpPr txBox="1">
            <a:spLocks/>
          </p:cNvSpPr>
          <p:nvPr/>
        </p:nvSpPr>
        <p:spPr>
          <a:xfrm>
            <a:off x="2181860" y="133633"/>
            <a:ext cx="9872980" cy="3743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en-GB" sz="1200" dirty="0">
                <a:solidFill>
                  <a:schemeClr val="bg1">
                    <a:lumMod val="65000"/>
                  </a:schemeClr>
                </a:solidFill>
              </a:rPr>
              <a:t>ECTP-CEU Young Planners Workshop 2019</a:t>
            </a:r>
            <a:r>
              <a:rPr lang="hr-HR" sz="1200" dirty="0">
                <a:solidFill>
                  <a:schemeClr val="bg1">
                    <a:lumMod val="65000"/>
                  </a:schemeClr>
                </a:solidFill>
              </a:rPr>
              <a:t> &amp; </a:t>
            </a:r>
            <a:r>
              <a:rPr lang="en-GB" sz="1200" dirty="0">
                <a:solidFill>
                  <a:schemeClr val="bg1">
                    <a:lumMod val="65000"/>
                  </a:schemeClr>
                </a:solidFill>
              </a:rPr>
              <a:t>13th Biennial of European Towns and Town Planners</a:t>
            </a:r>
            <a:r>
              <a:rPr lang="hr-HR" sz="1200" dirty="0">
                <a:solidFill>
                  <a:schemeClr val="bg1">
                    <a:lumMod val="65000"/>
                  </a:schemeClr>
                </a:solidFill>
              </a:rPr>
              <a:t>, </a:t>
            </a:r>
            <a:r>
              <a:rPr lang="en-GB" sz="1200" dirty="0">
                <a:solidFill>
                  <a:schemeClr val="bg1">
                    <a:lumMod val="65000"/>
                  </a:schemeClr>
                </a:solidFill>
              </a:rPr>
              <a:t>Plymouth (U.K.), September 2019</a:t>
            </a:r>
            <a:endParaRPr lang="hr-HR" sz="1200" dirty="0">
              <a:solidFill>
                <a:schemeClr val="bg1">
                  <a:lumMod val="65000"/>
                </a:schemeClr>
              </a:solidFill>
            </a:endParaRPr>
          </a:p>
        </p:txBody>
      </p:sp>
      <p:pic>
        <p:nvPicPr>
          <p:cNvPr id="6" name="Picture 5">
            <a:extLst>
              <a:ext uri="{FF2B5EF4-FFF2-40B4-BE49-F238E27FC236}">
                <a16:creationId xmlns:a16="http://schemas.microsoft.com/office/drawing/2014/main" id="{4506817E-9496-46B2-ABEE-681588EABDA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37160" y="133632"/>
            <a:ext cx="1554480" cy="1912258"/>
          </a:xfrm>
          <a:prstGeom prst="rect">
            <a:avLst/>
          </a:prstGeom>
        </p:spPr>
      </p:pic>
      <p:pic>
        <p:nvPicPr>
          <p:cNvPr id="12" name="Picture 11">
            <a:extLst>
              <a:ext uri="{FF2B5EF4-FFF2-40B4-BE49-F238E27FC236}">
                <a16:creationId xmlns:a16="http://schemas.microsoft.com/office/drawing/2014/main" id="{938DF1EA-03D5-440E-BA8A-481575BA4EB8}"/>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39700" y="5376615"/>
            <a:ext cx="1554480" cy="799616"/>
          </a:xfrm>
          <a:prstGeom prst="rect">
            <a:avLst/>
          </a:prstGeom>
        </p:spPr>
      </p:pic>
      <p:pic>
        <p:nvPicPr>
          <p:cNvPr id="14" name="Picture 13">
            <a:extLst>
              <a:ext uri="{FF2B5EF4-FFF2-40B4-BE49-F238E27FC236}">
                <a16:creationId xmlns:a16="http://schemas.microsoft.com/office/drawing/2014/main" id="{07F5EBEF-95A4-4A32-B784-2A81BACD8914}"/>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t="22354"/>
          <a:stretch/>
        </p:blipFill>
        <p:spPr>
          <a:xfrm>
            <a:off x="139700" y="6267692"/>
            <a:ext cx="1554480" cy="603496"/>
          </a:xfrm>
          <a:prstGeom prst="rect">
            <a:avLst/>
          </a:prstGeom>
        </p:spPr>
      </p:pic>
      <p:sp>
        <p:nvSpPr>
          <p:cNvPr id="20" name="Title 3">
            <a:extLst>
              <a:ext uri="{FF2B5EF4-FFF2-40B4-BE49-F238E27FC236}">
                <a16:creationId xmlns:a16="http://schemas.microsoft.com/office/drawing/2014/main" id="{30C5ABAC-D38E-4201-AE09-0246708199BF}"/>
              </a:ext>
            </a:extLst>
          </p:cNvPr>
          <p:cNvSpPr txBox="1">
            <a:spLocks/>
          </p:cNvSpPr>
          <p:nvPr/>
        </p:nvSpPr>
        <p:spPr>
          <a:xfrm>
            <a:off x="2181860" y="5376615"/>
            <a:ext cx="5822950" cy="11522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00" kern="1200">
                <a:solidFill>
                  <a:schemeClr val="tx1"/>
                </a:solidFill>
                <a:latin typeface="Arial" panose="020B0604020202020204" pitchFamily="34" charset="0"/>
                <a:ea typeface="+mj-ea"/>
                <a:cs typeface="Arial" panose="020B0604020202020204" pitchFamily="34" charset="0"/>
              </a:defRPr>
            </a:lvl1pPr>
          </a:lstStyle>
          <a:p>
            <a:r>
              <a:rPr lang="hr-HR" sz="1500" b="1" dirty="0"/>
              <a:t>Marijana Zlodre</a:t>
            </a:r>
            <a:r>
              <a:rPr lang="hr-HR" sz="1500" dirty="0"/>
              <a:t>, </a:t>
            </a:r>
            <a:r>
              <a:rPr lang="hr-HR" sz="1200" dirty="0"/>
              <a:t>mag.ing.arch.</a:t>
            </a:r>
          </a:p>
          <a:p>
            <a:endParaRPr lang="hr-HR" sz="1200" dirty="0"/>
          </a:p>
          <a:p>
            <a:r>
              <a:rPr lang="hr-HR" sz="1200" dirty="0"/>
              <a:t>m.zlodre@gmail.com</a:t>
            </a:r>
          </a:p>
          <a:p>
            <a:endParaRPr lang="hr-HR" sz="1500" dirty="0"/>
          </a:p>
          <a:p>
            <a:r>
              <a:rPr lang="hr-HR" sz="1200" dirty="0" err="1"/>
              <a:t>Association</a:t>
            </a:r>
            <a:r>
              <a:rPr lang="hr-HR" sz="1200" dirty="0"/>
              <a:t> </a:t>
            </a:r>
            <a:r>
              <a:rPr lang="hr-HR" sz="1200" dirty="0" err="1"/>
              <a:t>of</a:t>
            </a:r>
            <a:r>
              <a:rPr lang="hr-HR" sz="1200" dirty="0"/>
              <a:t> Croatian urban </a:t>
            </a:r>
            <a:r>
              <a:rPr lang="hr-HR" sz="1200" dirty="0" err="1"/>
              <a:t>planners</a:t>
            </a:r>
            <a:endParaRPr lang="hr-HR" sz="1200" dirty="0"/>
          </a:p>
          <a:p>
            <a:r>
              <a:rPr lang="hr-HR" sz="1200" dirty="0"/>
              <a:t>APE d.o.o., Zagreb, Croatia</a:t>
            </a:r>
          </a:p>
        </p:txBody>
      </p:sp>
    </p:spTree>
    <p:extLst>
      <p:ext uri="{BB962C8B-B14F-4D97-AF65-F5344CB8AC3E}">
        <p14:creationId xmlns:p14="http://schemas.microsoft.com/office/powerpoint/2010/main" val="4074630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1816100"/>
            <a:ext cx="3657600" cy="322580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Hvar </a:t>
            </a:r>
            <a:r>
              <a:rPr lang="hr-HR" sz="1400" dirty="0" err="1">
                <a:latin typeface="Arial" panose="020B0604020202020204" pitchFamily="34" charset="0"/>
                <a:cs typeface="Arial" panose="020B0604020202020204" pitchFamily="34" charset="0"/>
              </a:rPr>
              <a:t>is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located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between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islands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Brač, Vis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Korčula</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Longest</a:t>
            </a:r>
            <a:r>
              <a:rPr lang="hr-HR" sz="1400" dirty="0">
                <a:latin typeface="Arial" panose="020B0604020202020204" pitchFamily="34" charset="0"/>
                <a:cs typeface="Arial" panose="020B0604020202020204" pitchFamily="34" charset="0"/>
              </a:rPr>
              <a:t> Croatian </a:t>
            </a:r>
            <a:r>
              <a:rPr lang="hr-HR" sz="1400" dirty="0" err="1">
                <a:latin typeface="Arial" panose="020B0604020202020204" pitchFamily="34" charset="0"/>
                <a:cs typeface="Arial" panose="020B0604020202020204" pitchFamily="34" charset="0"/>
              </a:rPr>
              <a:t>island</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History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settlements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dates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back</a:t>
            </a:r>
            <a:r>
              <a:rPr lang="hr-HR" sz="1400" dirty="0">
                <a:latin typeface="Arial" panose="020B0604020202020204" pitchFamily="34" charset="0"/>
                <a:cs typeface="Arial" panose="020B0604020202020204" pitchFamily="34" charset="0"/>
              </a:rPr>
              <a:t> as far as </a:t>
            </a:r>
            <a:r>
              <a:rPr lang="hr-HR" sz="1400" dirty="0" err="1">
                <a:latin typeface="Arial" panose="020B0604020202020204" pitchFamily="34" charset="0"/>
                <a:cs typeface="Arial" panose="020B0604020202020204" pitchFamily="34" charset="0"/>
              </a:rPr>
              <a:t>prehistoric</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times</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Island </a:t>
            </a:r>
            <a:r>
              <a:rPr lang="hr-HR" sz="1400" dirty="0" err="1">
                <a:latin typeface="Arial" panose="020B0604020202020204" pitchFamily="34" charset="0"/>
                <a:cs typeface="Arial" panose="020B0604020202020204" pitchFamily="34" charset="0"/>
              </a:rPr>
              <a:t>is</a:t>
            </a:r>
            <a:r>
              <a:rPr lang="hr-HR" sz="1400" dirty="0">
                <a:latin typeface="Arial" panose="020B0604020202020204" pitchFamily="34" charset="0"/>
                <a:cs typeface="Arial" panose="020B0604020202020204" pitchFamily="34" charset="0"/>
              </a:rPr>
              <a:t> one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main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centres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Croatian </a:t>
            </a:r>
            <a:r>
              <a:rPr lang="hr-HR" sz="1400" dirty="0" err="1">
                <a:latin typeface="Arial" panose="020B0604020202020204" pitchFamily="34" charset="0"/>
                <a:cs typeface="Arial" panose="020B0604020202020204" pitchFamily="34" charset="0"/>
              </a:rPr>
              <a:t>tourism</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Million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 half </a:t>
            </a:r>
            <a:r>
              <a:rPr lang="hr-HR" sz="1400" dirty="0" err="1">
                <a:latin typeface="Arial" panose="020B0604020202020204" pitchFamily="34" charset="0"/>
                <a:cs typeface="Arial" panose="020B0604020202020204" pitchFamily="34" charset="0"/>
              </a:rPr>
              <a:t>tourists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visited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island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last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year</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mostly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places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located</a:t>
            </a:r>
            <a:r>
              <a:rPr lang="hr-HR" sz="1400"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along</a:t>
            </a:r>
            <a:r>
              <a:rPr lang="hr-HR" sz="1400" b="1"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its</a:t>
            </a:r>
            <a:r>
              <a:rPr lang="hr-HR" sz="1400" b="1"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coast</a:t>
            </a:r>
            <a:endParaRPr lang="hr-HR" sz="1400" b="1"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endParaRPr lang="hr-HR" sz="1400" dirty="0">
              <a:latin typeface="Arial" panose="020B0604020202020204" pitchFamily="34" charset="0"/>
              <a:cs typeface="Arial" panose="020B0604020202020204" pitchFamily="34" charset="0"/>
            </a:endParaRPr>
          </a:p>
          <a:p>
            <a:pPr>
              <a:lnSpc>
                <a:spcPct val="120000"/>
              </a:lnSpc>
            </a:pPr>
            <a:r>
              <a:rPr lang="hr-HR" sz="1400" i="1" dirty="0" err="1">
                <a:latin typeface="Arial" panose="020B0604020202020204" pitchFamily="34" charset="0"/>
                <a:cs typeface="Arial" panose="020B0604020202020204" pitchFamily="34" charset="0"/>
              </a:rPr>
              <a:t>What</a:t>
            </a:r>
            <a:r>
              <a:rPr lang="hr-HR" sz="1400" i="1" dirty="0">
                <a:latin typeface="Arial" panose="020B0604020202020204" pitchFamily="34" charset="0"/>
                <a:cs typeface="Arial" panose="020B0604020202020204" pitchFamily="34" charset="0"/>
              </a:rPr>
              <a:t> </a:t>
            </a:r>
            <a:r>
              <a:rPr lang="hr-HR" sz="1400" i="1" dirty="0" err="1">
                <a:latin typeface="Arial" panose="020B0604020202020204" pitchFamily="34" charset="0"/>
                <a:cs typeface="Arial" panose="020B0604020202020204" pitchFamily="34" charset="0"/>
              </a:rPr>
              <a:t>will</a:t>
            </a:r>
            <a:r>
              <a:rPr lang="hr-HR" sz="1400" i="1"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the growing development of tourism on the coast of the island do to its inland villages?</a:t>
            </a:r>
            <a:endParaRPr lang="hr-HR" sz="1400" i="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CONTEXT</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location</a:t>
            </a:r>
            <a:endParaRPr lang="hr-HR" sz="1400" spc="3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C2191EE-966C-4EA7-98D5-58788EB5EBCD}"/>
              </a:ext>
            </a:extLst>
          </p:cNvPr>
          <p:cNvPicPr>
            <a:picLocks noChangeAspect="1"/>
          </p:cNvPicPr>
          <p:nvPr/>
        </p:nvPicPr>
        <p:blipFill rotWithShape="1">
          <a:blip r:embed="rId3">
            <a:extLst>
              <a:ext uri="{28A0092B-C50C-407E-A947-70E740481C1C}">
                <a14:useLocalDpi xmlns:a14="http://schemas.microsoft.com/office/drawing/2010/main" val="0"/>
              </a:ext>
            </a:extLst>
          </a:blip>
          <a:srcRect r="467" b="12175"/>
          <a:stretch/>
        </p:blipFill>
        <p:spPr>
          <a:xfrm>
            <a:off x="4038601" y="381000"/>
            <a:ext cx="8115299" cy="4070350"/>
          </a:xfrm>
          <a:prstGeom prst="rect">
            <a:avLst/>
          </a:prstGeom>
        </p:spPr>
      </p:pic>
      <p:pic>
        <p:nvPicPr>
          <p:cNvPr id="5" name="Picture 4">
            <a:extLst>
              <a:ext uri="{FF2B5EF4-FFF2-40B4-BE49-F238E27FC236}">
                <a16:creationId xmlns:a16="http://schemas.microsoft.com/office/drawing/2014/main" id="{C372FC2F-7BE1-4865-AFB3-CEA84D65376E}"/>
              </a:ext>
            </a:extLst>
          </p:cNvPr>
          <p:cNvPicPr>
            <a:picLocks noChangeAspect="1"/>
          </p:cNvPicPr>
          <p:nvPr/>
        </p:nvPicPr>
        <p:blipFill rotWithShape="1">
          <a:blip r:embed="rId4">
            <a:extLst>
              <a:ext uri="{28A0092B-C50C-407E-A947-70E740481C1C}">
                <a14:useLocalDpi xmlns:a14="http://schemas.microsoft.com/office/drawing/2010/main" val="0"/>
              </a:ext>
            </a:extLst>
          </a:blip>
          <a:srcRect b="833"/>
          <a:stretch/>
        </p:blipFill>
        <p:spPr>
          <a:xfrm>
            <a:off x="4038601" y="4495799"/>
            <a:ext cx="3118372" cy="2057401"/>
          </a:xfrm>
          <a:prstGeom prst="rect">
            <a:avLst/>
          </a:prstGeom>
        </p:spPr>
      </p:pic>
      <p:pic>
        <p:nvPicPr>
          <p:cNvPr id="9" name="Picture 8">
            <a:extLst>
              <a:ext uri="{FF2B5EF4-FFF2-40B4-BE49-F238E27FC236}">
                <a16:creationId xmlns:a16="http://schemas.microsoft.com/office/drawing/2014/main" id="{F7C9A92D-2CE5-49FB-989A-EF763B178D91}"/>
              </a:ext>
            </a:extLst>
          </p:cNvPr>
          <p:cNvPicPr>
            <a:picLocks noChangeAspect="1"/>
          </p:cNvPicPr>
          <p:nvPr/>
        </p:nvPicPr>
        <p:blipFill rotWithShape="1">
          <a:blip r:embed="rId5">
            <a:extLst>
              <a:ext uri="{28A0092B-C50C-407E-A947-70E740481C1C}">
                <a14:useLocalDpi xmlns:a14="http://schemas.microsoft.com/office/drawing/2010/main" val="0"/>
              </a:ext>
            </a:extLst>
          </a:blip>
          <a:srcRect r="6525"/>
          <a:stretch/>
        </p:blipFill>
        <p:spPr>
          <a:xfrm>
            <a:off x="7156973" y="4495800"/>
            <a:ext cx="3115214" cy="2057400"/>
          </a:xfrm>
          <a:prstGeom prst="rect">
            <a:avLst/>
          </a:prstGeom>
        </p:spPr>
      </p:pic>
      <p:pic>
        <p:nvPicPr>
          <p:cNvPr id="13" name="Picture 12">
            <a:extLst>
              <a:ext uri="{FF2B5EF4-FFF2-40B4-BE49-F238E27FC236}">
                <a16:creationId xmlns:a16="http://schemas.microsoft.com/office/drawing/2014/main" id="{4D8F6A7E-8CCA-4728-8E68-66017E94944B}"/>
              </a:ext>
            </a:extLst>
          </p:cNvPr>
          <p:cNvPicPr>
            <a:picLocks noChangeAspect="1"/>
          </p:cNvPicPr>
          <p:nvPr/>
        </p:nvPicPr>
        <p:blipFill rotWithShape="1">
          <a:blip r:embed="rId6">
            <a:extLst>
              <a:ext uri="{28A0092B-C50C-407E-A947-70E740481C1C}">
                <a14:useLocalDpi xmlns:a14="http://schemas.microsoft.com/office/drawing/2010/main" val="0"/>
              </a:ext>
            </a:extLst>
          </a:blip>
          <a:srcRect l="23771" r="24812"/>
          <a:stretch/>
        </p:blipFill>
        <p:spPr>
          <a:xfrm>
            <a:off x="10272187" y="4495800"/>
            <a:ext cx="1881714" cy="2057400"/>
          </a:xfrm>
          <a:prstGeom prst="rect">
            <a:avLst/>
          </a:prstGeom>
        </p:spPr>
      </p:pic>
    </p:spTree>
    <p:extLst>
      <p:ext uri="{BB962C8B-B14F-4D97-AF65-F5344CB8AC3E}">
        <p14:creationId xmlns:p14="http://schemas.microsoft.com/office/powerpoint/2010/main" val="10982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1988750"/>
            <a:ext cx="3657600" cy="2679700"/>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Split – </a:t>
            </a:r>
            <a:r>
              <a:rPr lang="hr-HR" sz="1400" dirty="0" err="1">
                <a:latin typeface="Arial" panose="020B0604020202020204" pitchFamily="34" charset="0"/>
                <a:cs typeface="Arial" panose="020B0604020202020204" pitchFamily="34" charset="0"/>
              </a:rPr>
              <a:t>Dalmatia</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County</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Island </a:t>
            </a:r>
            <a:r>
              <a:rPr lang="hr-HR" sz="1400" dirty="0" err="1">
                <a:latin typeface="Arial" panose="020B0604020202020204" pitchFamily="34" charset="0"/>
                <a:cs typeface="Arial" panose="020B0604020202020204" pitchFamily="34" charset="0"/>
              </a:rPr>
              <a:t>municipalities</a:t>
            </a:r>
            <a:r>
              <a:rPr lang="hr-HR" sz="1400" dirty="0">
                <a:latin typeface="Arial" panose="020B0604020202020204" pitchFamily="34" charset="0"/>
                <a:cs typeface="Arial" panose="020B0604020202020204" pitchFamily="34" charset="0"/>
              </a:rPr>
              <a:t>: </a:t>
            </a:r>
            <a:r>
              <a:rPr lang="hr-HR" sz="1400" b="1" dirty="0">
                <a:latin typeface="Arial" panose="020B0604020202020204" pitchFamily="34" charset="0"/>
                <a:cs typeface="Arial" panose="020B0604020202020204" pitchFamily="34" charset="0"/>
              </a:rPr>
              <a:t>Hvar</a:t>
            </a:r>
            <a:r>
              <a:rPr lang="hr-HR" sz="1400" dirty="0">
                <a:latin typeface="Arial" panose="020B0604020202020204" pitchFamily="34" charset="0"/>
                <a:cs typeface="Arial" panose="020B0604020202020204" pitchFamily="34" charset="0"/>
              </a:rPr>
              <a:t>, Stari Grad, Jelsa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Sućuraj</a:t>
            </a: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City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Hvar </a:t>
            </a:r>
            <a:r>
              <a:rPr lang="hr-HR" sz="1400" dirty="0" err="1">
                <a:latin typeface="Arial" panose="020B0604020202020204" pitchFamily="34" charset="0"/>
                <a:cs typeface="Arial" panose="020B0604020202020204" pitchFamily="34" charset="0"/>
              </a:rPr>
              <a:t>settlements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Brusje</a:t>
            </a:r>
            <a:r>
              <a:rPr lang="hr-HR" sz="1400" dirty="0">
                <a:latin typeface="Arial" panose="020B0604020202020204" pitchFamily="34" charset="0"/>
                <a:cs typeface="Arial" panose="020B0604020202020204" pitchFamily="34" charset="0"/>
              </a:rPr>
              <a:t>, Hvar, Jagodna, Malo Grablje, </a:t>
            </a:r>
            <a:r>
              <a:rPr lang="hr-HR" sz="1400" dirty="0" err="1">
                <a:latin typeface="Arial" panose="020B0604020202020204" pitchFamily="34" charset="0"/>
                <a:cs typeface="Arial" panose="020B0604020202020204" pitchFamily="34" charset="0"/>
              </a:rPr>
              <a:t>Milna</a:t>
            </a:r>
            <a:r>
              <a:rPr lang="hr-HR" sz="1400" dirty="0">
                <a:latin typeface="Arial" panose="020B0604020202020204" pitchFamily="34" charset="0"/>
                <a:cs typeface="Arial" panose="020B0604020202020204" pitchFamily="34" charset="0"/>
              </a:rPr>
              <a:t>, Sveta Nedjelja, </a:t>
            </a:r>
            <a:r>
              <a:rPr lang="hr-HR" sz="1400" b="1" dirty="0">
                <a:latin typeface="Arial" panose="020B0604020202020204" pitchFamily="34" charset="0"/>
                <a:cs typeface="Arial" panose="020B0604020202020204" pitchFamily="34" charset="0"/>
              </a:rPr>
              <a:t>Velo Grablje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Zaraće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en-US" sz="1400" dirty="0">
                <a:latin typeface="Arial" panose="020B0604020202020204" pitchFamily="34" charset="0"/>
                <a:cs typeface="Arial" panose="020B0604020202020204" pitchFamily="34" charset="0"/>
              </a:rPr>
              <a:t>Although</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almost</a:t>
            </a:r>
            <a:r>
              <a:rPr lang="en-US" sz="1400" dirty="0">
                <a:latin typeface="Arial" panose="020B0604020202020204" pitchFamily="34" charset="0"/>
                <a:cs typeface="Arial" panose="020B0604020202020204" pitchFamily="34" charset="0"/>
              </a:rPr>
              <a:t> every settlement on the island has access to the sea within its administrative borders, many villages had historically developed in the inland</a:t>
            </a:r>
            <a:endParaRPr lang="hr-HR" sz="1400" dirty="0">
              <a:latin typeface="Arial" panose="020B0604020202020204" pitchFamily="34" charset="0"/>
              <a:cs typeface="Arial" panose="020B0604020202020204" pitchFamily="34" charset="0"/>
            </a:endParaRPr>
          </a:p>
          <a:p>
            <a:pPr>
              <a:lnSpc>
                <a:spcPct val="120000"/>
              </a:lnSpc>
            </a:pP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CONTEXT</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location</a:t>
            </a:r>
            <a:endParaRPr lang="hr-HR" sz="1400" spc="3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354D6EDA-6056-4721-AB20-39FFBBF3B171}"/>
              </a:ext>
            </a:extLst>
          </p:cNvPr>
          <p:cNvGrpSpPr/>
          <p:nvPr/>
        </p:nvGrpSpPr>
        <p:grpSpPr>
          <a:xfrm>
            <a:off x="4038600" y="393700"/>
            <a:ext cx="8115300" cy="2578100"/>
            <a:chOff x="4038600" y="660400"/>
            <a:chExt cx="8115300" cy="2578100"/>
          </a:xfrm>
        </p:grpSpPr>
        <p:pic>
          <p:nvPicPr>
            <p:cNvPr id="3" name="Picture 2">
              <a:extLst>
                <a:ext uri="{FF2B5EF4-FFF2-40B4-BE49-F238E27FC236}">
                  <a16:creationId xmlns:a16="http://schemas.microsoft.com/office/drawing/2014/main" id="{B69A58B8-1778-42F5-BC9E-A581AC178E81}"/>
                </a:ext>
              </a:extLst>
            </p:cNvPr>
            <p:cNvPicPr>
              <a:picLocks noChangeAspect="1"/>
            </p:cNvPicPr>
            <p:nvPr/>
          </p:nvPicPr>
          <p:blipFill rotWithShape="1">
            <a:blip r:embed="rId2">
              <a:extLst>
                <a:ext uri="{28A0092B-C50C-407E-A947-70E740481C1C}">
                  <a14:useLocalDpi xmlns:a14="http://schemas.microsoft.com/office/drawing/2010/main" val="0"/>
                </a:ext>
              </a:extLst>
            </a:blip>
            <a:srcRect t="16440" r="467" b="27933"/>
            <a:stretch/>
          </p:blipFill>
          <p:spPr>
            <a:xfrm>
              <a:off x="4038600" y="660400"/>
              <a:ext cx="8115300" cy="2578100"/>
            </a:xfrm>
            <a:prstGeom prst="rect">
              <a:avLst/>
            </a:prstGeom>
          </p:spPr>
        </p:pic>
        <p:sp>
          <p:nvSpPr>
            <p:cNvPr id="4" name="TextBox 3">
              <a:extLst>
                <a:ext uri="{FF2B5EF4-FFF2-40B4-BE49-F238E27FC236}">
                  <a16:creationId xmlns:a16="http://schemas.microsoft.com/office/drawing/2014/main" id="{5BB9E7AE-7F64-4628-82A1-6E2C70F4205B}"/>
                </a:ext>
              </a:extLst>
            </p:cNvPr>
            <p:cNvSpPr txBox="1"/>
            <p:nvPr/>
          </p:nvSpPr>
          <p:spPr>
            <a:xfrm>
              <a:off x="5588000" y="1785550"/>
              <a:ext cx="609600" cy="246221"/>
            </a:xfrm>
            <a:prstGeom prst="rect">
              <a:avLst/>
            </a:prstGeom>
            <a:noFill/>
          </p:spPr>
          <p:txBody>
            <a:bodyPr wrap="square" rtlCol="0">
              <a:spAutoFit/>
            </a:bodyPr>
            <a:lstStyle/>
            <a:p>
              <a:r>
                <a:rPr lang="hr-HR" sz="1000" b="1" dirty="0">
                  <a:solidFill>
                    <a:schemeClr val="bg1"/>
                  </a:solidFill>
                  <a:latin typeface="Arial" panose="020B0604020202020204" pitchFamily="34" charset="0"/>
                  <a:cs typeface="Arial" panose="020B0604020202020204" pitchFamily="34" charset="0"/>
                </a:rPr>
                <a:t>HVAR</a:t>
              </a:r>
            </a:p>
          </p:txBody>
        </p:sp>
        <p:sp>
          <p:nvSpPr>
            <p:cNvPr id="12" name="TextBox 11">
              <a:extLst>
                <a:ext uri="{FF2B5EF4-FFF2-40B4-BE49-F238E27FC236}">
                  <a16:creationId xmlns:a16="http://schemas.microsoft.com/office/drawing/2014/main" id="{DF1A0B53-2060-483A-92D7-F931B64C300A}"/>
                </a:ext>
              </a:extLst>
            </p:cNvPr>
            <p:cNvSpPr txBox="1"/>
            <p:nvPr/>
          </p:nvSpPr>
          <p:spPr>
            <a:xfrm>
              <a:off x="8115300" y="2255450"/>
              <a:ext cx="914400" cy="246221"/>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JELSA</a:t>
              </a:r>
            </a:p>
          </p:txBody>
        </p:sp>
        <p:sp>
          <p:nvSpPr>
            <p:cNvPr id="13" name="TextBox 12">
              <a:extLst>
                <a:ext uri="{FF2B5EF4-FFF2-40B4-BE49-F238E27FC236}">
                  <a16:creationId xmlns:a16="http://schemas.microsoft.com/office/drawing/2014/main" id="{650C9A1E-1EF1-4A53-879D-458834A11FDA}"/>
                </a:ext>
              </a:extLst>
            </p:cNvPr>
            <p:cNvSpPr txBox="1"/>
            <p:nvPr/>
          </p:nvSpPr>
          <p:spPr>
            <a:xfrm>
              <a:off x="6692900" y="1707117"/>
              <a:ext cx="914400" cy="400110"/>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STARI GRAD</a:t>
              </a:r>
            </a:p>
          </p:txBody>
        </p:sp>
        <p:sp>
          <p:nvSpPr>
            <p:cNvPr id="15" name="TextBox 14">
              <a:extLst>
                <a:ext uri="{FF2B5EF4-FFF2-40B4-BE49-F238E27FC236}">
                  <a16:creationId xmlns:a16="http://schemas.microsoft.com/office/drawing/2014/main" id="{2C0A82F7-CCE1-4AA2-B920-C1222E26EC03}"/>
                </a:ext>
              </a:extLst>
            </p:cNvPr>
            <p:cNvSpPr txBox="1"/>
            <p:nvPr/>
          </p:nvSpPr>
          <p:spPr>
            <a:xfrm>
              <a:off x="10229850" y="2444749"/>
              <a:ext cx="914400" cy="246221"/>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SUĆURAJ</a:t>
              </a:r>
            </a:p>
          </p:txBody>
        </p:sp>
      </p:grpSp>
      <p:pic>
        <p:nvPicPr>
          <p:cNvPr id="21" name="Picture 20">
            <a:extLst>
              <a:ext uri="{FF2B5EF4-FFF2-40B4-BE49-F238E27FC236}">
                <a16:creationId xmlns:a16="http://schemas.microsoft.com/office/drawing/2014/main" id="{959FBD37-7E36-4FDB-A688-894BBCBFCDED}"/>
              </a:ext>
            </a:extLst>
          </p:cNvPr>
          <p:cNvPicPr>
            <a:picLocks noChangeAspect="1"/>
          </p:cNvPicPr>
          <p:nvPr/>
        </p:nvPicPr>
        <p:blipFill rotWithShape="1">
          <a:blip r:embed="rId3">
            <a:extLst>
              <a:ext uri="{28A0092B-C50C-407E-A947-70E740481C1C}">
                <a14:useLocalDpi xmlns:a14="http://schemas.microsoft.com/office/drawing/2010/main" val="0"/>
              </a:ext>
            </a:extLst>
          </a:blip>
          <a:srcRect t="11259" r="467" b="3812"/>
          <a:stretch/>
        </p:blipFill>
        <p:spPr>
          <a:xfrm>
            <a:off x="4038600" y="3029176"/>
            <a:ext cx="8115300" cy="3524023"/>
          </a:xfrm>
          <a:prstGeom prst="rect">
            <a:avLst/>
          </a:prstGeom>
        </p:spPr>
      </p:pic>
      <p:sp>
        <p:nvSpPr>
          <p:cNvPr id="22" name="TextBox 21">
            <a:extLst>
              <a:ext uri="{FF2B5EF4-FFF2-40B4-BE49-F238E27FC236}">
                <a16:creationId xmlns:a16="http://schemas.microsoft.com/office/drawing/2014/main" id="{213305C9-9083-468E-8655-A52987197243}"/>
              </a:ext>
            </a:extLst>
          </p:cNvPr>
          <p:cNvSpPr txBox="1"/>
          <p:nvPr/>
        </p:nvSpPr>
        <p:spPr>
          <a:xfrm>
            <a:off x="9702800" y="381000"/>
            <a:ext cx="2489200" cy="246221"/>
          </a:xfrm>
          <a:prstGeom prst="rect">
            <a:avLst/>
          </a:prstGeom>
          <a:noFill/>
        </p:spPr>
        <p:txBody>
          <a:bodyPr wrap="square" rtlCol="0">
            <a:spAutoFit/>
          </a:bodyPr>
          <a:lstStyle/>
          <a:p>
            <a:pPr algn="r"/>
            <a:r>
              <a:rPr lang="hr-HR" sz="1000" dirty="0">
                <a:latin typeface="Arial" panose="020B0604020202020204" pitchFamily="34" charset="0"/>
                <a:cs typeface="Arial" panose="020B0604020202020204" pitchFamily="34" charset="0"/>
              </a:rPr>
              <a:t>Island </a:t>
            </a:r>
            <a:r>
              <a:rPr lang="hr-HR" sz="1000" dirty="0" err="1">
                <a:latin typeface="Arial" panose="020B0604020202020204" pitchFamily="34" charset="0"/>
                <a:cs typeface="Arial" panose="020B0604020202020204" pitchFamily="34" charset="0"/>
              </a:rPr>
              <a:t>municipalities</a:t>
            </a:r>
            <a:endParaRPr lang="hr-HR" sz="1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03449B4-95FE-485F-9987-A6A7DC94704E}"/>
              </a:ext>
            </a:extLst>
          </p:cNvPr>
          <p:cNvSpPr txBox="1"/>
          <p:nvPr/>
        </p:nvSpPr>
        <p:spPr>
          <a:xfrm>
            <a:off x="9702800" y="3029176"/>
            <a:ext cx="2489200" cy="246221"/>
          </a:xfrm>
          <a:prstGeom prst="rect">
            <a:avLst/>
          </a:prstGeom>
          <a:noFill/>
        </p:spPr>
        <p:txBody>
          <a:bodyPr wrap="square" rtlCol="0">
            <a:spAutoFit/>
          </a:bodyPr>
          <a:lstStyle/>
          <a:p>
            <a:pPr algn="r"/>
            <a:r>
              <a:rPr lang="hr-HR" sz="1000" dirty="0">
                <a:latin typeface="Arial" panose="020B0604020202020204" pitchFamily="34" charset="0"/>
                <a:cs typeface="Arial" panose="020B0604020202020204" pitchFamily="34" charset="0"/>
              </a:rPr>
              <a:t>City </a:t>
            </a:r>
            <a:r>
              <a:rPr lang="hr-HR" sz="1000" dirty="0" err="1">
                <a:latin typeface="Arial" panose="020B0604020202020204" pitchFamily="34" charset="0"/>
                <a:cs typeface="Arial" panose="020B0604020202020204" pitchFamily="34" charset="0"/>
              </a:rPr>
              <a:t>of</a:t>
            </a:r>
            <a:r>
              <a:rPr lang="hr-HR" sz="1000" dirty="0">
                <a:latin typeface="Arial" panose="020B0604020202020204" pitchFamily="34" charset="0"/>
                <a:cs typeface="Arial" panose="020B0604020202020204" pitchFamily="34" charset="0"/>
              </a:rPr>
              <a:t> Hvar </a:t>
            </a:r>
            <a:r>
              <a:rPr lang="hr-HR" sz="1000" dirty="0" err="1">
                <a:latin typeface="Arial" panose="020B0604020202020204" pitchFamily="34" charset="0"/>
                <a:cs typeface="Arial" panose="020B0604020202020204" pitchFamily="34" charset="0"/>
              </a:rPr>
              <a:t>settlements</a:t>
            </a:r>
            <a:endParaRPr lang="hr-HR" sz="1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3F94D31-208C-465C-8D75-6929B5E151F6}"/>
              </a:ext>
            </a:extLst>
          </p:cNvPr>
          <p:cNvSpPr txBox="1"/>
          <p:nvPr/>
        </p:nvSpPr>
        <p:spPr>
          <a:xfrm>
            <a:off x="8851900" y="4935150"/>
            <a:ext cx="914400" cy="400110"/>
          </a:xfrm>
          <a:prstGeom prst="rect">
            <a:avLst/>
          </a:prstGeom>
          <a:noFill/>
        </p:spPr>
        <p:txBody>
          <a:bodyPr wrap="square" rtlCol="0">
            <a:spAutoFit/>
          </a:bodyPr>
          <a:lstStyle/>
          <a:p>
            <a:pPr algn="ctr"/>
            <a:r>
              <a:rPr lang="hr-HR" sz="1000" b="1" dirty="0">
                <a:solidFill>
                  <a:schemeClr val="bg1"/>
                </a:solidFill>
                <a:latin typeface="Arial" panose="020B0604020202020204" pitchFamily="34" charset="0"/>
                <a:cs typeface="Arial" panose="020B0604020202020204" pitchFamily="34" charset="0"/>
              </a:rPr>
              <a:t>VELO GRABLJE</a:t>
            </a:r>
          </a:p>
        </p:txBody>
      </p:sp>
      <p:sp>
        <p:nvSpPr>
          <p:cNvPr id="25" name="TextBox 24">
            <a:extLst>
              <a:ext uri="{FF2B5EF4-FFF2-40B4-BE49-F238E27FC236}">
                <a16:creationId xmlns:a16="http://schemas.microsoft.com/office/drawing/2014/main" id="{D6109C5F-C532-4B5F-B502-90756877C75E}"/>
              </a:ext>
            </a:extLst>
          </p:cNvPr>
          <p:cNvSpPr txBox="1"/>
          <p:nvPr/>
        </p:nvSpPr>
        <p:spPr>
          <a:xfrm>
            <a:off x="8064500" y="4152215"/>
            <a:ext cx="914400" cy="246221"/>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BRUSJE</a:t>
            </a:r>
          </a:p>
        </p:txBody>
      </p:sp>
      <p:sp>
        <p:nvSpPr>
          <p:cNvPr id="26" name="TextBox 25">
            <a:extLst>
              <a:ext uri="{FF2B5EF4-FFF2-40B4-BE49-F238E27FC236}">
                <a16:creationId xmlns:a16="http://schemas.microsoft.com/office/drawing/2014/main" id="{8DD0C454-B5EE-4388-9DF1-49436860F30B}"/>
              </a:ext>
            </a:extLst>
          </p:cNvPr>
          <p:cNvSpPr txBox="1"/>
          <p:nvPr/>
        </p:nvSpPr>
        <p:spPr>
          <a:xfrm>
            <a:off x="6858000" y="4544966"/>
            <a:ext cx="914400" cy="246221"/>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HVAR</a:t>
            </a:r>
          </a:p>
        </p:txBody>
      </p:sp>
      <p:sp>
        <p:nvSpPr>
          <p:cNvPr id="27" name="TextBox 26">
            <a:extLst>
              <a:ext uri="{FF2B5EF4-FFF2-40B4-BE49-F238E27FC236}">
                <a16:creationId xmlns:a16="http://schemas.microsoft.com/office/drawing/2014/main" id="{5DA27120-579A-4230-B1F2-2B6ED442A70F}"/>
              </a:ext>
            </a:extLst>
          </p:cNvPr>
          <p:cNvSpPr txBox="1"/>
          <p:nvPr/>
        </p:nvSpPr>
        <p:spPr>
          <a:xfrm>
            <a:off x="7569200" y="5546875"/>
            <a:ext cx="914400" cy="246221"/>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MILNA</a:t>
            </a:r>
          </a:p>
        </p:txBody>
      </p:sp>
      <p:cxnSp>
        <p:nvCxnSpPr>
          <p:cNvPr id="29" name="Straight Connector 28">
            <a:extLst>
              <a:ext uri="{FF2B5EF4-FFF2-40B4-BE49-F238E27FC236}">
                <a16:creationId xmlns:a16="http://schemas.microsoft.com/office/drawing/2014/main" id="{F6C99AFB-E3C7-4820-BCA9-9CBFA20D7172}"/>
              </a:ext>
            </a:extLst>
          </p:cNvPr>
          <p:cNvCxnSpPr>
            <a:cxnSpLocks/>
          </p:cNvCxnSpPr>
          <p:nvPr/>
        </p:nvCxnSpPr>
        <p:spPr>
          <a:xfrm>
            <a:off x="8089900" y="5287605"/>
            <a:ext cx="0" cy="480091"/>
          </a:xfrm>
          <a:prstGeom prst="line">
            <a:avLst/>
          </a:prstGeom>
          <a:ln w="6350">
            <a:solidFill>
              <a:srgbClr val="C90020"/>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84A439-4BA3-4BA7-9651-458BF092E2A2}"/>
              </a:ext>
            </a:extLst>
          </p:cNvPr>
          <p:cNvCxnSpPr>
            <a:cxnSpLocks/>
          </p:cNvCxnSpPr>
          <p:nvPr/>
        </p:nvCxnSpPr>
        <p:spPr>
          <a:xfrm>
            <a:off x="8382000" y="5287605"/>
            <a:ext cx="0" cy="935395"/>
          </a:xfrm>
          <a:prstGeom prst="line">
            <a:avLst/>
          </a:prstGeom>
          <a:ln w="6350">
            <a:solidFill>
              <a:srgbClr val="C90020"/>
            </a:solidFill>
            <a:prstDash val="soli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FCCE2CB-5E23-4FAD-94D2-A262A577F07A}"/>
              </a:ext>
            </a:extLst>
          </p:cNvPr>
          <p:cNvSpPr txBox="1"/>
          <p:nvPr/>
        </p:nvSpPr>
        <p:spPr>
          <a:xfrm>
            <a:off x="8343900" y="5890893"/>
            <a:ext cx="812799" cy="400110"/>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MALO GRABLJE</a:t>
            </a:r>
          </a:p>
        </p:txBody>
      </p:sp>
      <p:sp>
        <p:nvSpPr>
          <p:cNvPr id="34" name="TextBox 33">
            <a:extLst>
              <a:ext uri="{FF2B5EF4-FFF2-40B4-BE49-F238E27FC236}">
                <a16:creationId xmlns:a16="http://schemas.microsoft.com/office/drawing/2014/main" id="{B8F8E27C-5794-4BCB-AAB6-BD96A909AE5C}"/>
              </a:ext>
            </a:extLst>
          </p:cNvPr>
          <p:cNvSpPr txBox="1"/>
          <p:nvPr/>
        </p:nvSpPr>
        <p:spPr>
          <a:xfrm rot="1705271">
            <a:off x="8699499" y="5556374"/>
            <a:ext cx="914400" cy="246221"/>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ZARAĆE</a:t>
            </a:r>
          </a:p>
        </p:txBody>
      </p:sp>
      <p:sp>
        <p:nvSpPr>
          <p:cNvPr id="35" name="TextBox 34">
            <a:extLst>
              <a:ext uri="{FF2B5EF4-FFF2-40B4-BE49-F238E27FC236}">
                <a16:creationId xmlns:a16="http://schemas.microsoft.com/office/drawing/2014/main" id="{3BEDB299-CEEC-44E9-ADB0-499E4D992AAC}"/>
              </a:ext>
            </a:extLst>
          </p:cNvPr>
          <p:cNvSpPr txBox="1"/>
          <p:nvPr/>
        </p:nvSpPr>
        <p:spPr>
          <a:xfrm>
            <a:off x="10087288" y="5269875"/>
            <a:ext cx="914400" cy="400110"/>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SVETA NEDJELJA</a:t>
            </a:r>
          </a:p>
        </p:txBody>
      </p:sp>
      <p:sp>
        <p:nvSpPr>
          <p:cNvPr id="36" name="TextBox 35">
            <a:extLst>
              <a:ext uri="{FF2B5EF4-FFF2-40B4-BE49-F238E27FC236}">
                <a16:creationId xmlns:a16="http://schemas.microsoft.com/office/drawing/2014/main" id="{4887C06F-C0A9-44F5-82FB-9A565F8540DD}"/>
              </a:ext>
            </a:extLst>
          </p:cNvPr>
          <p:cNvSpPr txBox="1"/>
          <p:nvPr/>
        </p:nvSpPr>
        <p:spPr>
          <a:xfrm>
            <a:off x="10966450" y="5581391"/>
            <a:ext cx="914400" cy="246221"/>
          </a:xfrm>
          <a:prstGeom prst="rect">
            <a:avLst/>
          </a:prstGeom>
          <a:noFill/>
        </p:spPr>
        <p:txBody>
          <a:bodyPr wrap="square" rtlCol="0">
            <a:spAutoFit/>
          </a:bodyPr>
          <a:lstStyle/>
          <a:p>
            <a:r>
              <a:rPr lang="hr-HR" sz="1000" dirty="0">
                <a:solidFill>
                  <a:srgbClr val="C90020"/>
                </a:solidFill>
                <a:latin typeface="Arial" panose="020B0604020202020204" pitchFamily="34" charset="0"/>
                <a:cs typeface="Arial" panose="020B0604020202020204" pitchFamily="34" charset="0"/>
              </a:rPr>
              <a:t>JAGODNA</a:t>
            </a:r>
          </a:p>
        </p:txBody>
      </p:sp>
      <p:cxnSp>
        <p:nvCxnSpPr>
          <p:cNvPr id="37" name="Straight Connector 36">
            <a:extLst>
              <a:ext uri="{FF2B5EF4-FFF2-40B4-BE49-F238E27FC236}">
                <a16:creationId xmlns:a16="http://schemas.microsoft.com/office/drawing/2014/main" id="{2E4CC98B-EBE1-431E-A302-5D83DD3536D4}"/>
              </a:ext>
            </a:extLst>
          </p:cNvPr>
          <p:cNvCxnSpPr>
            <a:cxnSpLocks/>
          </p:cNvCxnSpPr>
          <p:nvPr/>
        </p:nvCxnSpPr>
        <p:spPr>
          <a:xfrm>
            <a:off x="10112688" y="5335260"/>
            <a:ext cx="0" cy="555633"/>
          </a:xfrm>
          <a:prstGeom prst="line">
            <a:avLst/>
          </a:prstGeom>
          <a:ln w="6350">
            <a:solidFill>
              <a:srgbClr val="C90020"/>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0732C96-5E9D-436D-BCAC-C5C69C808AAE}"/>
              </a:ext>
            </a:extLst>
          </p:cNvPr>
          <p:cNvCxnSpPr>
            <a:cxnSpLocks/>
          </p:cNvCxnSpPr>
          <p:nvPr/>
        </p:nvCxnSpPr>
        <p:spPr>
          <a:xfrm>
            <a:off x="10991850" y="5632191"/>
            <a:ext cx="0" cy="555633"/>
          </a:xfrm>
          <a:prstGeom prst="line">
            <a:avLst/>
          </a:prstGeom>
          <a:ln w="6350">
            <a:solidFill>
              <a:srgbClr val="C9002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90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1718071"/>
            <a:ext cx="3657600" cy="3421857"/>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Depopulation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aging</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decline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natural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population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growth</a:t>
            </a:r>
            <a:r>
              <a:rPr lang="hr-HR" sz="1400" dirty="0">
                <a:latin typeface="Arial" panose="020B0604020202020204" pitchFamily="34" charset="0"/>
                <a:cs typeface="Arial" panose="020B0604020202020204" pitchFamily="34" charset="0"/>
              </a:rPr>
              <a:t> rate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increase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number</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older</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people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Velo Grablje = </a:t>
            </a:r>
            <a:r>
              <a:rPr lang="hr-HR" sz="1400" dirty="0" err="1">
                <a:latin typeface="Arial" panose="020B0604020202020204" pitchFamily="34" charset="0"/>
                <a:cs typeface="Arial" panose="020B0604020202020204" pitchFamily="34" charset="0"/>
              </a:rPr>
              <a:t>village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threatened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with</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extinction</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7 </a:t>
            </a:r>
            <a:r>
              <a:rPr lang="hr-HR" sz="1400" dirty="0" err="1">
                <a:latin typeface="Arial" panose="020B0604020202020204" pitchFamily="34" charset="0"/>
                <a:cs typeface="Arial" panose="020B0604020202020204" pitchFamily="34" charset="0"/>
              </a:rPr>
              <a:t>inhabitants</a:t>
            </a:r>
            <a:r>
              <a:rPr lang="hr-HR" sz="1400" dirty="0">
                <a:latin typeface="Arial" panose="020B0604020202020204" pitchFamily="34" charset="0"/>
                <a:cs typeface="Arial" panose="020B0604020202020204" pitchFamily="34" charset="0"/>
              </a:rPr>
              <a:t> (2011 </a:t>
            </a:r>
            <a:r>
              <a:rPr lang="hr-HR" sz="1400" dirty="0" err="1">
                <a:latin typeface="Arial" panose="020B0604020202020204" pitchFamily="34" charset="0"/>
                <a:cs typeface="Arial" panose="020B0604020202020204" pitchFamily="34" charset="0"/>
              </a:rPr>
              <a:t>census</a:t>
            </a:r>
            <a:r>
              <a:rPr lang="hr-HR" sz="1400" dirty="0">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Consequence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depopulation</a:t>
            </a:r>
            <a:r>
              <a:rPr lang="hr-HR" sz="1400" dirty="0">
                <a:latin typeface="Arial" panose="020B0604020202020204" pitchFamily="34" charset="0"/>
                <a:cs typeface="Arial" panose="020B0604020202020204" pitchFamily="34" charset="0"/>
              </a:rPr>
              <a:t> - </a:t>
            </a:r>
            <a:r>
              <a:rPr lang="hr-HR" sz="1400" b="1" dirty="0" err="1">
                <a:latin typeface="Arial" panose="020B0604020202020204" pitchFamily="34" charset="0"/>
                <a:cs typeface="Arial" panose="020B0604020202020204" pitchFamily="34" charset="0"/>
              </a:rPr>
              <a:t>underdevelopment</a:t>
            </a:r>
            <a:r>
              <a:rPr lang="hr-HR" sz="1400" b="1"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of</a:t>
            </a:r>
            <a:r>
              <a:rPr lang="hr-HR" sz="1400" b="1"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social</a:t>
            </a:r>
            <a:r>
              <a:rPr lang="hr-HR" sz="1400" b="1" dirty="0">
                <a:latin typeface="Arial" panose="020B0604020202020204" pitchFamily="34" charset="0"/>
                <a:cs typeface="Arial" panose="020B0604020202020204" pitchFamily="34" charset="0"/>
              </a:rPr>
              <a:t> </a:t>
            </a:r>
            <a:r>
              <a:rPr lang="hr-HR" sz="1400" b="1" dirty="0" err="1">
                <a:latin typeface="Arial" panose="020B0604020202020204" pitchFamily="34" charset="0"/>
                <a:cs typeface="Arial" panose="020B0604020202020204" pitchFamily="34" charset="0"/>
              </a:rPr>
              <a:t>infrastructure</a:t>
            </a:r>
            <a:r>
              <a:rPr lang="hr-HR" sz="1400" b="1" dirty="0">
                <a:latin typeface="Arial" panose="020B0604020202020204" pitchFamily="34" charset="0"/>
                <a:cs typeface="Arial" panose="020B0604020202020204" pitchFamily="34" charset="0"/>
              </a:rPr>
              <a:t> </a:t>
            </a:r>
            <a:r>
              <a:rPr lang="hr-H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fewer schools will be built, many existing ones will be closed, the need for transportation services and the need to build new utility infrastructure are reduced</a:t>
            </a:r>
            <a:endParaRPr lang="hr-HR" sz="1400" dirty="0">
              <a:latin typeface="Arial" panose="020B0604020202020204" pitchFamily="34" charset="0"/>
              <a:cs typeface="Arial" panose="020B0604020202020204" pitchFamily="34" charset="0"/>
            </a:endParaRPr>
          </a:p>
          <a:p>
            <a:pPr>
              <a:lnSpc>
                <a:spcPct val="120000"/>
              </a:lnSpc>
            </a:pP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CONTEXT</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depopulation</a:t>
            </a:r>
            <a:endParaRPr lang="hr-HR" sz="1400" spc="3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E205DDE-DE34-43DE-A3E8-3359A63F928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60623" y="431800"/>
            <a:ext cx="6253478" cy="6085845"/>
          </a:xfrm>
          <a:prstGeom prst="rect">
            <a:avLst/>
          </a:prstGeom>
        </p:spPr>
      </p:pic>
    </p:spTree>
    <p:extLst>
      <p:ext uri="{BB962C8B-B14F-4D97-AF65-F5344CB8AC3E}">
        <p14:creationId xmlns:p14="http://schemas.microsoft.com/office/powerpoint/2010/main" val="270355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1137046"/>
            <a:ext cx="3657600" cy="4660107"/>
          </a:xfrm>
          <a:prstGeom prst="rect">
            <a:avLst/>
          </a:prstGeom>
          <a:noFill/>
        </p:spPr>
        <p:txBody>
          <a:bodyPr wrap="square" rtlCol="0">
            <a:noAutofit/>
          </a:bodyPr>
          <a:lstStyle/>
          <a:p>
            <a:pPr>
              <a:lnSpc>
                <a:spcPct val="120000"/>
              </a:lnSpc>
            </a:pPr>
            <a:r>
              <a:rPr lang="hr-HR" sz="1400" dirty="0" err="1">
                <a:latin typeface="Arial" panose="020B0604020202020204" pitchFamily="34" charset="0"/>
                <a:cs typeface="Arial" panose="020B0604020202020204" pitchFamily="34" charset="0"/>
              </a:rPr>
              <a:t>Tourism</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primary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activity</a:t>
            </a:r>
            <a:r>
              <a:rPr lang="hr-HR" sz="1400" dirty="0">
                <a:latin typeface="Arial" panose="020B0604020202020204" pitchFamily="34" charset="0"/>
                <a:cs typeface="Arial" panose="020B0604020202020204" pitchFamily="34" charset="0"/>
              </a:rPr>
              <a:t> on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island</a:t>
            </a:r>
            <a:endParaRPr lang="hr-HR" sz="1400" dirty="0">
              <a:latin typeface="Arial" panose="020B0604020202020204" pitchFamily="34" charset="0"/>
              <a:cs typeface="Arial" panose="020B0604020202020204" pitchFamily="34" charset="0"/>
            </a:endParaRPr>
          </a:p>
          <a:p>
            <a:pPr>
              <a:lnSpc>
                <a:spcPct val="120000"/>
              </a:lnSpc>
            </a:pPr>
            <a:endParaRPr lang="hr-HR" sz="700" dirty="0">
              <a:latin typeface="Arial" panose="020B0604020202020204" pitchFamily="34" charset="0"/>
              <a:cs typeface="Arial" panose="020B0604020202020204" pitchFamily="34" charset="0"/>
            </a:endParaRPr>
          </a:p>
          <a:p>
            <a:pPr>
              <a:lnSpc>
                <a:spcPct val="120000"/>
              </a:lnSpc>
            </a:pPr>
            <a:r>
              <a:rPr lang="hr-HR" sz="1400" dirty="0" err="1">
                <a:latin typeface="Arial" panose="020B0604020202020204" pitchFamily="34" charset="0"/>
                <a:cs typeface="Arial" panose="020B0604020202020204" pitchFamily="34" charset="0"/>
              </a:rPr>
              <a:t>Positive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effects</a:t>
            </a:r>
            <a:r>
              <a:rPr lang="hr-HR" sz="1400" dirty="0">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Better</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valorisation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natural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resources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cultural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heritage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Better</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employment</a:t>
            </a:r>
            <a:r>
              <a:rPr lang="hr-HR" sz="1400" dirty="0">
                <a:latin typeface="Arial" panose="020B0604020202020204" pitchFamily="34" charset="0"/>
                <a:cs typeface="Arial" panose="020B0604020202020204" pitchFamily="34" charset="0"/>
              </a:rPr>
              <a:t> rate</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Increased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public</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private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standards</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endParaRPr lang="hr-HR" sz="700" dirty="0">
              <a:latin typeface="Arial" panose="020B0604020202020204" pitchFamily="34" charset="0"/>
              <a:cs typeface="Arial" panose="020B0604020202020204" pitchFamily="34" charset="0"/>
            </a:endParaRPr>
          </a:p>
          <a:p>
            <a:pPr>
              <a:lnSpc>
                <a:spcPct val="120000"/>
              </a:lnSpc>
            </a:pPr>
            <a:r>
              <a:rPr lang="hr-HR" sz="1400" dirty="0">
                <a:latin typeface="Arial" panose="020B0604020202020204" pitchFamily="34" charset="0"/>
                <a:cs typeface="Arial" panose="020B0604020202020204" pitchFamily="34" charset="0"/>
              </a:rPr>
              <a:t>Negative </a:t>
            </a:r>
            <a:r>
              <a:rPr lang="hr-HR" sz="1400" dirty="0" err="1">
                <a:latin typeface="Arial" panose="020B0604020202020204" pitchFamily="34" charset="0"/>
                <a:cs typeface="Arial" panose="020B0604020202020204" pitchFamily="34" charset="0"/>
              </a:rPr>
              <a:t>effects</a:t>
            </a:r>
            <a:r>
              <a:rPr lang="hr-HR" sz="1400" dirty="0">
                <a:latin typeface="Arial" panose="020B0604020202020204" pitchFamily="34" charset="0"/>
                <a:cs typeface="Arial" panose="020B0604020202020204" pitchFamily="34" charset="0"/>
              </a:rPr>
              <a:t>:</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Seasonal</a:t>
            </a:r>
            <a:r>
              <a:rPr lang="hr-HR" sz="1400" dirty="0">
                <a:latin typeface="Arial" panose="020B0604020202020204" pitchFamily="34" charset="0"/>
                <a:cs typeface="Arial" panose="020B0604020202020204" pitchFamily="34" charset="0"/>
              </a:rPr>
              <a:t> nature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such</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business</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Increasing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sales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quality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land</a:t>
            </a:r>
            <a:r>
              <a:rPr lang="hr-HR" sz="1400" dirty="0">
                <a:latin typeface="Arial" panose="020B0604020202020204" pitchFamily="34" charset="0"/>
                <a:cs typeface="Arial" panose="020B0604020202020204" pitchFamily="34" charset="0"/>
              </a:rPr>
              <a:t> for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construction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excessive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tourist</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accomodations</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endParaRPr lang="hr-HR" sz="1400" dirty="0">
              <a:latin typeface="Arial" panose="020B0604020202020204" pitchFamily="34" charset="0"/>
              <a:cs typeface="Arial" panose="020B0604020202020204" pitchFamily="34" charset="0"/>
            </a:endParaRPr>
          </a:p>
          <a:p>
            <a:pPr>
              <a:lnSpc>
                <a:spcPct val="120000"/>
              </a:lnSpc>
            </a:pPr>
            <a:r>
              <a:rPr lang="en-US" sz="1400" dirty="0">
                <a:latin typeface="Arial" panose="020B0604020202020204" pitchFamily="34" charset="0"/>
                <a:cs typeface="Arial" panose="020B0604020202020204" pitchFamily="34" charset="0"/>
              </a:rPr>
              <a:t>With all the resources being directed towards the development of tourism in bigger towns along the coast of the island, Velo Grablje has been </a:t>
            </a:r>
            <a:r>
              <a:rPr lang="en-US" sz="1400" b="1" dirty="0">
                <a:latin typeface="Arial" panose="020B0604020202020204" pitchFamily="34" charset="0"/>
                <a:cs typeface="Arial" panose="020B0604020202020204" pitchFamily="34" charset="0"/>
              </a:rPr>
              <a:t>systematically neglected</a:t>
            </a:r>
            <a:r>
              <a:rPr lang="en-US" sz="1400" dirty="0">
                <a:latin typeface="Arial" panose="020B0604020202020204" pitchFamily="34" charset="0"/>
                <a:cs typeface="Arial" panose="020B0604020202020204" pitchFamily="34" charset="0"/>
              </a:rPr>
              <a:t> over the past decades.</a:t>
            </a:r>
            <a:endParaRPr lang="hr-HR" sz="1400" dirty="0">
              <a:latin typeface="Arial" panose="020B0604020202020204" pitchFamily="34" charset="0"/>
              <a:cs typeface="Arial" panose="020B0604020202020204" pitchFamily="34" charset="0"/>
            </a:endParaRPr>
          </a:p>
          <a:p>
            <a:pPr>
              <a:lnSpc>
                <a:spcPct val="120000"/>
              </a:lnSpc>
            </a:pP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CONTEXT</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tourism</a:t>
            </a:r>
            <a:endParaRPr lang="hr-HR" sz="1400" spc="3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486A5B1-71AC-4634-BA04-3DE608731E56}"/>
              </a:ext>
            </a:extLst>
          </p:cNvPr>
          <p:cNvPicPr>
            <a:picLocks noChangeAspect="1"/>
          </p:cNvPicPr>
          <p:nvPr/>
        </p:nvPicPr>
        <p:blipFill rotWithShape="1">
          <a:blip r:embed="rId3">
            <a:extLst>
              <a:ext uri="{28A0092B-C50C-407E-A947-70E740481C1C}">
                <a14:useLocalDpi xmlns:a14="http://schemas.microsoft.com/office/drawing/2010/main" val="0"/>
              </a:ext>
            </a:extLst>
          </a:blip>
          <a:srcRect l="1388"/>
          <a:stretch/>
        </p:blipFill>
        <p:spPr>
          <a:xfrm>
            <a:off x="4038600" y="381000"/>
            <a:ext cx="8115300" cy="6172200"/>
          </a:xfrm>
          <a:prstGeom prst="rect">
            <a:avLst/>
          </a:prstGeom>
        </p:spPr>
      </p:pic>
      <p:pic>
        <p:nvPicPr>
          <p:cNvPr id="10" name="Picture 9">
            <a:extLst>
              <a:ext uri="{FF2B5EF4-FFF2-40B4-BE49-F238E27FC236}">
                <a16:creationId xmlns:a16="http://schemas.microsoft.com/office/drawing/2014/main" id="{BD13D734-80D7-41BB-85D6-AA12FEEEE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81000"/>
            <a:ext cx="4114800" cy="6172200"/>
          </a:xfrm>
          <a:prstGeom prst="rect">
            <a:avLst/>
          </a:prstGeom>
        </p:spPr>
      </p:pic>
    </p:spTree>
    <p:extLst>
      <p:ext uri="{BB962C8B-B14F-4D97-AF65-F5344CB8AC3E}">
        <p14:creationId xmlns:p14="http://schemas.microsoft.com/office/powerpoint/2010/main" val="260001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9" presetClass="emph" presetSubtype="0" nodeType="withEffect">
                                  <p:stCondLst>
                                    <p:cond delay="0"/>
                                  </p:stCondLst>
                                  <p:childTnLst>
                                    <p:set>
                                      <p:cBhvr>
                                        <p:cTn id="28" dur="indefinite"/>
                                        <p:tgtEl>
                                          <p:spTgt spid="8"/>
                                        </p:tgtEl>
                                        <p:attrNameLst>
                                          <p:attrName>style.opacity</p:attrName>
                                        </p:attrNameLst>
                                      </p:cBhvr>
                                      <p:to>
                                        <p:strVal val="0.4"/>
                                      </p:to>
                                    </p:set>
                                    <p:animEffect filter="image" prLst="opacity: 0.4">
                                      <p:cBhvr rctx="IE">
                                        <p:cTn id="29"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A8453E-7213-441E-9EB7-589E58092119}"/>
              </a:ext>
            </a:extLst>
          </p:cNvPr>
          <p:cNvPicPr>
            <a:picLocks noChangeAspect="1"/>
          </p:cNvPicPr>
          <p:nvPr/>
        </p:nvPicPr>
        <p:blipFill rotWithShape="1">
          <a:blip r:embed="rId3">
            <a:extLst>
              <a:ext uri="{28A0092B-C50C-407E-A947-70E740481C1C}">
                <a14:useLocalDpi xmlns:a14="http://schemas.microsoft.com/office/drawing/2010/main" val="0"/>
              </a:ext>
            </a:extLst>
          </a:blip>
          <a:srcRect l="3625" r="10579"/>
          <a:stretch/>
        </p:blipFill>
        <p:spPr>
          <a:xfrm>
            <a:off x="4038600" y="3049925"/>
            <a:ext cx="4508500" cy="3503275"/>
          </a:xfrm>
          <a:prstGeom prst="rect">
            <a:avLst/>
          </a:prstGeom>
        </p:spPr>
      </p:pic>
      <p:sp>
        <p:nvSpPr>
          <p:cNvPr id="14" name="TextBox 13">
            <a:extLst>
              <a:ext uri="{FF2B5EF4-FFF2-40B4-BE49-F238E27FC236}">
                <a16:creationId xmlns:a16="http://schemas.microsoft.com/office/drawing/2014/main" id="{B72DC192-F353-4094-8EAB-30CA1CC3251B}"/>
              </a:ext>
            </a:extLst>
          </p:cNvPr>
          <p:cNvSpPr txBox="1"/>
          <p:nvPr/>
        </p:nvSpPr>
        <p:spPr>
          <a:xfrm>
            <a:off x="190500" y="1976536"/>
            <a:ext cx="3657600" cy="2904927"/>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Split-</a:t>
            </a:r>
            <a:r>
              <a:rPr lang="hr-HR" sz="1400" dirty="0" err="1">
                <a:latin typeface="Arial" panose="020B0604020202020204" pitchFamily="34" charset="0"/>
                <a:cs typeface="Arial" panose="020B0604020202020204" pitchFamily="34" charset="0"/>
              </a:rPr>
              <a:t>Dalmatia</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County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started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ethno-eco</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village</a:t>
            </a:r>
            <a:r>
              <a:rPr lang="hr-HR" sz="1400" dirty="0">
                <a:latin typeface="Arial" panose="020B0604020202020204" pitchFamily="34" charset="0"/>
                <a:cs typeface="Arial" panose="020B0604020202020204" pitchFamily="34" charset="0"/>
              </a:rPr>
              <a:t>” development </a:t>
            </a:r>
            <a:r>
              <a:rPr lang="hr-HR" sz="1400" dirty="0" err="1">
                <a:latin typeface="Arial" panose="020B0604020202020204" pitchFamily="34" charset="0"/>
                <a:cs typeface="Arial" panose="020B0604020202020204" pitchFamily="34" charset="0"/>
              </a:rPr>
              <a:t>project</a:t>
            </a:r>
            <a:r>
              <a:rPr lang="hr-HR" sz="1400" dirty="0">
                <a:latin typeface="Arial" panose="020B0604020202020204" pitchFamily="34" charset="0"/>
                <a:cs typeface="Arial" panose="020B0604020202020204" pitchFamily="34" charset="0"/>
              </a:rPr>
              <a:t> (2005)</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Revitalize</a:t>
            </a:r>
            <a:r>
              <a:rPr lang="hr-HR" sz="1400" dirty="0">
                <a:latin typeface="Arial" panose="020B0604020202020204" pitchFamily="34" charset="0"/>
                <a:cs typeface="Arial" panose="020B0604020202020204" pitchFamily="34" charset="0"/>
              </a:rPr>
              <a:t> 30 </a:t>
            </a:r>
            <a:r>
              <a:rPr lang="hr-HR" sz="1400" dirty="0" err="1">
                <a:latin typeface="Arial" panose="020B0604020202020204" pitchFamily="34" charset="0"/>
                <a:cs typeface="Arial" panose="020B0604020202020204" pitchFamily="34" charset="0"/>
              </a:rPr>
              <a:t>villages</a:t>
            </a:r>
            <a:r>
              <a:rPr lang="hr-HR" sz="1400" dirty="0">
                <a:latin typeface="Arial" panose="020B0604020202020204" pitchFamily="34" charset="0"/>
                <a:cs typeface="Arial" panose="020B0604020202020204" pitchFamily="34" charset="0"/>
              </a:rPr>
              <a:t> on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island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mainland</a:t>
            </a:r>
            <a:r>
              <a:rPr lang="hr-HR" sz="1400" dirty="0">
                <a:latin typeface="Arial" panose="020B0604020202020204" pitchFamily="34" charset="0"/>
                <a:cs typeface="Arial" panose="020B0604020202020204" pitchFamily="34" charset="0"/>
              </a:rPr>
              <a:t> </a:t>
            </a: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M</a:t>
            </a:r>
            <a:r>
              <a:rPr lang="en-US" sz="1400" dirty="0" err="1">
                <a:latin typeface="Arial" panose="020B0604020202020204" pitchFamily="34" charset="0"/>
                <a:cs typeface="Arial" panose="020B0604020202020204" pitchFamily="34" charset="0"/>
              </a:rPr>
              <a:t>ake</a:t>
            </a:r>
            <a:r>
              <a:rPr lang="en-US" sz="1400" dirty="0">
                <a:latin typeface="Arial" panose="020B0604020202020204" pitchFamily="34" charset="0"/>
                <a:cs typeface="Arial" panose="020B0604020202020204" pitchFamily="34" charset="0"/>
              </a:rPr>
              <a:t> villages attractive for tourism, highlighting their unique features that make them distinct from other places that have lost their “personality” due to overbuilding</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4 </a:t>
            </a:r>
            <a:r>
              <a:rPr lang="hr-HR" sz="1400" dirty="0" err="1">
                <a:latin typeface="Arial" panose="020B0604020202020204" pitchFamily="34" charset="0"/>
                <a:cs typeface="Arial" panose="020B0604020202020204" pitchFamily="34" charset="0"/>
              </a:rPr>
              <a:t>villages</a:t>
            </a:r>
            <a:r>
              <a:rPr lang="hr-HR" sz="1400" dirty="0">
                <a:latin typeface="Arial" panose="020B0604020202020204" pitchFamily="34" charset="0"/>
                <a:cs typeface="Arial" panose="020B0604020202020204" pitchFamily="34" charset="0"/>
              </a:rPr>
              <a:t> on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island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Hvar: Humac, Malo Grablje, </a:t>
            </a:r>
            <a:r>
              <a:rPr lang="hr-HR" sz="1400" b="1" dirty="0">
                <a:latin typeface="Arial" panose="020B0604020202020204" pitchFamily="34" charset="0"/>
                <a:cs typeface="Arial" panose="020B0604020202020204" pitchFamily="34" charset="0"/>
              </a:rPr>
              <a:t>Velo Grablje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Zaraće</a:t>
            </a: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CONTEXT</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ethno</a:t>
            </a:r>
            <a:r>
              <a:rPr lang="hr-HR" sz="1400" spc="300" dirty="0">
                <a:latin typeface="Arial" panose="020B0604020202020204" pitchFamily="34" charset="0"/>
                <a:cs typeface="Arial" panose="020B0604020202020204" pitchFamily="34" charset="0"/>
              </a:rPr>
              <a:t> – </a:t>
            </a:r>
            <a:r>
              <a:rPr lang="hr-HR" sz="1400" spc="300" dirty="0" err="1">
                <a:latin typeface="Arial" panose="020B0604020202020204" pitchFamily="34" charset="0"/>
                <a:cs typeface="Arial" panose="020B0604020202020204" pitchFamily="34" charset="0"/>
              </a:rPr>
              <a:t>eco</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village</a:t>
            </a:r>
            <a:endParaRPr lang="hr-HR" sz="1400" spc="3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F429A4F-3DA8-4973-A424-65FE8040CD34}"/>
              </a:ext>
            </a:extLst>
          </p:cNvPr>
          <p:cNvPicPr>
            <a:picLocks noChangeAspect="1"/>
          </p:cNvPicPr>
          <p:nvPr/>
        </p:nvPicPr>
        <p:blipFill rotWithShape="1">
          <a:blip r:embed="rId4">
            <a:clrChange>
              <a:clrFrom>
                <a:srgbClr val="FFFFFF"/>
              </a:clrFrom>
              <a:clrTo>
                <a:srgbClr val="FFFFFF">
                  <a:alpha val="0"/>
                </a:srgbClr>
              </a:clrTo>
            </a:clrChange>
          </a:blip>
          <a:srcRect t="17358" r="4050" b="19832"/>
          <a:stretch/>
        </p:blipFill>
        <p:spPr>
          <a:xfrm>
            <a:off x="4038600" y="330200"/>
            <a:ext cx="8153400" cy="2719725"/>
          </a:xfrm>
          <a:prstGeom prst="rect">
            <a:avLst/>
          </a:prstGeom>
        </p:spPr>
      </p:pic>
      <p:sp>
        <p:nvSpPr>
          <p:cNvPr id="4" name="Rectangle 3">
            <a:extLst>
              <a:ext uri="{FF2B5EF4-FFF2-40B4-BE49-F238E27FC236}">
                <a16:creationId xmlns:a16="http://schemas.microsoft.com/office/drawing/2014/main" id="{4CE4298F-A330-4E35-BB5A-FD6DD7AE55AB}"/>
              </a:ext>
            </a:extLst>
          </p:cNvPr>
          <p:cNvSpPr/>
          <p:nvPr/>
        </p:nvSpPr>
        <p:spPr>
          <a:xfrm>
            <a:off x="8623300" y="3049925"/>
            <a:ext cx="3454400" cy="3477875"/>
          </a:xfrm>
          <a:prstGeom prst="rect">
            <a:avLst/>
          </a:prstGeom>
          <a:ln w="1270">
            <a:solidFill>
              <a:srgbClr val="C0C0C0"/>
            </a:solidFill>
          </a:ln>
        </p:spPr>
        <p:txBody>
          <a:bodyPr wrap="square">
            <a:spAutoFit/>
          </a:bodyPr>
          <a:lstStyle/>
          <a:p>
            <a:r>
              <a:rPr lang="hr-HR" sz="1000" dirty="0">
                <a:solidFill>
                  <a:srgbClr val="333333"/>
                </a:solidFill>
                <a:latin typeface="Arial" panose="020B0604020202020204" pitchFamily="34" charset="0"/>
                <a:cs typeface="Arial" panose="020B0604020202020204" pitchFamily="34" charset="0"/>
              </a:rPr>
              <a:t>Topići, Topići-</a:t>
            </a:r>
            <a:r>
              <a:rPr lang="hr-HR" sz="1000" dirty="0" err="1">
                <a:solidFill>
                  <a:srgbClr val="333333"/>
                </a:solidFill>
                <a:latin typeface="Arial" panose="020B0604020202020204" pitchFamily="34" charset="0"/>
                <a:cs typeface="Arial" panose="020B0604020202020204" pitchFamily="34" charset="0"/>
              </a:rPr>
              <a:t>Bast</a:t>
            </a:r>
            <a:r>
              <a:rPr lang="hr-HR" sz="1000" dirty="0">
                <a:solidFill>
                  <a:srgbClr val="333333"/>
                </a:solidFill>
                <a:latin typeface="Arial" panose="020B0604020202020204" pitchFamily="34" charset="0"/>
                <a:cs typeface="Arial" panose="020B0604020202020204" pitchFamily="34" charset="0"/>
              </a:rPr>
              <a:t> (Baška Voda)</a:t>
            </a:r>
          </a:p>
          <a:p>
            <a:r>
              <a:rPr lang="hr-HR" sz="1000" dirty="0" err="1">
                <a:solidFill>
                  <a:srgbClr val="C90020"/>
                </a:solidFill>
                <a:latin typeface="Arial" panose="020B0604020202020204" pitchFamily="34" charset="0"/>
                <a:cs typeface="Arial" panose="020B0604020202020204" pitchFamily="34" charset="0"/>
              </a:rPr>
              <a:t>Zarače</a:t>
            </a:r>
            <a:r>
              <a:rPr lang="hr-HR" sz="1000" dirty="0">
                <a:solidFill>
                  <a:srgbClr val="C90020"/>
                </a:solidFill>
                <a:latin typeface="Arial" panose="020B0604020202020204" pitchFamily="34" charset="0"/>
                <a:cs typeface="Arial" panose="020B0604020202020204" pitchFamily="34" charset="0"/>
              </a:rPr>
              <a:t>, Malo Grablje, Velo Grablje (Hvar)</a:t>
            </a:r>
          </a:p>
          <a:p>
            <a:r>
              <a:rPr lang="hr-HR" sz="1000" dirty="0">
                <a:solidFill>
                  <a:srgbClr val="C90020"/>
                </a:solidFill>
                <a:latin typeface="Arial" panose="020B0604020202020204" pitchFamily="34" charset="0"/>
                <a:cs typeface="Arial" panose="020B0604020202020204" pitchFamily="34" charset="0"/>
              </a:rPr>
              <a:t>Humac (Jelsa)</a:t>
            </a:r>
          </a:p>
          <a:p>
            <a:r>
              <a:rPr lang="hr-HR" sz="1000" dirty="0" err="1">
                <a:solidFill>
                  <a:srgbClr val="333333"/>
                </a:solidFill>
                <a:latin typeface="Arial" panose="020B0604020202020204" pitchFamily="34" charset="0"/>
                <a:cs typeface="Arial" panose="020B0604020202020204" pitchFamily="34" charset="0"/>
              </a:rPr>
              <a:t>Podhumlje</a:t>
            </a:r>
            <a:r>
              <a:rPr lang="hr-HR" sz="1000" dirty="0">
                <a:solidFill>
                  <a:srgbClr val="333333"/>
                </a:solidFill>
                <a:latin typeface="Arial" panose="020B0604020202020204" pitchFamily="34" charset="0"/>
                <a:cs typeface="Arial" panose="020B0604020202020204" pitchFamily="34" charset="0"/>
              </a:rPr>
              <a:t> (Komiža)</a:t>
            </a:r>
          </a:p>
          <a:p>
            <a:r>
              <a:rPr lang="hr-HR" sz="1000" dirty="0" err="1">
                <a:solidFill>
                  <a:srgbClr val="333333"/>
                </a:solidFill>
                <a:latin typeface="Arial" panose="020B0604020202020204" pitchFamily="34" charset="0"/>
                <a:cs typeface="Arial" panose="020B0604020202020204" pitchFamily="34" charset="0"/>
              </a:rPr>
              <a:t>Tugare</a:t>
            </a:r>
            <a:r>
              <a:rPr lang="hr-HR" sz="1000" dirty="0">
                <a:solidFill>
                  <a:srgbClr val="333333"/>
                </a:solidFill>
                <a:latin typeface="Arial" panose="020B0604020202020204" pitchFamily="34" charset="0"/>
                <a:cs typeface="Arial" panose="020B0604020202020204" pitchFamily="34" charset="0"/>
              </a:rPr>
              <a:t> Ume, </a:t>
            </a:r>
            <a:r>
              <a:rPr lang="hr-HR" sz="1000" dirty="0" err="1">
                <a:solidFill>
                  <a:srgbClr val="333333"/>
                </a:solidFill>
                <a:latin typeface="Arial" panose="020B0604020202020204" pitchFamily="34" charset="0"/>
                <a:cs typeface="Arial" panose="020B0604020202020204" pitchFamily="34" charset="0"/>
              </a:rPr>
              <a:t>Čažin</a:t>
            </a:r>
            <a:r>
              <a:rPr lang="hr-HR" sz="1000" dirty="0">
                <a:solidFill>
                  <a:srgbClr val="333333"/>
                </a:solidFill>
                <a:latin typeface="Arial" panose="020B0604020202020204" pitchFamily="34" charset="0"/>
                <a:cs typeface="Arial" panose="020B0604020202020204" pitchFamily="34" charset="0"/>
              </a:rPr>
              <a:t> Dolac (Omiš)</a:t>
            </a:r>
          </a:p>
          <a:p>
            <a:r>
              <a:rPr lang="hr-HR" sz="1000" dirty="0">
                <a:solidFill>
                  <a:srgbClr val="333333"/>
                </a:solidFill>
                <a:latin typeface="Arial" panose="020B0604020202020204" pitchFamily="34" charset="0"/>
                <a:cs typeface="Arial" panose="020B0604020202020204" pitchFamily="34" charset="0"/>
              </a:rPr>
              <a:t>Dol (</a:t>
            </a:r>
            <a:r>
              <a:rPr lang="hr-HR" sz="1000" dirty="0" err="1">
                <a:solidFill>
                  <a:srgbClr val="333333"/>
                </a:solidFill>
                <a:latin typeface="Arial" panose="020B0604020202020204" pitchFamily="34" charset="0"/>
                <a:cs typeface="Arial" panose="020B0604020202020204" pitchFamily="34" charset="0"/>
              </a:rPr>
              <a:t>Postira</a:t>
            </a:r>
            <a:r>
              <a:rPr lang="hr-HR" sz="1000" dirty="0">
                <a:solidFill>
                  <a:srgbClr val="333333"/>
                </a:solidFill>
                <a:latin typeface="Arial" panose="020B0604020202020204" pitchFamily="34" charset="0"/>
                <a:cs typeface="Arial" panose="020B0604020202020204" pitchFamily="34" charset="0"/>
              </a:rPr>
              <a:t>)</a:t>
            </a:r>
          </a:p>
          <a:p>
            <a:r>
              <a:rPr lang="hr-HR" sz="1000" dirty="0">
                <a:solidFill>
                  <a:srgbClr val="333333"/>
                </a:solidFill>
                <a:latin typeface="Arial" panose="020B0604020202020204" pitchFamily="34" charset="0"/>
                <a:cs typeface="Arial" panose="020B0604020202020204" pitchFamily="34" charset="0"/>
              </a:rPr>
              <a:t>Gornji Proložac Podi (Proložac)</a:t>
            </a:r>
          </a:p>
          <a:p>
            <a:r>
              <a:rPr lang="hr-HR" sz="1000" dirty="0" err="1">
                <a:solidFill>
                  <a:srgbClr val="333333"/>
                </a:solidFill>
                <a:latin typeface="Arial" panose="020B0604020202020204" pitchFamily="34" charset="0"/>
                <a:cs typeface="Arial" panose="020B0604020202020204" pitchFamily="34" charset="0"/>
              </a:rPr>
              <a:t>Blace</a:t>
            </a:r>
            <a:r>
              <a:rPr lang="hr-HR" sz="1000" dirty="0">
                <a:solidFill>
                  <a:srgbClr val="333333"/>
                </a:solidFill>
                <a:latin typeface="Arial" panose="020B0604020202020204" pitchFamily="34" charset="0"/>
                <a:cs typeface="Arial" panose="020B0604020202020204" pitchFamily="34" charset="0"/>
              </a:rPr>
              <a:t> (Solin)</a:t>
            </a:r>
          </a:p>
          <a:p>
            <a:r>
              <a:rPr lang="hr-HR" sz="1000" dirty="0">
                <a:solidFill>
                  <a:srgbClr val="333333"/>
                </a:solidFill>
                <a:latin typeface="Arial" panose="020B0604020202020204" pitchFamily="34" charset="0"/>
                <a:cs typeface="Arial" panose="020B0604020202020204" pitchFamily="34" charset="0"/>
              </a:rPr>
              <a:t>Grohote (Šolta)</a:t>
            </a:r>
          </a:p>
          <a:p>
            <a:r>
              <a:rPr lang="hr-HR" sz="1000" dirty="0">
                <a:solidFill>
                  <a:srgbClr val="333333"/>
                </a:solidFill>
                <a:latin typeface="Arial" panose="020B0604020202020204" pitchFamily="34" charset="0"/>
                <a:cs typeface="Arial" panose="020B0604020202020204" pitchFamily="34" charset="0"/>
              </a:rPr>
              <a:t>Podi Grab </a:t>
            </a:r>
            <a:r>
              <a:rPr lang="hr-HR" sz="1000" dirty="0" err="1">
                <a:solidFill>
                  <a:srgbClr val="333333"/>
                </a:solidFill>
                <a:latin typeface="Arial" panose="020B0604020202020204" pitchFamily="34" charset="0"/>
                <a:cs typeface="Arial" panose="020B0604020202020204" pitchFamily="34" charset="0"/>
              </a:rPr>
              <a:t>Bugar</a:t>
            </a:r>
            <a:r>
              <a:rPr lang="hr-HR" sz="1000" dirty="0">
                <a:solidFill>
                  <a:srgbClr val="333333"/>
                </a:solidFill>
                <a:latin typeface="Arial" panose="020B0604020202020204" pitchFamily="34" charset="0"/>
                <a:cs typeface="Arial" panose="020B0604020202020204" pitchFamily="34" charset="0"/>
              </a:rPr>
              <a:t>., Gornje Voštane i Grubišići (Trilj)</a:t>
            </a:r>
          </a:p>
          <a:p>
            <a:r>
              <a:rPr lang="hr-HR" sz="1000" dirty="0" err="1">
                <a:solidFill>
                  <a:srgbClr val="333333"/>
                </a:solidFill>
                <a:latin typeface="Arial" panose="020B0604020202020204" pitchFamily="34" charset="0"/>
                <a:cs typeface="Arial" panose="020B0604020202020204" pitchFamily="34" charset="0"/>
              </a:rPr>
              <a:t>Kokorić</a:t>
            </a:r>
            <a:r>
              <a:rPr lang="hr-HR" sz="1000" dirty="0">
                <a:solidFill>
                  <a:srgbClr val="333333"/>
                </a:solidFill>
                <a:latin typeface="Arial" panose="020B0604020202020204" pitchFamily="34" charset="0"/>
                <a:cs typeface="Arial" panose="020B0604020202020204" pitchFamily="34" charset="0"/>
              </a:rPr>
              <a:t>, Veliki </a:t>
            </a:r>
            <a:r>
              <a:rPr lang="hr-HR" sz="1000" dirty="0" err="1">
                <a:solidFill>
                  <a:srgbClr val="333333"/>
                </a:solidFill>
                <a:latin typeface="Arial" panose="020B0604020202020204" pitchFamily="34" charset="0"/>
                <a:cs typeface="Arial" panose="020B0604020202020204" pitchFamily="34" charset="0"/>
              </a:rPr>
              <a:t>Godinj</a:t>
            </a:r>
            <a:r>
              <a:rPr lang="hr-HR" sz="1000" dirty="0">
                <a:solidFill>
                  <a:srgbClr val="333333"/>
                </a:solidFill>
                <a:latin typeface="Arial" panose="020B0604020202020204" pitchFamily="34" charset="0"/>
                <a:cs typeface="Arial" panose="020B0604020202020204" pitchFamily="34" charset="0"/>
              </a:rPr>
              <a:t> (Vrgorac)</a:t>
            </a:r>
          </a:p>
          <a:p>
            <a:r>
              <a:rPr lang="hr-HR" sz="1000" dirty="0" err="1">
                <a:solidFill>
                  <a:srgbClr val="333333"/>
                </a:solidFill>
                <a:latin typeface="Arial" panose="020B0604020202020204" pitchFamily="34" charset="0"/>
                <a:cs typeface="Arial" panose="020B0604020202020204" pitchFamily="34" charset="0"/>
              </a:rPr>
              <a:t>Karoglani</a:t>
            </a:r>
            <a:r>
              <a:rPr lang="hr-HR" sz="1000" dirty="0">
                <a:solidFill>
                  <a:srgbClr val="333333"/>
                </a:solidFill>
                <a:latin typeface="Arial" panose="020B0604020202020204" pitchFamily="34" charset="0"/>
                <a:cs typeface="Arial" panose="020B0604020202020204" pitchFamily="34" charset="0"/>
              </a:rPr>
              <a:t> (</a:t>
            </a:r>
            <a:r>
              <a:rPr lang="hr-HR" sz="1000" dirty="0" err="1">
                <a:solidFill>
                  <a:srgbClr val="333333"/>
                </a:solidFill>
                <a:latin typeface="Arial" panose="020B0604020202020204" pitchFamily="34" charset="0"/>
                <a:cs typeface="Arial" panose="020B0604020202020204" pitchFamily="34" charset="0"/>
              </a:rPr>
              <a:t>Zmijavci</a:t>
            </a:r>
            <a:r>
              <a:rPr lang="hr-HR" sz="1000" dirty="0">
                <a:solidFill>
                  <a:srgbClr val="333333"/>
                </a:solidFill>
                <a:latin typeface="Arial" panose="020B0604020202020204" pitchFamily="34" charset="0"/>
                <a:cs typeface="Arial" panose="020B0604020202020204" pitchFamily="34" charset="0"/>
              </a:rPr>
              <a:t>)</a:t>
            </a:r>
          </a:p>
          <a:p>
            <a:r>
              <a:rPr lang="hr-HR" sz="1000" dirty="0">
                <a:solidFill>
                  <a:srgbClr val="333333"/>
                </a:solidFill>
                <a:latin typeface="Arial" panose="020B0604020202020204" pitchFamily="34" charset="0"/>
                <a:cs typeface="Arial" panose="020B0604020202020204" pitchFamily="34" charset="0"/>
              </a:rPr>
              <a:t>Murvica (Bol)</a:t>
            </a:r>
          </a:p>
          <a:p>
            <a:r>
              <a:rPr lang="hr-HR" sz="1000" dirty="0">
                <a:solidFill>
                  <a:srgbClr val="333333"/>
                </a:solidFill>
                <a:latin typeface="Arial" panose="020B0604020202020204" pitchFamily="34" charset="0"/>
                <a:cs typeface="Arial" panose="020B0604020202020204" pitchFamily="34" charset="0"/>
              </a:rPr>
              <a:t>Gornja </a:t>
            </a:r>
            <a:r>
              <a:rPr lang="hr-HR" sz="1000" dirty="0" err="1">
                <a:solidFill>
                  <a:srgbClr val="333333"/>
                </a:solidFill>
                <a:latin typeface="Arial" panose="020B0604020202020204" pitchFamily="34" charset="0"/>
                <a:cs typeface="Arial" panose="020B0604020202020204" pitchFamily="34" charset="0"/>
              </a:rPr>
              <a:t>Podsrtana</a:t>
            </a:r>
            <a:r>
              <a:rPr lang="hr-HR" sz="1000" dirty="0">
                <a:solidFill>
                  <a:srgbClr val="333333"/>
                </a:solidFill>
                <a:latin typeface="Arial" panose="020B0604020202020204" pitchFamily="34" charset="0"/>
                <a:cs typeface="Arial" panose="020B0604020202020204" pitchFamily="34" charset="0"/>
              </a:rPr>
              <a:t>, Stara Podstrana (Podstrana)</a:t>
            </a:r>
          </a:p>
          <a:p>
            <a:r>
              <a:rPr lang="hr-HR" sz="1000" dirty="0">
                <a:solidFill>
                  <a:srgbClr val="333333"/>
                </a:solidFill>
                <a:latin typeface="Arial" panose="020B0604020202020204" pitchFamily="34" charset="0"/>
                <a:cs typeface="Arial" panose="020B0604020202020204" pitchFamily="34" charset="0"/>
              </a:rPr>
              <a:t>Lolić i </a:t>
            </a:r>
            <a:r>
              <a:rPr lang="hr-HR" sz="1000" dirty="0" err="1">
                <a:solidFill>
                  <a:srgbClr val="333333"/>
                </a:solidFill>
                <a:latin typeface="Arial" panose="020B0604020202020204" pitchFamily="34" charset="0"/>
                <a:cs typeface="Arial" panose="020B0604020202020204" pitchFamily="34" charset="0"/>
              </a:rPr>
              <a:t>Mijanovići</a:t>
            </a:r>
            <a:r>
              <a:rPr lang="hr-HR" sz="1000" dirty="0">
                <a:solidFill>
                  <a:srgbClr val="333333"/>
                </a:solidFill>
                <a:latin typeface="Arial" panose="020B0604020202020204" pitchFamily="34" charset="0"/>
                <a:cs typeface="Arial" panose="020B0604020202020204" pitchFamily="34" charset="0"/>
              </a:rPr>
              <a:t> (Split)</a:t>
            </a:r>
          </a:p>
          <a:p>
            <a:r>
              <a:rPr lang="hr-HR" sz="1000" dirty="0" err="1">
                <a:solidFill>
                  <a:srgbClr val="333333"/>
                </a:solidFill>
                <a:latin typeface="Arial" panose="020B0604020202020204" pitchFamily="34" charset="0"/>
                <a:cs typeface="Arial" panose="020B0604020202020204" pitchFamily="34" charset="0"/>
              </a:rPr>
              <a:t>Brdaci</a:t>
            </a:r>
            <a:r>
              <a:rPr lang="hr-HR" sz="1000" dirty="0">
                <a:solidFill>
                  <a:srgbClr val="333333"/>
                </a:solidFill>
                <a:latin typeface="Arial" panose="020B0604020202020204" pitchFamily="34" charset="0"/>
                <a:cs typeface="Arial" panose="020B0604020202020204" pitchFamily="34" charset="0"/>
              </a:rPr>
              <a:t> (Zec), </a:t>
            </a:r>
            <a:r>
              <a:rPr lang="hr-HR" sz="1000" dirty="0" err="1">
                <a:solidFill>
                  <a:srgbClr val="333333"/>
                </a:solidFill>
                <a:latin typeface="Arial" panose="020B0604020202020204" pitchFamily="34" charset="0"/>
                <a:cs typeface="Arial" panose="020B0604020202020204" pitchFamily="34" charset="0"/>
              </a:rPr>
              <a:t>Divojveići</a:t>
            </a:r>
            <a:r>
              <a:rPr lang="hr-HR" sz="1000" dirty="0">
                <a:solidFill>
                  <a:srgbClr val="333333"/>
                </a:solidFill>
                <a:latin typeface="Arial" panose="020B0604020202020204" pitchFamily="34" charset="0"/>
                <a:cs typeface="Arial" panose="020B0604020202020204" pitchFamily="34" charset="0"/>
              </a:rPr>
              <a:t>, Etno eko selo </a:t>
            </a:r>
            <a:r>
              <a:rPr lang="hr-HR" sz="1000" dirty="0" err="1">
                <a:solidFill>
                  <a:srgbClr val="333333"/>
                </a:solidFill>
                <a:latin typeface="Arial" panose="020B0604020202020204" pitchFamily="34" charset="0"/>
                <a:cs typeface="Arial" panose="020B0604020202020204" pitchFamily="34" charset="0"/>
              </a:rPr>
              <a:t>Škopljanci</a:t>
            </a:r>
            <a:r>
              <a:rPr lang="hr-HR" sz="1000" dirty="0">
                <a:solidFill>
                  <a:srgbClr val="333333"/>
                </a:solidFill>
                <a:latin typeface="Arial" panose="020B0604020202020204" pitchFamily="34" charset="0"/>
                <a:cs typeface="Arial" panose="020B0604020202020204" pitchFamily="34" charset="0"/>
              </a:rPr>
              <a:t> </a:t>
            </a:r>
            <a:r>
              <a:rPr lang="hr-HR" sz="1000" dirty="0" err="1">
                <a:solidFill>
                  <a:srgbClr val="333333"/>
                </a:solidFill>
                <a:latin typeface="Arial" panose="020B0604020202020204" pitchFamily="34" charset="0"/>
                <a:cs typeface="Arial" panose="020B0604020202020204" pitchFamily="34" charset="0"/>
              </a:rPr>
              <a:t>Radošić</a:t>
            </a:r>
            <a:endParaRPr lang="hr-HR" sz="1000" dirty="0">
              <a:solidFill>
                <a:srgbClr val="333333"/>
              </a:solidFill>
              <a:latin typeface="Arial" panose="020B0604020202020204" pitchFamily="34" charset="0"/>
              <a:cs typeface="Arial" panose="020B0604020202020204" pitchFamily="34" charset="0"/>
            </a:endParaRPr>
          </a:p>
          <a:p>
            <a:r>
              <a:rPr lang="hr-HR" sz="1000" dirty="0" err="1">
                <a:solidFill>
                  <a:srgbClr val="333333"/>
                </a:solidFill>
                <a:latin typeface="Arial" panose="020B0604020202020204" pitchFamily="34" charset="0"/>
                <a:cs typeface="Arial" panose="020B0604020202020204" pitchFamily="34" charset="0"/>
              </a:rPr>
              <a:t>Botić</a:t>
            </a:r>
            <a:r>
              <a:rPr lang="hr-HR" sz="1000" dirty="0">
                <a:solidFill>
                  <a:srgbClr val="333333"/>
                </a:solidFill>
                <a:latin typeface="Arial" panose="020B0604020202020204" pitchFamily="34" charset="0"/>
                <a:cs typeface="Arial" panose="020B0604020202020204" pitchFamily="34" charset="0"/>
              </a:rPr>
              <a:t>-Opor (Prgomet)</a:t>
            </a:r>
          </a:p>
          <a:p>
            <a:r>
              <a:rPr lang="hr-HR" sz="1000" dirty="0" err="1">
                <a:solidFill>
                  <a:srgbClr val="333333"/>
                </a:solidFill>
                <a:latin typeface="Arial" panose="020B0604020202020204" pitchFamily="34" charset="0"/>
                <a:cs typeface="Arial" panose="020B0604020202020204" pitchFamily="34" charset="0"/>
              </a:rPr>
              <a:t>Naklo-tavnice</a:t>
            </a:r>
            <a:r>
              <a:rPr lang="hr-HR" sz="1000" dirty="0">
                <a:solidFill>
                  <a:srgbClr val="333333"/>
                </a:solidFill>
                <a:latin typeface="Arial" panose="020B0604020202020204" pitchFamily="34" charset="0"/>
                <a:cs typeface="Arial" panose="020B0604020202020204" pitchFamily="34" charset="0"/>
              </a:rPr>
              <a:t> (</a:t>
            </a:r>
            <a:r>
              <a:rPr lang="hr-HR" sz="1000" dirty="0" err="1">
                <a:solidFill>
                  <a:srgbClr val="333333"/>
                </a:solidFill>
                <a:latin typeface="Arial" panose="020B0604020202020204" pitchFamily="34" charset="0"/>
                <a:cs typeface="Arial" panose="020B0604020202020204" pitchFamily="34" charset="0"/>
              </a:rPr>
              <a:t>Lokvičići</a:t>
            </a:r>
            <a:r>
              <a:rPr lang="hr-HR" sz="1000" dirty="0">
                <a:solidFill>
                  <a:srgbClr val="333333"/>
                </a:solidFill>
                <a:latin typeface="Arial" panose="020B0604020202020204" pitchFamily="34" charset="0"/>
                <a:cs typeface="Arial" panose="020B0604020202020204" pitchFamily="34" charset="0"/>
              </a:rPr>
              <a:t>)</a:t>
            </a:r>
          </a:p>
          <a:p>
            <a:r>
              <a:rPr lang="hr-HR" sz="1000" dirty="0">
                <a:solidFill>
                  <a:srgbClr val="333333"/>
                </a:solidFill>
                <a:latin typeface="Arial" panose="020B0604020202020204" pitchFamily="34" charset="0"/>
                <a:cs typeface="Arial" panose="020B0604020202020204" pitchFamily="34" charset="0"/>
              </a:rPr>
              <a:t>Jesenice, </a:t>
            </a:r>
            <a:r>
              <a:rPr lang="hr-HR" sz="1000" dirty="0" err="1">
                <a:solidFill>
                  <a:srgbClr val="333333"/>
                </a:solidFill>
                <a:latin typeface="Arial" panose="020B0604020202020204" pitchFamily="34" charset="0"/>
                <a:cs typeface="Arial" panose="020B0604020202020204" pitchFamily="34" charset="0"/>
              </a:rPr>
              <a:t>Duće</a:t>
            </a:r>
            <a:r>
              <a:rPr lang="hr-HR" sz="1000" dirty="0">
                <a:solidFill>
                  <a:srgbClr val="333333"/>
                </a:solidFill>
                <a:latin typeface="Arial" panose="020B0604020202020204" pitchFamily="34" charset="0"/>
                <a:cs typeface="Arial" panose="020B0604020202020204" pitchFamily="34" charset="0"/>
              </a:rPr>
              <a:t> (Dugi Rat)</a:t>
            </a:r>
          </a:p>
          <a:p>
            <a:r>
              <a:rPr lang="hr-HR" sz="1000" dirty="0">
                <a:solidFill>
                  <a:srgbClr val="333333"/>
                </a:solidFill>
                <a:latin typeface="Arial" panose="020B0604020202020204" pitchFamily="34" charset="0"/>
                <a:cs typeface="Arial" panose="020B0604020202020204" pitchFamily="34" charset="0"/>
              </a:rPr>
              <a:t>Mala Rudina (Stari Grad)</a:t>
            </a:r>
          </a:p>
          <a:p>
            <a:r>
              <a:rPr lang="hr-HR" sz="1000" dirty="0">
                <a:solidFill>
                  <a:srgbClr val="333333"/>
                </a:solidFill>
                <a:latin typeface="Arial" panose="020B0604020202020204" pitchFamily="34" charset="0"/>
                <a:cs typeface="Arial" panose="020B0604020202020204" pitchFamily="34" charset="0"/>
              </a:rPr>
              <a:t>Bekavci </a:t>
            </a:r>
            <a:r>
              <a:rPr lang="hr-HR" sz="1000" dirty="0" err="1">
                <a:solidFill>
                  <a:srgbClr val="333333"/>
                </a:solidFill>
                <a:latin typeface="Arial" panose="020B0604020202020204" pitchFamily="34" charset="0"/>
                <a:cs typeface="Arial" panose="020B0604020202020204" pitchFamily="34" charset="0"/>
              </a:rPr>
              <a:t>Kričar</a:t>
            </a:r>
            <a:r>
              <a:rPr lang="hr-HR" sz="1000" dirty="0">
                <a:solidFill>
                  <a:srgbClr val="333333"/>
                </a:solidFill>
                <a:latin typeface="Arial" panose="020B0604020202020204" pitchFamily="34" charset="0"/>
                <a:cs typeface="Arial" panose="020B0604020202020204" pitchFamily="34" charset="0"/>
              </a:rPr>
              <a:t> (Brela)</a:t>
            </a:r>
          </a:p>
          <a:p>
            <a:r>
              <a:rPr lang="hr-HR" sz="1000" dirty="0" err="1">
                <a:solidFill>
                  <a:srgbClr val="333333"/>
                </a:solidFill>
                <a:latin typeface="Arial" panose="020B0604020202020204" pitchFamily="34" charset="0"/>
                <a:cs typeface="Arial" panose="020B0604020202020204" pitchFamily="34" charset="0"/>
              </a:rPr>
              <a:t>Rušinovići</a:t>
            </a:r>
            <a:r>
              <a:rPr lang="hr-HR" sz="1000" dirty="0">
                <a:solidFill>
                  <a:srgbClr val="333333"/>
                </a:solidFill>
                <a:latin typeface="Arial" panose="020B0604020202020204" pitchFamily="34" charset="0"/>
                <a:cs typeface="Arial" panose="020B0604020202020204" pitchFamily="34" charset="0"/>
              </a:rPr>
              <a:t>, Drvenik Veli </a:t>
            </a:r>
            <a:r>
              <a:rPr lang="hr-HR" sz="1000" dirty="0" err="1">
                <a:solidFill>
                  <a:srgbClr val="333333"/>
                </a:solidFill>
                <a:latin typeface="Arial" panose="020B0604020202020204" pitchFamily="34" charset="0"/>
                <a:cs typeface="Arial" panose="020B0604020202020204" pitchFamily="34" charset="0"/>
              </a:rPr>
              <a:t>Kačine</a:t>
            </a:r>
            <a:r>
              <a:rPr lang="hr-HR" sz="1000" dirty="0">
                <a:solidFill>
                  <a:srgbClr val="333333"/>
                </a:solidFill>
                <a:latin typeface="Arial" panose="020B0604020202020204" pitchFamily="34" charset="0"/>
                <a:cs typeface="Arial" panose="020B0604020202020204" pitchFamily="34" charset="0"/>
              </a:rPr>
              <a:t> (Trogir)</a:t>
            </a:r>
            <a:endParaRPr lang="hr-HR" sz="10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9312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2370469"/>
            <a:ext cx="3657600" cy="2117061"/>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Village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founded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in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the</a:t>
            </a:r>
            <a:r>
              <a:rPr lang="hr-HR" sz="1400" dirty="0">
                <a:latin typeface="Arial" panose="020B0604020202020204" pitchFamily="34" charset="0"/>
                <a:cs typeface="Arial" panose="020B0604020202020204" pitchFamily="34" charset="0"/>
              </a:rPr>
              <a:t> late </a:t>
            </a:r>
            <a:r>
              <a:rPr lang="hr-HR" sz="1400" dirty="0" err="1">
                <a:latin typeface="Arial" panose="020B0604020202020204" pitchFamily="34" charset="0"/>
                <a:cs typeface="Arial" panose="020B0604020202020204" pitchFamily="34" charset="0"/>
              </a:rPr>
              <a:t>Middle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Ages</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Livestock</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settlement</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17th </a:t>
            </a:r>
            <a:r>
              <a:rPr lang="hr-HR" sz="1400" dirty="0" err="1">
                <a:latin typeface="Arial" panose="020B0604020202020204" pitchFamily="34" charset="0"/>
                <a:cs typeface="Arial" panose="020B0604020202020204" pitchFamily="34" charset="0"/>
              </a:rPr>
              <a:t>century</a:t>
            </a:r>
            <a:r>
              <a:rPr lang="hr-HR" sz="1400" dirty="0">
                <a:latin typeface="Arial" panose="020B0604020202020204" pitchFamily="34" charset="0"/>
                <a:cs typeface="Arial" panose="020B0604020202020204" pitchFamily="34" charset="0"/>
              </a:rPr>
              <a:t> – 50 </a:t>
            </a:r>
            <a:r>
              <a:rPr lang="hr-HR" sz="1400" dirty="0" err="1">
                <a:latin typeface="Arial" panose="020B0604020202020204" pitchFamily="34" charset="0"/>
                <a:cs typeface="Arial" panose="020B0604020202020204" pitchFamily="34" charset="0"/>
              </a:rPr>
              <a:t>inhabitants</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18th </a:t>
            </a:r>
            <a:r>
              <a:rPr lang="hr-HR" sz="1400" dirty="0" err="1">
                <a:latin typeface="Arial" panose="020B0604020202020204" pitchFamily="34" charset="0"/>
                <a:cs typeface="Arial" panose="020B0604020202020204" pitchFamily="34" charset="0"/>
              </a:rPr>
              <a:t>century</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cattle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breeding</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was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replaced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by</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agriculture</a:t>
            </a:r>
            <a:r>
              <a:rPr lang="hr-HR" sz="1400" dirty="0">
                <a:latin typeface="Arial" panose="020B0604020202020204" pitchFamily="34" charset="0"/>
                <a:cs typeface="Arial" panose="020B0604020202020204" pitchFamily="34" charset="0"/>
              </a:rPr>
              <a:t> → development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population</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growth</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19th </a:t>
            </a:r>
            <a:r>
              <a:rPr lang="hr-HR" sz="1400" dirty="0" err="1">
                <a:latin typeface="Arial" panose="020B0604020202020204" pitchFamily="34" charset="0"/>
                <a:cs typeface="Arial" panose="020B0604020202020204" pitchFamily="34" charset="0"/>
              </a:rPr>
              <a:t>century</a:t>
            </a:r>
            <a:r>
              <a:rPr lang="hr-HR" sz="1400" dirty="0">
                <a:latin typeface="Arial" panose="020B0604020202020204" pitchFamily="34" charset="0"/>
                <a:cs typeface="Arial" panose="020B0604020202020204" pitchFamily="34" charset="0"/>
              </a:rPr>
              <a:t> – development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viticulture</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r>
              <a:rPr lang="hr-HR" sz="1400" dirty="0">
                <a:latin typeface="Arial" panose="020B0604020202020204" pitchFamily="34" charset="0"/>
                <a:cs typeface="Arial" panose="020B0604020202020204" pitchFamily="34" charset="0"/>
              </a:rPr>
              <a:t>20th </a:t>
            </a:r>
            <a:r>
              <a:rPr lang="hr-HR" sz="1400" dirty="0" err="1">
                <a:latin typeface="Arial" panose="020B0604020202020204" pitchFamily="34" charset="0"/>
                <a:cs typeface="Arial" panose="020B0604020202020204" pitchFamily="34" charset="0"/>
              </a:rPr>
              <a:t>century</a:t>
            </a:r>
            <a:r>
              <a:rPr lang="hr-HR" sz="1400" dirty="0">
                <a:latin typeface="Arial" panose="020B0604020202020204" pitchFamily="34" charset="0"/>
                <a:cs typeface="Arial" panose="020B0604020202020204" pitchFamily="34" charset="0"/>
              </a:rPr>
              <a:t> – 500 </a:t>
            </a:r>
            <a:r>
              <a:rPr lang="hr-HR" sz="1400" dirty="0" err="1">
                <a:latin typeface="Arial" panose="020B0604020202020204" pitchFamily="34" charset="0"/>
                <a:cs typeface="Arial" panose="020B0604020202020204" pitchFamily="34" charset="0"/>
              </a:rPr>
              <a:t>inhabitants</a:t>
            </a: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VELO GRABLJE</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history</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and</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cultural</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heritage</a:t>
            </a:r>
            <a:endParaRPr lang="hr-HR" sz="1400" spc="3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E33C7DC-4E90-462F-B11A-977F720A8623}"/>
              </a:ext>
            </a:extLst>
          </p:cNvPr>
          <p:cNvPicPr>
            <a:picLocks noChangeAspect="1"/>
          </p:cNvPicPr>
          <p:nvPr/>
        </p:nvPicPr>
        <p:blipFill rotWithShape="1">
          <a:blip r:embed="rId3">
            <a:extLst>
              <a:ext uri="{28A0092B-C50C-407E-A947-70E740481C1C}">
                <a14:useLocalDpi xmlns:a14="http://schemas.microsoft.com/office/drawing/2010/main" val="0"/>
              </a:ext>
            </a:extLst>
          </a:blip>
          <a:srcRect l="11934" r="411"/>
          <a:stretch/>
        </p:blipFill>
        <p:spPr>
          <a:xfrm>
            <a:off x="4038600" y="381000"/>
            <a:ext cx="8115300" cy="6172200"/>
          </a:xfrm>
          <a:prstGeom prst="rect">
            <a:avLst/>
          </a:prstGeom>
        </p:spPr>
      </p:pic>
    </p:spTree>
    <p:extLst>
      <p:ext uri="{BB962C8B-B14F-4D97-AF65-F5344CB8AC3E}">
        <p14:creationId xmlns:p14="http://schemas.microsoft.com/office/powerpoint/2010/main" val="3488902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72DC192-F353-4094-8EAB-30CA1CC3251B}"/>
              </a:ext>
            </a:extLst>
          </p:cNvPr>
          <p:cNvSpPr txBox="1"/>
          <p:nvPr/>
        </p:nvSpPr>
        <p:spPr>
          <a:xfrm>
            <a:off x="190500" y="2739782"/>
            <a:ext cx="3657600" cy="1378436"/>
          </a:xfrm>
          <a:prstGeom prst="rect">
            <a:avLst/>
          </a:prstGeom>
          <a:noFill/>
        </p:spPr>
        <p:txBody>
          <a:bodyPr wrap="square" rtlCol="0">
            <a:noAutofit/>
          </a:bodyPr>
          <a:lstStyle/>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Register</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Cultural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Goods</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Republic </a:t>
            </a:r>
            <a:r>
              <a:rPr lang="hr-HR" sz="1400" dirty="0" err="1">
                <a:latin typeface="Arial" panose="020B0604020202020204" pitchFamily="34" charset="0"/>
                <a:cs typeface="Arial" panose="020B0604020202020204" pitchFamily="34" charset="0"/>
              </a:rPr>
              <a:t>of</a:t>
            </a:r>
            <a:r>
              <a:rPr lang="hr-HR" sz="1400" dirty="0">
                <a:latin typeface="Arial" panose="020B0604020202020204" pitchFamily="34" charset="0"/>
                <a:cs typeface="Arial" panose="020B0604020202020204" pitchFamily="34" charset="0"/>
              </a:rPr>
              <a:t> Croatia – </a:t>
            </a:r>
            <a:r>
              <a:rPr lang="hr-HR" sz="1400" dirty="0" err="1">
                <a:latin typeface="Arial" panose="020B0604020202020204" pitchFamily="34" charset="0"/>
                <a:cs typeface="Arial" panose="020B0604020202020204" pitchFamily="34" charset="0"/>
              </a:rPr>
              <a:t>well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preserved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architectural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urban complex</a:t>
            </a:r>
          </a:p>
          <a:p>
            <a:pPr marL="285750" indent="-285750">
              <a:lnSpc>
                <a:spcPct val="120000"/>
              </a:lnSpc>
              <a:buFont typeface="Arial" panose="020B0604020202020204" pitchFamily="34" charset="0"/>
              <a:buChar char="•"/>
            </a:pPr>
            <a:r>
              <a:rPr lang="hr-HR" sz="1400" dirty="0" err="1">
                <a:latin typeface="Arial" panose="020B0604020202020204" pitchFamily="34" charset="0"/>
                <a:cs typeface="Arial" panose="020B0604020202020204" pitchFamily="34" charset="0"/>
              </a:rPr>
              <a:t>Uniform</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style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traditional</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materials</a:t>
            </a:r>
            <a:r>
              <a:rPr lang="hr-HR" sz="1400" dirty="0">
                <a:latin typeface="Arial" panose="020B0604020202020204" pitchFamily="34" charset="0"/>
                <a:cs typeface="Arial" panose="020B0604020202020204" pitchFamily="34" charset="0"/>
              </a:rPr>
              <a:t> – </a:t>
            </a:r>
            <a:r>
              <a:rPr lang="hr-HR" sz="1400" dirty="0" err="1">
                <a:latin typeface="Arial" panose="020B0604020202020204" pitchFamily="34" charset="0"/>
                <a:cs typeface="Arial" panose="020B0604020202020204" pitchFamily="34" charset="0"/>
              </a:rPr>
              <a:t>stone</a:t>
            </a:r>
            <a:r>
              <a:rPr lang="hr-HR" sz="1400" dirty="0">
                <a:latin typeface="Arial" panose="020B0604020202020204" pitchFamily="34" charset="0"/>
                <a:cs typeface="Arial" panose="020B0604020202020204" pitchFamily="34" charset="0"/>
              </a:rPr>
              <a:t> </a:t>
            </a:r>
            <a:r>
              <a:rPr lang="hr-HR" sz="1400" dirty="0" err="1">
                <a:latin typeface="Arial" panose="020B0604020202020204" pitchFamily="34" charset="0"/>
                <a:cs typeface="Arial" panose="020B0604020202020204" pitchFamily="34" charset="0"/>
              </a:rPr>
              <a:t>and</a:t>
            </a:r>
            <a:r>
              <a:rPr lang="hr-HR" sz="1400" dirty="0">
                <a:latin typeface="Arial" panose="020B0604020202020204" pitchFamily="34" charset="0"/>
                <a:cs typeface="Arial" panose="020B0604020202020204" pitchFamily="34" charset="0"/>
              </a:rPr>
              <a:t> lime </a:t>
            </a:r>
            <a:r>
              <a:rPr lang="hr-HR" sz="1400" dirty="0" err="1">
                <a:latin typeface="Arial" panose="020B0604020202020204" pitchFamily="34" charset="0"/>
                <a:cs typeface="Arial" panose="020B0604020202020204" pitchFamily="34" charset="0"/>
              </a:rPr>
              <a:t>binder</a:t>
            </a:r>
            <a:endParaRPr lang="hr-HR" sz="1400" dirty="0">
              <a:latin typeface="Arial" panose="020B0604020202020204" pitchFamily="34" charset="0"/>
              <a:cs typeface="Arial" panose="020B0604020202020204" pitchFamily="34" charset="0"/>
            </a:endParaRPr>
          </a:p>
          <a:p>
            <a:pPr marL="285750" indent="-285750">
              <a:lnSpc>
                <a:spcPct val="120000"/>
              </a:lnSpc>
              <a:buFont typeface="Arial" panose="020B0604020202020204" pitchFamily="34" charset="0"/>
              <a:buChar char="•"/>
            </a:pPr>
            <a:endParaRPr lang="hr-HR"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71EC1FE-8835-4EB4-8DEF-6A78B36C565D}"/>
              </a:ext>
            </a:extLst>
          </p:cNvPr>
          <p:cNvSpPr txBox="1"/>
          <p:nvPr/>
        </p:nvSpPr>
        <p:spPr>
          <a:xfrm>
            <a:off x="190500" y="0"/>
            <a:ext cx="3657600" cy="330200"/>
          </a:xfrm>
          <a:prstGeom prst="rect">
            <a:avLst/>
          </a:prstGeom>
          <a:noFill/>
        </p:spPr>
        <p:txBody>
          <a:bodyPr wrap="square" rtlCol="0">
            <a:noAutofit/>
          </a:bodyPr>
          <a:lstStyle/>
          <a:p>
            <a:pPr algn="ctr">
              <a:lnSpc>
                <a:spcPct val="120000"/>
              </a:lnSpc>
            </a:pPr>
            <a:r>
              <a:rPr lang="hr-HR" sz="1400" spc="600" dirty="0">
                <a:latin typeface="Arial" panose="020B0604020202020204" pitchFamily="34" charset="0"/>
                <a:cs typeface="Arial" panose="020B0604020202020204" pitchFamily="34" charset="0"/>
              </a:rPr>
              <a:t>VELO GRABLJE</a:t>
            </a:r>
          </a:p>
        </p:txBody>
      </p:sp>
      <p:sp>
        <p:nvSpPr>
          <p:cNvPr id="6" name="TextBox 5">
            <a:extLst>
              <a:ext uri="{FF2B5EF4-FFF2-40B4-BE49-F238E27FC236}">
                <a16:creationId xmlns:a16="http://schemas.microsoft.com/office/drawing/2014/main" id="{750C223D-E84C-4184-9BE2-1F3B8B6F6DAE}"/>
              </a:ext>
            </a:extLst>
          </p:cNvPr>
          <p:cNvSpPr txBox="1"/>
          <p:nvPr/>
        </p:nvSpPr>
        <p:spPr>
          <a:xfrm>
            <a:off x="190500" y="330200"/>
            <a:ext cx="3657600" cy="330200"/>
          </a:xfrm>
          <a:prstGeom prst="rect">
            <a:avLst/>
          </a:prstGeom>
          <a:noFill/>
        </p:spPr>
        <p:txBody>
          <a:bodyPr wrap="square" rtlCol="0">
            <a:noAutofit/>
          </a:bodyPr>
          <a:lstStyle/>
          <a:p>
            <a:pPr algn="ctr">
              <a:lnSpc>
                <a:spcPct val="120000"/>
              </a:lnSpc>
            </a:pPr>
            <a:r>
              <a:rPr lang="hr-HR" sz="1400" spc="300" dirty="0" err="1">
                <a:latin typeface="Arial" panose="020B0604020202020204" pitchFamily="34" charset="0"/>
                <a:cs typeface="Arial" panose="020B0604020202020204" pitchFamily="34" charset="0"/>
              </a:rPr>
              <a:t>history</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and</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cultural</a:t>
            </a:r>
            <a:r>
              <a:rPr lang="hr-HR" sz="1400" spc="300" dirty="0">
                <a:latin typeface="Arial" panose="020B0604020202020204" pitchFamily="34" charset="0"/>
                <a:cs typeface="Arial" panose="020B0604020202020204" pitchFamily="34" charset="0"/>
              </a:rPr>
              <a:t> </a:t>
            </a:r>
            <a:r>
              <a:rPr lang="hr-HR" sz="1400" spc="300" dirty="0" err="1">
                <a:latin typeface="Arial" panose="020B0604020202020204" pitchFamily="34" charset="0"/>
                <a:cs typeface="Arial" panose="020B0604020202020204" pitchFamily="34" charset="0"/>
              </a:rPr>
              <a:t>heritage</a:t>
            </a:r>
            <a:endParaRPr lang="hr-HR" sz="1400" spc="3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2EB8FB5-0EDA-4956-BD23-5BBFA6C98A21}"/>
              </a:ext>
            </a:extLst>
          </p:cNvPr>
          <p:cNvPicPr>
            <a:picLocks noChangeAspect="1"/>
          </p:cNvPicPr>
          <p:nvPr/>
        </p:nvPicPr>
        <p:blipFill rotWithShape="1">
          <a:blip r:embed="rId3">
            <a:extLst>
              <a:ext uri="{28A0092B-C50C-407E-A947-70E740481C1C}">
                <a14:useLocalDpi xmlns:a14="http://schemas.microsoft.com/office/drawing/2010/main" val="0"/>
              </a:ext>
            </a:extLst>
          </a:blip>
          <a:srcRect l="546" t="65555" r="65555"/>
          <a:stretch/>
        </p:blipFill>
        <p:spPr>
          <a:xfrm>
            <a:off x="4038600" y="4495800"/>
            <a:ext cx="2699658" cy="2057400"/>
          </a:xfrm>
          <a:prstGeom prst="rect">
            <a:avLst/>
          </a:prstGeom>
        </p:spPr>
      </p:pic>
      <p:pic>
        <p:nvPicPr>
          <p:cNvPr id="7" name="Picture 6">
            <a:extLst>
              <a:ext uri="{FF2B5EF4-FFF2-40B4-BE49-F238E27FC236}">
                <a16:creationId xmlns:a16="http://schemas.microsoft.com/office/drawing/2014/main" id="{42936CBF-443E-4C08-9986-08E855DBD35C}"/>
              </a:ext>
            </a:extLst>
          </p:cNvPr>
          <p:cNvPicPr>
            <a:picLocks noChangeAspect="1"/>
          </p:cNvPicPr>
          <p:nvPr/>
        </p:nvPicPr>
        <p:blipFill rotWithShape="1">
          <a:blip r:embed="rId4">
            <a:extLst>
              <a:ext uri="{28A0092B-C50C-407E-A947-70E740481C1C}">
                <a14:useLocalDpi xmlns:a14="http://schemas.microsoft.com/office/drawing/2010/main" val="0"/>
              </a:ext>
            </a:extLst>
          </a:blip>
          <a:srcRect l="36489" t="43527" r="21477" b="9184"/>
          <a:stretch/>
        </p:blipFill>
        <p:spPr>
          <a:xfrm>
            <a:off x="6781800" y="4495800"/>
            <a:ext cx="2743200" cy="2057400"/>
          </a:xfrm>
          <a:prstGeom prst="rect">
            <a:avLst/>
          </a:prstGeom>
        </p:spPr>
      </p:pic>
      <p:pic>
        <p:nvPicPr>
          <p:cNvPr id="9" name="Picture 8">
            <a:extLst>
              <a:ext uri="{FF2B5EF4-FFF2-40B4-BE49-F238E27FC236}">
                <a16:creationId xmlns:a16="http://schemas.microsoft.com/office/drawing/2014/main" id="{796F0FCF-170E-42A8-BAA6-8B23182AD866}"/>
              </a:ext>
            </a:extLst>
          </p:cNvPr>
          <p:cNvPicPr>
            <a:picLocks noChangeAspect="1"/>
          </p:cNvPicPr>
          <p:nvPr/>
        </p:nvPicPr>
        <p:blipFill rotWithShape="1">
          <a:blip r:embed="rId5">
            <a:extLst>
              <a:ext uri="{28A0092B-C50C-407E-A947-70E740481C1C}">
                <a14:useLocalDpi xmlns:a14="http://schemas.microsoft.com/office/drawing/2010/main" val="0"/>
              </a:ext>
            </a:extLst>
          </a:blip>
          <a:srcRect l="33639" r="964" b="21937"/>
          <a:stretch/>
        </p:blipFill>
        <p:spPr>
          <a:xfrm>
            <a:off x="9568543" y="4495801"/>
            <a:ext cx="2585358" cy="2057400"/>
          </a:xfrm>
          <a:prstGeom prst="rect">
            <a:avLst/>
          </a:prstGeom>
        </p:spPr>
      </p:pic>
      <p:pic>
        <p:nvPicPr>
          <p:cNvPr id="11" name="Picture 10">
            <a:extLst>
              <a:ext uri="{FF2B5EF4-FFF2-40B4-BE49-F238E27FC236}">
                <a16:creationId xmlns:a16="http://schemas.microsoft.com/office/drawing/2014/main" id="{8B83CAFD-2DBA-46B9-AB86-E7C681582A04}"/>
              </a:ext>
            </a:extLst>
          </p:cNvPr>
          <p:cNvPicPr>
            <a:picLocks noChangeAspect="1"/>
          </p:cNvPicPr>
          <p:nvPr/>
        </p:nvPicPr>
        <p:blipFill rotWithShape="1">
          <a:blip r:embed="rId6">
            <a:extLst>
              <a:ext uri="{28A0092B-C50C-407E-A947-70E740481C1C}">
                <a14:useLocalDpi xmlns:a14="http://schemas.microsoft.com/office/drawing/2010/main" val="0"/>
              </a:ext>
            </a:extLst>
          </a:blip>
          <a:srcRect l="8774" t="7494" r="27760" b="6468"/>
          <a:stretch/>
        </p:blipFill>
        <p:spPr>
          <a:xfrm>
            <a:off x="7649029" y="380999"/>
            <a:ext cx="4504872" cy="4071259"/>
          </a:xfrm>
          <a:prstGeom prst="rect">
            <a:avLst/>
          </a:prstGeom>
        </p:spPr>
      </p:pic>
      <p:pic>
        <p:nvPicPr>
          <p:cNvPr id="13" name="Picture 12">
            <a:extLst>
              <a:ext uri="{FF2B5EF4-FFF2-40B4-BE49-F238E27FC236}">
                <a16:creationId xmlns:a16="http://schemas.microsoft.com/office/drawing/2014/main" id="{50DA9EB3-F4AA-47E7-8279-4738026268B7}"/>
              </a:ext>
            </a:extLst>
          </p:cNvPr>
          <p:cNvPicPr>
            <a:picLocks noChangeAspect="1"/>
          </p:cNvPicPr>
          <p:nvPr/>
        </p:nvPicPr>
        <p:blipFill rotWithShape="1">
          <a:blip r:embed="rId7">
            <a:extLst>
              <a:ext uri="{28A0092B-C50C-407E-A947-70E740481C1C}">
                <a14:useLocalDpi xmlns:a14="http://schemas.microsoft.com/office/drawing/2010/main" val="0"/>
              </a:ext>
            </a:extLst>
          </a:blip>
          <a:srcRect r="1206" b="24824"/>
          <a:stretch/>
        </p:blipFill>
        <p:spPr>
          <a:xfrm>
            <a:off x="4038600" y="381000"/>
            <a:ext cx="3566886" cy="4071258"/>
          </a:xfrm>
          <a:prstGeom prst="rect">
            <a:avLst/>
          </a:prstGeom>
        </p:spPr>
      </p:pic>
    </p:spTree>
    <p:extLst>
      <p:ext uri="{BB962C8B-B14F-4D97-AF65-F5344CB8AC3E}">
        <p14:creationId xmlns:p14="http://schemas.microsoft.com/office/powerpoint/2010/main" val="3869597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TotalTime>
  <Words>2782</Words>
  <Application>Microsoft Office PowerPoint</Application>
  <PresentationFormat>Widescreen</PresentationFormat>
  <Paragraphs>288</Paragraphs>
  <Slides>24</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PLANNING ON THE EDGE OF EXISTENCE Case study of Velo Grablje, Island of Hvar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PLANNING ON THE EDGE OF EXISTENCE Case study of Velo Grablje, Island of Hvar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ON THE EDGE OF EXISTENCE Case study of Velo Grablje, Island of Hvar  Marijana Zlodre</dc:title>
  <dc:creator>Marijana Zlodre</dc:creator>
  <cp:lastModifiedBy>Marijana Zlodre</cp:lastModifiedBy>
  <cp:revision>115</cp:revision>
  <dcterms:created xsi:type="dcterms:W3CDTF">2019-05-11T11:00:10Z</dcterms:created>
  <dcterms:modified xsi:type="dcterms:W3CDTF">2019-09-10T17:31:28Z</dcterms:modified>
</cp:coreProperties>
</file>