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366" r:id="rId5"/>
    <p:sldId id="368" r:id="rId6"/>
    <p:sldId id="370" r:id="rId7"/>
    <p:sldId id="373" r:id="rId8"/>
    <p:sldId id="345" r:id="rId9"/>
    <p:sldId id="375" r:id="rId10"/>
    <p:sldId id="359" r:id="rId11"/>
    <p:sldId id="376" r:id="rId12"/>
    <p:sldId id="377" r:id="rId13"/>
    <p:sldId id="378" r:id="rId14"/>
    <p:sldId id="379" r:id="rId15"/>
    <p:sldId id="380" r:id="rId16"/>
    <p:sldId id="381" r:id="rId17"/>
    <p:sldId id="372" r:id="rId18"/>
    <p:sldId id="374" r:id="rId19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6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827" autoAdjust="0"/>
  </p:normalViewPr>
  <p:slideViewPr>
    <p:cSldViewPr snapToGrid="0">
      <p:cViewPr varScale="1">
        <p:scale>
          <a:sx n="90" d="100"/>
          <a:sy n="90" d="100"/>
        </p:scale>
        <p:origin x="221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BE219B7-F531-431D-86B5-39A2708E65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A81E29-80CF-4418-BEC1-B074E1AB0EC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11E31BF0-3AF5-4D81-87B5-54C23743E761}" type="datetimeFigureOut">
              <a:rPr lang="en-GB"/>
              <a:pPr>
                <a:defRPr/>
              </a:pPr>
              <a:t>12/09/2019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904363-7BB1-49E4-803E-1859066EA07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54B90-7EBE-4A0E-B23D-079A6CA9E3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45928B4-D80A-435D-AA4B-451BDFF1E3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989765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1850FAF-A52A-49F0-93BD-78702988B0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FE935-229D-4EFB-BD40-CA9FB0AECE6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fld id="{6898B065-AFE3-4C3B-9F29-0AB9DF68634E}" type="datetimeFigureOut">
              <a:rPr lang="en-GB"/>
              <a:pPr>
                <a:defRPr/>
              </a:pPr>
              <a:t>12/09/2019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F5FDEE3-9B66-48FE-96E0-D5BF8DBCBC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CE0F93E-3516-4518-9D7B-34E6E80A1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5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98CB53-2A3D-412C-BA90-C6F7B3B5140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48" charset="-128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7149EF-57E4-4D5E-8AB1-979F5D5C64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7B6AE1C-EF2F-4632-A82D-D5FCF85743F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3387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self and Linda </a:t>
            </a:r>
          </a:p>
          <a:p>
            <a:r>
              <a:rPr lang="en-GB" dirty="0"/>
              <a:t> Research in MSP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84FB1-D0C2-874D-A39F-384DC03C6A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29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The MMEA Report is designed to be a technical </a:t>
            </a:r>
            <a:r>
              <a:rPr lang="en-GB" sz="1200" b="1" dirty="0"/>
              <a:t>compilation of information </a:t>
            </a:r>
            <a:r>
              <a:rPr lang="en-GB" sz="1200" dirty="0"/>
              <a:t>on Manx Territorial waters. </a:t>
            </a:r>
          </a:p>
          <a:p>
            <a:pPr marL="0" indent="0">
              <a:spcBef>
                <a:spcPts val="1200"/>
              </a:spcBef>
            </a:pPr>
            <a:endParaRPr lang="en-GB" altLang="en-US" sz="1200" dirty="0"/>
          </a:p>
          <a:p>
            <a:pPr marL="0" indent="0">
              <a:spcBef>
                <a:spcPts val="1200"/>
              </a:spcBef>
            </a:pPr>
            <a:endParaRPr lang="en-GB" altLang="en-US" sz="1200" dirty="0"/>
          </a:p>
          <a:p>
            <a:pPr marL="0" indent="0">
              <a:spcBef>
                <a:spcPts val="1200"/>
              </a:spcBef>
            </a:pPr>
            <a:r>
              <a:rPr lang="en-GB" altLang="en-US" sz="1200" dirty="0"/>
              <a:t>Biosphere Isle of Man awarded March 2016 </a:t>
            </a:r>
          </a:p>
          <a:p>
            <a:pPr marL="0" indent="0">
              <a:spcBef>
                <a:spcPts val="1200"/>
              </a:spcBef>
            </a:pPr>
            <a:r>
              <a:rPr lang="en-GB" altLang="en-US" sz="1200" dirty="0"/>
              <a:t>1</a:t>
            </a:r>
            <a:r>
              <a:rPr lang="en-GB" altLang="en-US" sz="1200" baseline="30000" dirty="0"/>
              <a:t>st</a:t>
            </a:r>
            <a:r>
              <a:rPr lang="en-GB" altLang="en-US" sz="1200" dirty="0"/>
              <a:t> Island Nation in the world to receive UNESCO biosphere endorsement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B6AE1C-EF2F-4632-A82D-D5FCF85743F4}" type="slidenum">
              <a:rPr lang="en-GB" altLang="en-US" smtClean="0"/>
              <a:pPr>
                <a:defRPr/>
              </a:pPr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4675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self and Linda </a:t>
            </a:r>
          </a:p>
          <a:p>
            <a:r>
              <a:rPr lang="en-GB" dirty="0"/>
              <a:t> Research in MSP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84FB1-D0C2-874D-A39F-384DC03C6A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40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Still same </a:t>
            </a:r>
            <a:r>
              <a:rPr lang="en-GB" dirty="0" err="1"/>
              <a:t>isues</a:t>
            </a:r>
            <a:r>
              <a:rPr lang="en-GB" dirty="0"/>
              <a:t> over ownership boundaries and borders and where does the sea start and land stop – common an private property rights – customary and statutory rules and </a:t>
            </a:r>
            <a:r>
              <a:rPr lang="en-GB" dirty="0" err="1"/>
              <a:t>regs</a:t>
            </a:r>
            <a:r>
              <a:rPr lang="en-GB" dirty="0"/>
              <a:t> </a:t>
            </a:r>
          </a:p>
          <a:p>
            <a:r>
              <a:rPr lang="en-GB" dirty="0"/>
              <a:t>On top of this diverse range of activities taking place at the land coast and offshore regions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C84FB1-D0C2-874D-A39F-384DC03C6A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83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B6AE1C-EF2F-4632-A82D-D5FCF85743F4}" type="slidenum">
              <a:rPr lang="en-GB" altLang="en-US" smtClean="0"/>
              <a:pPr>
                <a:defRPr/>
              </a:pPr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39094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B6AE1C-EF2F-4632-A82D-D5FCF85743F4}" type="slidenum">
              <a:rPr lang="en-GB" altLang="en-US" smtClean="0"/>
              <a:pPr>
                <a:defRPr/>
              </a:pPr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9716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B6AE1C-EF2F-4632-A82D-D5FCF85743F4}" type="slidenum">
              <a:rPr lang="en-GB" altLang="en-US" smtClean="0"/>
              <a:pPr>
                <a:defRPr/>
              </a:pPr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802898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/>
              <a:t>Marine Plan Team have been meeting Local Council planners and feeding into the new suite of Local Development Plans – actively trying to influence land sea interaction.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B6AE1C-EF2F-4632-A82D-D5FCF85743F4}" type="slidenum">
              <a:rPr lang="en-GB" altLang="en-US" smtClean="0"/>
              <a:pPr>
                <a:defRPr/>
              </a:pPr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08152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899AE075-C6AE-4D9B-96CE-42D079EBD4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A55C671A-42B4-48A0-B819-884EFFE507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b="1" dirty="0"/>
              <a:t>Scotland National Marine Plan (2015) </a:t>
            </a:r>
            <a:r>
              <a:rPr lang="en-GB" altLang="en-US" sz="1200" dirty="0"/>
              <a:t>provides single framework for managing Scotland’s seas – sustainable development of resources 12 to 200nm </a:t>
            </a:r>
          </a:p>
          <a:p>
            <a:pPr marL="265113" indent="0">
              <a:spcAft>
                <a:spcPts val="600"/>
              </a:spcAft>
              <a:buFont typeface="Wingdings" charset="0"/>
              <a:buNone/>
            </a:pPr>
            <a:r>
              <a:rPr lang="en-GB" sz="1200" dirty="0"/>
              <a:t>Timing of </a:t>
            </a:r>
            <a:r>
              <a:rPr lang="en-GB" sz="1200" dirty="0" err="1"/>
              <a:t>revew</a:t>
            </a:r>
            <a:endParaRPr lang="en-GB" sz="1200" dirty="0"/>
          </a:p>
          <a:p>
            <a:pPr marL="550863" indent="-285750">
              <a:spcAft>
                <a:spcPts val="600"/>
              </a:spcAft>
              <a:buFont typeface="Wingdings" charset="0"/>
              <a:buChar char="à"/>
            </a:pPr>
            <a:r>
              <a:rPr lang="en-GB" sz="1200" dirty="0"/>
              <a:t>Marine Act (Scotland) 2010 is for inshore waters 0-12nm – requires review every 5 years </a:t>
            </a:r>
          </a:p>
          <a:p>
            <a:pPr marL="550863" indent="-285750">
              <a:spcAft>
                <a:spcPts val="600"/>
              </a:spcAft>
              <a:buFont typeface="Wingdings" charset="0"/>
              <a:buChar char="à"/>
            </a:pPr>
            <a:r>
              <a:rPr lang="en-GB" sz="1200" dirty="0"/>
              <a:t>MCCA 2009 is for offshore waters 12-200nm  (management has been devolved to Scottish Ministers) requires review every 3 years </a:t>
            </a:r>
          </a:p>
          <a:p>
            <a:endParaRPr lang="en-GB" altLang="en-US" dirty="0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65FA8259-BA60-4019-B98F-03C04D2A1E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D1423A0-CDF8-470E-A821-A7DB31B9ECDC}" type="slidenum">
              <a:rPr lang="en-GB" altLang="en-US" sz="1200" smtClean="0"/>
              <a:pPr/>
              <a:t>9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675774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Aft>
                <a:spcPts val="600"/>
              </a:spcAft>
            </a:pPr>
            <a:r>
              <a:rPr lang="en-GB" sz="1200" dirty="0"/>
              <a:t>Iteration 1 -</a:t>
            </a:r>
            <a:r>
              <a:rPr lang="en-US" sz="1200" dirty="0"/>
              <a:t> </a:t>
            </a:r>
            <a:r>
              <a:rPr lang="en-GB" sz="1200" dirty="0">
                <a:cs typeface="Arial"/>
              </a:rPr>
              <a:t>Spring 2017 - consulted on first products of the process.</a:t>
            </a:r>
          </a:p>
          <a:p>
            <a:pPr marL="0" indent="0">
              <a:spcAft>
                <a:spcPts val="600"/>
              </a:spcAft>
            </a:pPr>
            <a:r>
              <a:rPr lang="en-GB" sz="1200" dirty="0">
                <a:cs typeface="Arial"/>
              </a:rPr>
              <a:t>I</a:t>
            </a:r>
            <a:r>
              <a:rPr lang="en-GB" sz="1200" dirty="0"/>
              <a:t>teration 2 - </a:t>
            </a:r>
            <a:r>
              <a:rPr lang="en-GB" sz="1200" dirty="0">
                <a:cs typeface="Arial"/>
              </a:rPr>
              <a:t>Spring 2018 - marine plan area vision, and options to address remaining issues.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Draft policies</a:t>
            </a:r>
            <a:r>
              <a:rPr lang="en-US" altLang="en-US" sz="1200" baseline="0" dirty="0"/>
              <a:t> </a:t>
            </a:r>
            <a:r>
              <a:rPr lang="en-US" altLang="en-US" sz="1200" dirty="0"/>
              <a:t>have been developed following feedback from the Iteration 2 Options engagement in early 2018 and the Call for Issues with </a:t>
            </a:r>
            <a:r>
              <a:rPr lang="en-US" altLang="en-US" sz="1200" b="1" dirty="0"/>
              <a:t>Supporting Evidence in 2016.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/>
              <a:t>Workshops</a:t>
            </a:r>
            <a:r>
              <a:rPr lang="en-US" altLang="en-US" sz="1200" dirty="0"/>
              <a:t> to be held between 29</a:t>
            </a:r>
            <a:r>
              <a:rPr lang="en-US" altLang="en-US" sz="1200" baseline="30000" dirty="0"/>
              <a:t>th</a:t>
            </a:r>
            <a:r>
              <a:rPr lang="en-US" altLang="en-US" sz="1200" dirty="0"/>
              <a:t> January and 28</a:t>
            </a:r>
            <a:r>
              <a:rPr lang="en-US" altLang="en-US" sz="1200" baseline="30000" dirty="0"/>
              <a:t>th</a:t>
            </a:r>
            <a:r>
              <a:rPr lang="en-US" altLang="en-US" sz="1200" dirty="0"/>
              <a:t> February 2019 to support the online engagement and provide an opportunity to comment on the Iteration 3 products.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/>
              <a:t>Opportunities for stakeholders to contribute to the development of the preferred marine plan draft policies ahead of the </a:t>
            </a:r>
            <a:r>
              <a:rPr lang="en-US" altLang="en-US" sz="1200" b="1" dirty="0"/>
              <a:t>statutory consultation on the draft marine plans in late 2019.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B6AE1C-EF2F-4632-A82D-D5FCF85743F4}" type="slidenum">
              <a:rPr lang="en-GB" altLang="en-US" smtClean="0"/>
              <a:pPr>
                <a:defRPr/>
              </a:pPr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2660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GB" altLang="en-US" sz="1200" dirty="0"/>
              <a:t>Department of Housing, Planning and Local Government</a:t>
            </a:r>
          </a:p>
          <a:p>
            <a:pPr marL="0" indent="0"/>
            <a:r>
              <a:rPr lang="en-GB" altLang="en-US" sz="1200" dirty="0"/>
              <a:t>Working towards the production of a single plan for Irish waters. </a:t>
            </a:r>
          </a:p>
          <a:p>
            <a:pPr marL="0" indent="0"/>
            <a:r>
              <a:rPr lang="en-GB" altLang="en-US" sz="1200" b="1" dirty="0"/>
              <a:t>Harnessing Our Ocean’s Wealth </a:t>
            </a:r>
            <a:r>
              <a:rPr lang="en-GB" altLang="en-US" sz="1200" dirty="0"/>
              <a:t>– </a:t>
            </a:r>
            <a:r>
              <a:rPr lang="en-GB" altLang="en-US" sz="1200" b="1" dirty="0"/>
              <a:t>an Integrated Marine Plan (</a:t>
            </a:r>
            <a:r>
              <a:rPr lang="en-GB" altLang="en-US" sz="1200" dirty="0"/>
              <a:t>2012) – sets out Government’s vision, high level goals, and key enabling actions to enable Ireland’s marine potential to be realised. </a:t>
            </a:r>
          </a:p>
          <a:p>
            <a:pPr marL="0" indent="0"/>
            <a:r>
              <a:rPr lang="en-GB" altLang="en-US" sz="1200" b="1" dirty="0"/>
              <a:t>MSP Roadmap</a:t>
            </a:r>
            <a:r>
              <a:rPr lang="en-GB" altLang="en-US" sz="1200" dirty="0"/>
              <a:t>: Towards a MSP for Ireland – (2017) - general arrangements and timeline for development of plan by end of 2020. </a:t>
            </a:r>
          </a:p>
          <a:p>
            <a:pPr marL="0" indent="0"/>
            <a:r>
              <a:rPr lang="en-GB" altLang="en-US" sz="1200" b="1" dirty="0"/>
              <a:t>The National Marine Planning Framework (</a:t>
            </a:r>
            <a:r>
              <a:rPr lang="en-GB" altLang="en-US" sz="1200" dirty="0"/>
              <a:t>2018) – description of the ‘</a:t>
            </a:r>
            <a:r>
              <a:rPr lang="en-GB" altLang="en-US" sz="1200" b="1" dirty="0"/>
              <a:t>as is</a:t>
            </a:r>
            <a:r>
              <a:rPr lang="en-GB" altLang="en-US" sz="1200" dirty="0"/>
              <a:t>’ situation for existing </a:t>
            </a:r>
            <a:r>
              <a:rPr lang="en-GB" altLang="en-US" sz="1200" dirty="0" err="1"/>
              <a:t>sectoral</a:t>
            </a:r>
            <a:r>
              <a:rPr lang="en-GB" altLang="en-US" sz="1200" dirty="0"/>
              <a:t> development and marine activities and includes an identification of opportunities and constraints. </a:t>
            </a:r>
          </a:p>
          <a:p>
            <a:pPr marL="0" indent="0"/>
            <a:r>
              <a:rPr lang="en-GB" altLang="en-US" sz="1200" dirty="0"/>
              <a:t>Public consultation closed 14</a:t>
            </a:r>
            <a:r>
              <a:rPr lang="en-GB" altLang="en-US" sz="1200" baseline="30000" dirty="0"/>
              <a:t>th</a:t>
            </a:r>
            <a:r>
              <a:rPr lang="en-GB" altLang="en-US" sz="1200" dirty="0"/>
              <a:t> December 2018.</a:t>
            </a:r>
          </a:p>
          <a:p>
            <a:pPr marL="0" indent="0"/>
            <a:endParaRPr lang="en-GB" altLang="en-US" sz="1200" dirty="0"/>
          </a:p>
          <a:p>
            <a:r>
              <a:rPr lang="en-US" dirty="0"/>
              <a:t>Advisory</a:t>
            </a:r>
            <a:r>
              <a:rPr lang="en-US" baseline="0" dirty="0"/>
              <a:t> group chaired by minister of state for housing and urban development </a:t>
            </a:r>
          </a:p>
          <a:p>
            <a:endParaRPr lang="en-US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en-US" sz="1200" dirty="0"/>
              <a:t>The </a:t>
            </a:r>
            <a:r>
              <a:rPr lang="en-GB" altLang="en-US" sz="1200" b="1" dirty="0"/>
              <a:t>Marine Plan Team </a:t>
            </a:r>
            <a:r>
              <a:rPr lang="en-GB" altLang="en-US" sz="1200" dirty="0"/>
              <a:t>has carried out extensive </a:t>
            </a:r>
            <a:r>
              <a:rPr lang="en-GB" altLang="en-US" sz="1200" b="1" dirty="0"/>
              <a:t>stakeholder engagement </a:t>
            </a:r>
            <a:r>
              <a:rPr lang="en-GB" altLang="en-US" sz="1200" dirty="0"/>
              <a:t>raising awareness of the plan – in excess of 100 engagement events with public and stakeholders. </a:t>
            </a:r>
          </a:p>
          <a:p>
            <a:endParaRPr lang="en-US" dirty="0"/>
          </a:p>
          <a:p>
            <a:pPr marL="0" indent="0"/>
            <a:endParaRPr lang="en-GB" alt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B6AE1C-EF2F-4632-A82D-D5FCF85743F4}" type="slidenum">
              <a:rPr lang="en-GB" altLang="en-US" smtClean="0"/>
              <a:pPr>
                <a:defRPr/>
              </a:pPr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870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title">
            <a:extLst>
              <a:ext uri="{FF2B5EF4-FFF2-40B4-BE49-F238E27FC236}">
                <a16:creationId xmlns:a16="http://schemas.microsoft.com/office/drawing/2014/main" id="{0BDCC539-3BDB-4CF6-B95E-F2BB6514A15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6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5562600" y="2286000"/>
            <a:ext cx="3352800" cy="1143000"/>
          </a:xfrm>
        </p:spPr>
        <p:txBody>
          <a:bodyPr/>
          <a:lstStyle>
            <a:lvl1pPr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7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562600" y="3505200"/>
            <a:ext cx="3352800" cy="1752600"/>
          </a:xfrm>
        </p:spPr>
        <p:txBody>
          <a:bodyPr/>
          <a:lstStyle>
            <a:lvl1pPr marL="0" indent="0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360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0889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658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– with image right 1">
    <p:bg>
      <p:bgPr>
        <a:solidFill>
          <a:srgbClr val="1A2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2"/>
          <p:cNvSpPr>
            <a:spLocks noGrp="1"/>
          </p:cNvSpPr>
          <p:nvPr>
            <p:ph type="pic" sz="quarter" idx="14"/>
          </p:nvPr>
        </p:nvSpPr>
        <p:spPr>
          <a:xfrm flipH="1">
            <a:off x="5164299" y="2"/>
            <a:ext cx="3983784" cy="6874330"/>
          </a:xfrm>
          <a:custGeom>
            <a:avLst/>
            <a:gdLst>
              <a:gd name="connsiteX0" fmla="*/ 0 w 3209925"/>
              <a:gd name="connsiteY0" fmla="*/ 0 h 6858000"/>
              <a:gd name="connsiteX1" fmla="*/ 1760515 w 3209925"/>
              <a:gd name="connsiteY1" fmla="*/ 0 h 6858000"/>
              <a:gd name="connsiteX2" fmla="*/ 3209925 w 3209925"/>
              <a:gd name="connsiteY2" fmla="*/ 1449410 h 6858000"/>
              <a:gd name="connsiteX3" fmla="*/ 3209925 w 3209925"/>
              <a:gd name="connsiteY3" fmla="*/ 6858000 h 6858000"/>
              <a:gd name="connsiteX4" fmla="*/ 0 w 3209925"/>
              <a:gd name="connsiteY4" fmla="*/ 6858000 h 6858000"/>
              <a:gd name="connsiteX5" fmla="*/ 0 w 3209925"/>
              <a:gd name="connsiteY5" fmla="*/ 0 h 6858000"/>
              <a:gd name="connsiteX0" fmla="*/ 0 w 4416933"/>
              <a:gd name="connsiteY0" fmla="*/ 0 h 6858000"/>
              <a:gd name="connsiteX1" fmla="*/ 1760515 w 4416933"/>
              <a:gd name="connsiteY1" fmla="*/ 0 h 6858000"/>
              <a:gd name="connsiteX2" fmla="*/ 4416933 w 4416933"/>
              <a:gd name="connsiteY2" fmla="*/ 1449410 h 6858000"/>
              <a:gd name="connsiteX3" fmla="*/ 3209925 w 4416933"/>
              <a:gd name="connsiteY3" fmla="*/ 6858000 h 6858000"/>
              <a:gd name="connsiteX4" fmla="*/ 0 w 4416933"/>
              <a:gd name="connsiteY4" fmla="*/ 6858000 h 6858000"/>
              <a:gd name="connsiteX5" fmla="*/ 0 w 4416933"/>
              <a:gd name="connsiteY5" fmla="*/ 0 h 6858000"/>
              <a:gd name="connsiteX0" fmla="*/ 0 w 4420108"/>
              <a:gd name="connsiteY0" fmla="*/ 0 h 6858000"/>
              <a:gd name="connsiteX1" fmla="*/ 1760515 w 4420108"/>
              <a:gd name="connsiteY1" fmla="*/ 0 h 6858000"/>
              <a:gd name="connsiteX2" fmla="*/ 4420108 w 4420108"/>
              <a:gd name="connsiteY2" fmla="*/ 1433535 h 6858000"/>
              <a:gd name="connsiteX3" fmla="*/ 3209925 w 4420108"/>
              <a:gd name="connsiteY3" fmla="*/ 6858000 h 6858000"/>
              <a:gd name="connsiteX4" fmla="*/ 0 w 4420108"/>
              <a:gd name="connsiteY4" fmla="*/ 6858000 h 6858000"/>
              <a:gd name="connsiteX5" fmla="*/ 0 w 4420108"/>
              <a:gd name="connsiteY5" fmla="*/ 0 h 6858000"/>
              <a:gd name="connsiteX0" fmla="*/ 0 w 4420108"/>
              <a:gd name="connsiteY0" fmla="*/ 0 h 6858000"/>
              <a:gd name="connsiteX1" fmla="*/ 1735115 w 4420108"/>
              <a:gd name="connsiteY1" fmla="*/ 3175 h 6858000"/>
              <a:gd name="connsiteX2" fmla="*/ 4420108 w 4420108"/>
              <a:gd name="connsiteY2" fmla="*/ 1433535 h 6858000"/>
              <a:gd name="connsiteX3" fmla="*/ 3209925 w 4420108"/>
              <a:gd name="connsiteY3" fmla="*/ 6858000 h 6858000"/>
              <a:gd name="connsiteX4" fmla="*/ 0 w 4420108"/>
              <a:gd name="connsiteY4" fmla="*/ 6858000 h 6858000"/>
              <a:gd name="connsiteX5" fmla="*/ 0 w 4420108"/>
              <a:gd name="connsiteY5" fmla="*/ 0 h 6858000"/>
              <a:gd name="connsiteX0" fmla="*/ 0 w 4420108"/>
              <a:gd name="connsiteY0" fmla="*/ 0 h 6858000"/>
              <a:gd name="connsiteX1" fmla="*/ 1735115 w 4420108"/>
              <a:gd name="connsiteY1" fmla="*/ 3175 h 6858000"/>
              <a:gd name="connsiteX2" fmla="*/ 4420108 w 4420108"/>
              <a:gd name="connsiteY2" fmla="*/ 1433535 h 6858000"/>
              <a:gd name="connsiteX3" fmla="*/ 3209925 w 4420108"/>
              <a:gd name="connsiteY3" fmla="*/ 6858000 h 6858000"/>
              <a:gd name="connsiteX4" fmla="*/ 0 w 4420108"/>
              <a:gd name="connsiteY4" fmla="*/ 6858000 h 6858000"/>
              <a:gd name="connsiteX5" fmla="*/ 0 w 4420108"/>
              <a:gd name="connsiteY5" fmla="*/ 0 h 6858000"/>
              <a:gd name="connsiteX0" fmla="*/ 0 w 4420108"/>
              <a:gd name="connsiteY0" fmla="*/ 0 h 6858000"/>
              <a:gd name="connsiteX1" fmla="*/ 1735115 w 4420108"/>
              <a:gd name="connsiteY1" fmla="*/ 3175 h 6858000"/>
              <a:gd name="connsiteX2" fmla="*/ 4420108 w 4420108"/>
              <a:gd name="connsiteY2" fmla="*/ 1433535 h 6858000"/>
              <a:gd name="connsiteX3" fmla="*/ 3209925 w 4420108"/>
              <a:gd name="connsiteY3" fmla="*/ 6858000 h 6858000"/>
              <a:gd name="connsiteX4" fmla="*/ 0 w 4420108"/>
              <a:gd name="connsiteY4" fmla="*/ 6858000 h 6858000"/>
              <a:gd name="connsiteX5" fmla="*/ 0 w 4420108"/>
              <a:gd name="connsiteY5" fmla="*/ 0 h 6858000"/>
              <a:gd name="connsiteX0" fmla="*/ 0 w 4420108"/>
              <a:gd name="connsiteY0" fmla="*/ 0 h 6858000"/>
              <a:gd name="connsiteX1" fmla="*/ 1735115 w 4420108"/>
              <a:gd name="connsiteY1" fmla="*/ 3175 h 6858000"/>
              <a:gd name="connsiteX2" fmla="*/ 4420108 w 4420108"/>
              <a:gd name="connsiteY2" fmla="*/ 1433535 h 6858000"/>
              <a:gd name="connsiteX3" fmla="*/ 3209925 w 4420108"/>
              <a:gd name="connsiteY3" fmla="*/ 6858000 h 6858000"/>
              <a:gd name="connsiteX4" fmla="*/ 0 w 4420108"/>
              <a:gd name="connsiteY4" fmla="*/ 6858000 h 6858000"/>
              <a:gd name="connsiteX5" fmla="*/ 0 w 4420108"/>
              <a:gd name="connsiteY5" fmla="*/ 0 h 6858000"/>
              <a:gd name="connsiteX0" fmla="*/ 0 w 4420108"/>
              <a:gd name="connsiteY0" fmla="*/ 0 h 6858000"/>
              <a:gd name="connsiteX1" fmla="*/ 1735115 w 4420108"/>
              <a:gd name="connsiteY1" fmla="*/ 3175 h 6858000"/>
              <a:gd name="connsiteX2" fmla="*/ 4420108 w 4420108"/>
              <a:gd name="connsiteY2" fmla="*/ 1433535 h 6858000"/>
              <a:gd name="connsiteX3" fmla="*/ 3209925 w 4420108"/>
              <a:gd name="connsiteY3" fmla="*/ 6858000 h 6858000"/>
              <a:gd name="connsiteX4" fmla="*/ 0 w 4420108"/>
              <a:gd name="connsiteY4" fmla="*/ 6858000 h 6858000"/>
              <a:gd name="connsiteX5" fmla="*/ 0 w 4420108"/>
              <a:gd name="connsiteY5" fmla="*/ 0 h 6858000"/>
              <a:gd name="connsiteX0" fmla="*/ 625033 w 5045141"/>
              <a:gd name="connsiteY0" fmla="*/ 0 h 6858000"/>
              <a:gd name="connsiteX1" fmla="*/ 2360148 w 5045141"/>
              <a:gd name="connsiteY1" fmla="*/ 3175 h 6858000"/>
              <a:gd name="connsiteX2" fmla="*/ 5045141 w 5045141"/>
              <a:gd name="connsiteY2" fmla="*/ 1433535 h 6858000"/>
              <a:gd name="connsiteX3" fmla="*/ 3834958 w 5045141"/>
              <a:gd name="connsiteY3" fmla="*/ 6858000 h 6858000"/>
              <a:gd name="connsiteX4" fmla="*/ 0 w 5045141"/>
              <a:gd name="connsiteY4" fmla="*/ 6858000 h 6858000"/>
              <a:gd name="connsiteX5" fmla="*/ 625033 w 5045141"/>
              <a:gd name="connsiteY5" fmla="*/ 0 h 6858000"/>
              <a:gd name="connsiteX0" fmla="*/ 11575 w 5045141"/>
              <a:gd name="connsiteY0" fmla="*/ 0 h 6858000"/>
              <a:gd name="connsiteX1" fmla="*/ 2360148 w 5045141"/>
              <a:gd name="connsiteY1" fmla="*/ 3175 h 6858000"/>
              <a:gd name="connsiteX2" fmla="*/ 5045141 w 5045141"/>
              <a:gd name="connsiteY2" fmla="*/ 1433535 h 6858000"/>
              <a:gd name="connsiteX3" fmla="*/ 3834958 w 5045141"/>
              <a:gd name="connsiteY3" fmla="*/ 6858000 h 6858000"/>
              <a:gd name="connsiteX4" fmla="*/ 0 w 5045141"/>
              <a:gd name="connsiteY4" fmla="*/ 6858000 h 6858000"/>
              <a:gd name="connsiteX5" fmla="*/ 11575 w 5045141"/>
              <a:gd name="connsiteY5" fmla="*/ 0 h 6858000"/>
              <a:gd name="connsiteX0" fmla="*/ 787182 w 5045141"/>
              <a:gd name="connsiteY0" fmla="*/ 4989 h 6854825"/>
              <a:gd name="connsiteX1" fmla="*/ 2360148 w 5045141"/>
              <a:gd name="connsiteY1" fmla="*/ 0 h 6854825"/>
              <a:gd name="connsiteX2" fmla="*/ 5045141 w 5045141"/>
              <a:gd name="connsiteY2" fmla="*/ 1430360 h 6854825"/>
              <a:gd name="connsiteX3" fmla="*/ 3834958 w 5045141"/>
              <a:gd name="connsiteY3" fmla="*/ 6854825 h 6854825"/>
              <a:gd name="connsiteX4" fmla="*/ 0 w 5045141"/>
              <a:gd name="connsiteY4" fmla="*/ 6854825 h 6854825"/>
              <a:gd name="connsiteX5" fmla="*/ 787182 w 5045141"/>
              <a:gd name="connsiteY5" fmla="*/ 4989 h 6854825"/>
              <a:gd name="connsiteX0" fmla="*/ 41 w 4258000"/>
              <a:gd name="connsiteY0" fmla="*/ 4989 h 6854825"/>
              <a:gd name="connsiteX1" fmla="*/ 1573007 w 4258000"/>
              <a:gd name="connsiteY1" fmla="*/ 0 h 6854825"/>
              <a:gd name="connsiteX2" fmla="*/ 4258000 w 4258000"/>
              <a:gd name="connsiteY2" fmla="*/ 1430360 h 6854825"/>
              <a:gd name="connsiteX3" fmla="*/ 3047817 w 4258000"/>
              <a:gd name="connsiteY3" fmla="*/ 6854825 h 6854825"/>
              <a:gd name="connsiteX4" fmla="*/ 266052 w 4258000"/>
              <a:gd name="connsiteY4" fmla="*/ 6854825 h 6854825"/>
              <a:gd name="connsiteX5" fmla="*/ 41 w 4258000"/>
              <a:gd name="connsiteY5" fmla="*/ 4989 h 6854825"/>
              <a:gd name="connsiteX0" fmla="*/ 21 w 4257980"/>
              <a:gd name="connsiteY0" fmla="*/ 4989 h 6862990"/>
              <a:gd name="connsiteX1" fmla="*/ 1572987 w 4257980"/>
              <a:gd name="connsiteY1" fmla="*/ 0 h 6862990"/>
              <a:gd name="connsiteX2" fmla="*/ 4257980 w 4257980"/>
              <a:gd name="connsiteY2" fmla="*/ 1430360 h 6862990"/>
              <a:gd name="connsiteX3" fmla="*/ 3047797 w 4257980"/>
              <a:gd name="connsiteY3" fmla="*/ 6854825 h 6862990"/>
              <a:gd name="connsiteX4" fmla="*/ 535453 w 4257980"/>
              <a:gd name="connsiteY4" fmla="*/ 6862990 h 6862990"/>
              <a:gd name="connsiteX5" fmla="*/ 21 w 4257980"/>
              <a:gd name="connsiteY5" fmla="*/ 4989 h 6862990"/>
              <a:gd name="connsiteX0" fmla="*/ 39 w 4257998"/>
              <a:gd name="connsiteY0" fmla="*/ 4989 h 6871155"/>
              <a:gd name="connsiteX1" fmla="*/ 1573005 w 4257998"/>
              <a:gd name="connsiteY1" fmla="*/ 0 h 6871155"/>
              <a:gd name="connsiteX2" fmla="*/ 4257998 w 4257998"/>
              <a:gd name="connsiteY2" fmla="*/ 1430360 h 6871155"/>
              <a:gd name="connsiteX3" fmla="*/ 3047815 w 4257998"/>
              <a:gd name="connsiteY3" fmla="*/ 6854825 h 6871155"/>
              <a:gd name="connsiteX4" fmla="*/ 274214 w 4257998"/>
              <a:gd name="connsiteY4" fmla="*/ 6871155 h 6871155"/>
              <a:gd name="connsiteX5" fmla="*/ 39 w 4257998"/>
              <a:gd name="connsiteY5" fmla="*/ 4989 h 6871155"/>
              <a:gd name="connsiteX0" fmla="*/ 484 w 3997186"/>
              <a:gd name="connsiteY0" fmla="*/ 0 h 6890659"/>
              <a:gd name="connsiteX1" fmla="*/ 1312193 w 3997186"/>
              <a:gd name="connsiteY1" fmla="*/ 19504 h 6890659"/>
              <a:gd name="connsiteX2" fmla="*/ 3997186 w 3997186"/>
              <a:gd name="connsiteY2" fmla="*/ 1449864 h 6890659"/>
              <a:gd name="connsiteX3" fmla="*/ 2787003 w 3997186"/>
              <a:gd name="connsiteY3" fmla="*/ 6874329 h 6890659"/>
              <a:gd name="connsiteX4" fmla="*/ 13402 w 3997186"/>
              <a:gd name="connsiteY4" fmla="*/ 6890659 h 6890659"/>
              <a:gd name="connsiteX5" fmla="*/ 484 w 3997186"/>
              <a:gd name="connsiteY5" fmla="*/ 0 h 6890659"/>
              <a:gd name="connsiteX0" fmla="*/ 223846 w 3983784"/>
              <a:gd name="connsiteY0" fmla="*/ 0 h 6874330"/>
              <a:gd name="connsiteX1" fmla="*/ 1298791 w 3983784"/>
              <a:gd name="connsiteY1" fmla="*/ 3175 h 6874330"/>
              <a:gd name="connsiteX2" fmla="*/ 3983784 w 3983784"/>
              <a:gd name="connsiteY2" fmla="*/ 1433535 h 6874330"/>
              <a:gd name="connsiteX3" fmla="*/ 2773601 w 3983784"/>
              <a:gd name="connsiteY3" fmla="*/ 6858000 h 6874330"/>
              <a:gd name="connsiteX4" fmla="*/ 0 w 3983784"/>
              <a:gd name="connsiteY4" fmla="*/ 6874330 h 6874330"/>
              <a:gd name="connsiteX5" fmla="*/ 223846 w 3983784"/>
              <a:gd name="connsiteY5" fmla="*/ 0 h 6874330"/>
              <a:gd name="connsiteX0" fmla="*/ 3411 w 3983784"/>
              <a:gd name="connsiteY0" fmla="*/ 0 h 6874330"/>
              <a:gd name="connsiteX1" fmla="*/ 1298791 w 3983784"/>
              <a:gd name="connsiteY1" fmla="*/ 3175 h 6874330"/>
              <a:gd name="connsiteX2" fmla="*/ 3983784 w 3983784"/>
              <a:gd name="connsiteY2" fmla="*/ 1433535 h 6874330"/>
              <a:gd name="connsiteX3" fmla="*/ 2773601 w 3983784"/>
              <a:gd name="connsiteY3" fmla="*/ 6858000 h 6874330"/>
              <a:gd name="connsiteX4" fmla="*/ 0 w 3983784"/>
              <a:gd name="connsiteY4" fmla="*/ 6874330 h 6874330"/>
              <a:gd name="connsiteX5" fmla="*/ 3411 w 3983784"/>
              <a:gd name="connsiteY5" fmla="*/ 0 h 6874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3784" h="6874330">
                <a:moveTo>
                  <a:pt x="3411" y="0"/>
                </a:moveTo>
                <a:lnTo>
                  <a:pt x="1298791" y="3175"/>
                </a:lnTo>
                <a:cubicBezTo>
                  <a:pt x="2555739" y="568862"/>
                  <a:pt x="3726961" y="1261548"/>
                  <a:pt x="3983784" y="1433535"/>
                </a:cubicBezTo>
                <a:lnTo>
                  <a:pt x="2773601" y="6858000"/>
                </a:lnTo>
                <a:lnTo>
                  <a:pt x="0" y="6874330"/>
                </a:lnTo>
                <a:cubicBezTo>
                  <a:pt x="3858" y="4588330"/>
                  <a:pt x="-447" y="2286000"/>
                  <a:pt x="341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Freeform 7"/>
          <p:cNvSpPr/>
          <p:nvPr userDrawn="1"/>
        </p:nvSpPr>
        <p:spPr>
          <a:xfrm flipH="1">
            <a:off x="5156679" y="-3176"/>
            <a:ext cx="2708729" cy="1440827"/>
          </a:xfrm>
          <a:custGeom>
            <a:avLst/>
            <a:gdLst>
              <a:gd name="connsiteX0" fmla="*/ 0 w 2661104"/>
              <a:gd name="connsiteY0" fmla="*/ 0 h 1418602"/>
              <a:gd name="connsiteX1" fmla="*/ 833275 w 2661104"/>
              <a:gd name="connsiteY1" fmla="*/ 0 h 1418602"/>
              <a:gd name="connsiteX2" fmla="*/ 2450968 w 2661104"/>
              <a:gd name="connsiteY2" fmla="*/ 1212297 h 1418602"/>
              <a:gd name="connsiteX3" fmla="*/ 2661104 w 2661104"/>
              <a:gd name="connsiteY3" fmla="*/ 1418602 h 1418602"/>
              <a:gd name="connsiteX4" fmla="*/ 2605866 w 2661104"/>
              <a:gd name="connsiteY4" fmla="*/ 1382644 h 1418602"/>
              <a:gd name="connsiteX5" fmla="*/ 445260 w 2661104"/>
              <a:gd name="connsiteY5" fmla="*/ 207296 h 1418602"/>
              <a:gd name="connsiteX6" fmla="*/ 0 w 2661104"/>
              <a:gd name="connsiteY6" fmla="*/ 0 h 1418602"/>
              <a:gd name="connsiteX0" fmla="*/ 0 w 2661104"/>
              <a:gd name="connsiteY0" fmla="*/ 22225 h 1440827"/>
              <a:gd name="connsiteX1" fmla="*/ 823750 w 2661104"/>
              <a:gd name="connsiteY1" fmla="*/ 0 h 1440827"/>
              <a:gd name="connsiteX2" fmla="*/ 2450968 w 2661104"/>
              <a:gd name="connsiteY2" fmla="*/ 1234522 h 1440827"/>
              <a:gd name="connsiteX3" fmla="*/ 2661104 w 2661104"/>
              <a:gd name="connsiteY3" fmla="*/ 1440827 h 1440827"/>
              <a:gd name="connsiteX4" fmla="*/ 2605866 w 2661104"/>
              <a:gd name="connsiteY4" fmla="*/ 1404869 h 1440827"/>
              <a:gd name="connsiteX5" fmla="*/ 445260 w 2661104"/>
              <a:gd name="connsiteY5" fmla="*/ 229521 h 1440827"/>
              <a:gd name="connsiteX6" fmla="*/ 0 w 2661104"/>
              <a:gd name="connsiteY6" fmla="*/ 22225 h 1440827"/>
              <a:gd name="connsiteX0" fmla="*/ 0 w 2692854"/>
              <a:gd name="connsiteY0" fmla="*/ 3175 h 1440827"/>
              <a:gd name="connsiteX1" fmla="*/ 855500 w 2692854"/>
              <a:gd name="connsiteY1" fmla="*/ 0 h 1440827"/>
              <a:gd name="connsiteX2" fmla="*/ 2482718 w 2692854"/>
              <a:gd name="connsiteY2" fmla="*/ 1234522 h 1440827"/>
              <a:gd name="connsiteX3" fmla="*/ 2692854 w 2692854"/>
              <a:gd name="connsiteY3" fmla="*/ 1440827 h 1440827"/>
              <a:gd name="connsiteX4" fmla="*/ 2637616 w 2692854"/>
              <a:gd name="connsiteY4" fmla="*/ 1404869 h 1440827"/>
              <a:gd name="connsiteX5" fmla="*/ 477010 w 2692854"/>
              <a:gd name="connsiteY5" fmla="*/ 229521 h 1440827"/>
              <a:gd name="connsiteX6" fmla="*/ 0 w 2692854"/>
              <a:gd name="connsiteY6" fmla="*/ 3175 h 1440827"/>
              <a:gd name="connsiteX0" fmla="*/ 0 w 2692854"/>
              <a:gd name="connsiteY0" fmla="*/ 6350 h 1440827"/>
              <a:gd name="connsiteX1" fmla="*/ 855500 w 2692854"/>
              <a:gd name="connsiteY1" fmla="*/ 0 h 1440827"/>
              <a:gd name="connsiteX2" fmla="*/ 2482718 w 2692854"/>
              <a:gd name="connsiteY2" fmla="*/ 1234522 h 1440827"/>
              <a:gd name="connsiteX3" fmla="*/ 2692854 w 2692854"/>
              <a:gd name="connsiteY3" fmla="*/ 1440827 h 1440827"/>
              <a:gd name="connsiteX4" fmla="*/ 2637616 w 2692854"/>
              <a:gd name="connsiteY4" fmla="*/ 1404869 h 1440827"/>
              <a:gd name="connsiteX5" fmla="*/ 477010 w 2692854"/>
              <a:gd name="connsiteY5" fmla="*/ 229521 h 1440827"/>
              <a:gd name="connsiteX6" fmla="*/ 0 w 2692854"/>
              <a:gd name="connsiteY6" fmla="*/ 6350 h 1440827"/>
              <a:gd name="connsiteX0" fmla="*/ 0 w 2696029"/>
              <a:gd name="connsiteY0" fmla="*/ 0 h 1440827"/>
              <a:gd name="connsiteX1" fmla="*/ 858675 w 2696029"/>
              <a:gd name="connsiteY1" fmla="*/ 0 h 1440827"/>
              <a:gd name="connsiteX2" fmla="*/ 2485893 w 2696029"/>
              <a:gd name="connsiteY2" fmla="*/ 1234522 h 1440827"/>
              <a:gd name="connsiteX3" fmla="*/ 2696029 w 2696029"/>
              <a:gd name="connsiteY3" fmla="*/ 1440827 h 1440827"/>
              <a:gd name="connsiteX4" fmla="*/ 2640791 w 2696029"/>
              <a:gd name="connsiteY4" fmla="*/ 1404869 h 1440827"/>
              <a:gd name="connsiteX5" fmla="*/ 480185 w 2696029"/>
              <a:gd name="connsiteY5" fmla="*/ 229521 h 1440827"/>
              <a:gd name="connsiteX6" fmla="*/ 0 w 2696029"/>
              <a:gd name="connsiteY6" fmla="*/ 0 h 1440827"/>
              <a:gd name="connsiteX0" fmla="*/ 0 w 2708729"/>
              <a:gd name="connsiteY0" fmla="*/ 0 h 1440827"/>
              <a:gd name="connsiteX1" fmla="*/ 871375 w 2708729"/>
              <a:gd name="connsiteY1" fmla="*/ 0 h 1440827"/>
              <a:gd name="connsiteX2" fmla="*/ 2498593 w 2708729"/>
              <a:gd name="connsiteY2" fmla="*/ 1234522 h 1440827"/>
              <a:gd name="connsiteX3" fmla="*/ 2708729 w 2708729"/>
              <a:gd name="connsiteY3" fmla="*/ 1440827 h 1440827"/>
              <a:gd name="connsiteX4" fmla="*/ 2653491 w 2708729"/>
              <a:gd name="connsiteY4" fmla="*/ 1404869 h 1440827"/>
              <a:gd name="connsiteX5" fmla="*/ 492885 w 2708729"/>
              <a:gd name="connsiteY5" fmla="*/ 229521 h 1440827"/>
              <a:gd name="connsiteX6" fmla="*/ 0 w 2708729"/>
              <a:gd name="connsiteY6" fmla="*/ 0 h 1440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8729" h="1440827">
                <a:moveTo>
                  <a:pt x="0" y="0"/>
                </a:moveTo>
                <a:lnTo>
                  <a:pt x="871375" y="0"/>
                </a:lnTo>
                <a:cubicBezTo>
                  <a:pt x="1347100" y="320234"/>
                  <a:pt x="1983063" y="755066"/>
                  <a:pt x="2498593" y="1234522"/>
                </a:cubicBezTo>
                <a:lnTo>
                  <a:pt x="2708729" y="1440827"/>
                </a:lnTo>
                <a:lnTo>
                  <a:pt x="2653491" y="1404869"/>
                </a:lnTo>
                <a:cubicBezTo>
                  <a:pt x="2354584" y="1214301"/>
                  <a:pt x="1486222" y="706715"/>
                  <a:pt x="492885" y="229521"/>
                </a:cubicBezTo>
                <a:lnTo>
                  <a:pt x="0" y="0"/>
                </a:lnTo>
                <a:close/>
              </a:path>
            </a:pathLst>
          </a:custGeom>
          <a:solidFill>
            <a:srgbClr val="BAA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 userDrawn="1"/>
        </p:nvSpPr>
        <p:spPr>
          <a:xfrm flipH="1">
            <a:off x="5171712" y="1440816"/>
            <a:ext cx="1219532" cy="5429884"/>
          </a:xfrm>
          <a:custGeom>
            <a:avLst/>
            <a:gdLst>
              <a:gd name="connsiteX0" fmla="*/ 1219502 w 1219532"/>
              <a:gd name="connsiteY0" fmla="*/ 0 h 5429884"/>
              <a:gd name="connsiteX1" fmla="*/ 1219532 w 1219532"/>
              <a:gd name="connsiteY1" fmla="*/ 30 h 5429884"/>
              <a:gd name="connsiteX2" fmla="*/ 617437 w 1219532"/>
              <a:gd name="connsiteY2" fmla="*/ 5429884 h 5429884"/>
              <a:gd name="connsiteX3" fmla="*/ 0 w 1219532"/>
              <a:gd name="connsiteY3" fmla="*/ 5428857 h 5429884"/>
              <a:gd name="connsiteX4" fmla="*/ 0 w 1219532"/>
              <a:gd name="connsiteY4" fmla="*/ 5423534 h 5429884"/>
              <a:gd name="connsiteX5" fmla="*/ 9526 w 1219532"/>
              <a:gd name="connsiteY5" fmla="*/ 5423534 h 5429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532" h="5429884">
                <a:moveTo>
                  <a:pt x="1219502" y="0"/>
                </a:moveTo>
                <a:lnTo>
                  <a:pt x="1219532" y="30"/>
                </a:lnTo>
                <a:lnTo>
                  <a:pt x="617437" y="5429884"/>
                </a:lnTo>
                <a:lnTo>
                  <a:pt x="0" y="5428857"/>
                </a:lnTo>
                <a:lnTo>
                  <a:pt x="0" y="5423534"/>
                </a:lnTo>
                <a:lnTo>
                  <a:pt x="9526" y="5423534"/>
                </a:lnTo>
                <a:close/>
              </a:path>
            </a:pathLst>
          </a:custGeom>
          <a:solidFill>
            <a:srgbClr val="8B7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7237" y="2681288"/>
            <a:ext cx="4389114" cy="5937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 i="0" spc="-1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97236" y="3184482"/>
            <a:ext cx="4389115" cy="5937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 spc="-50" baseline="0">
                <a:solidFill>
                  <a:srgbClr val="BAA3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 headline goes here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97236" y="4769643"/>
            <a:ext cx="4573573" cy="5937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0" i="0" spc="-3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Further contact information</a:t>
            </a:r>
          </a:p>
          <a:p>
            <a:pPr lvl="0"/>
            <a:r>
              <a:rPr lang="en-US" dirty="0"/>
              <a:t>Time and Date etc.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6" y="381460"/>
            <a:ext cx="1344797" cy="7431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4" y="6242208"/>
            <a:ext cx="997114" cy="15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27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– with image lef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4098464" y="1177025"/>
            <a:ext cx="4173527" cy="4760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 i="0" spc="-100" baseline="0">
                <a:solidFill>
                  <a:srgbClr val="1A2A4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4098464" y="1653058"/>
            <a:ext cx="4408918" cy="5937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 spc="-50" baseline="0">
                <a:solidFill>
                  <a:srgbClr val="BAA3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 headline goes here</a:t>
            </a:r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098464" y="2423063"/>
            <a:ext cx="4408918" cy="2817273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600" b="0" i="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  <p:grpSp>
        <p:nvGrpSpPr>
          <p:cNvPr id="3" name="Group 2"/>
          <p:cNvGrpSpPr/>
          <p:nvPr userDrawn="1"/>
        </p:nvGrpSpPr>
        <p:grpSpPr>
          <a:xfrm flipH="1">
            <a:off x="1814976" y="383492"/>
            <a:ext cx="3338804" cy="6474508"/>
            <a:chOff x="4000590" y="374206"/>
            <a:chExt cx="3338804" cy="6474508"/>
          </a:xfrm>
        </p:grpSpPr>
        <p:sp>
          <p:nvSpPr>
            <p:cNvPr id="13" name="TextBox 12"/>
            <p:cNvSpPr txBox="1">
              <a:spLocks/>
            </p:cNvSpPr>
            <p:nvPr userDrawn="1"/>
          </p:nvSpPr>
          <p:spPr>
            <a:xfrm rot="1859265">
              <a:off x="4000590" y="374206"/>
              <a:ext cx="3212460" cy="1920108"/>
            </a:xfrm>
            <a:custGeom>
              <a:avLst/>
              <a:gdLst>
                <a:gd name="connsiteX0" fmla="*/ 0 w 3212460"/>
                <a:gd name="connsiteY0" fmla="*/ 368316 h 1920108"/>
                <a:gd name="connsiteX1" fmla="*/ 613277 w 3212460"/>
                <a:gd name="connsiteY1" fmla="*/ 0 h 1920108"/>
                <a:gd name="connsiteX2" fmla="*/ 815519 w 3212460"/>
                <a:gd name="connsiteY2" fmla="*/ 72065 h 1920108"/>
                <a:gd name="connsiteX3" fmla="*/ 3156027 w 3212460"/>
                <a:gd name="connsiteY3" fmla="*/ 1843776 h 1920108"/>
                <a:gd name="connsiteX4" fmla="*/ 3212460 w 3212460"/>
                <a:gd name="connsiteY4" fmla="*/ 1920108 h 1920108"/>
                <a:gd name="connsiteX5" fmla="*/ 3017940 w 3212460"/>
                <a:gd name="connsiteY5" fmla="*/ 1735571 h 1920108"/>
                <a:gd name="connsiteX6" fmla="*/ 56031 w 3212460"/>
                <a:gd name="connsiteY6" fmla="*/ 374148 h 19201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12460" h="1920108">
                  <a:moveTo>
                    <a:pt x="0" y="368316"/>
                  </a:moveTo>
                  <a:lnTo>
                    <a:pt x="613277" y="0"/>
                  </a:lnTo>
                  <a:lnTo>
                    <a:pt x="815519" y="72065"/>
                  </a:lnTo>
                  <a:cubicBezTo>
                    <a:pt x="1739867" y="437366"/>
                    <a:pt x="2527752" y="1040228"/>
                    <a:pt x="3156027" y="1843776"/>
                  </a:cubicBezTo>
                  <a:lnTo>
                    <a:pt x="3212460" y="1920108"/>
                  </a:lnTo>
                  <a:lnTo>
                    <a:pt x="3017940" y="1735571"/>
                  </a:lnTo>
                  <a:cubicBezTo>
                    <a:pt x="2192531" y="995908"/>
                    <a:pt x="1193572" y="525963"/>
                    <a:pt x="56031" y="374148"/>
                  </a:cubicBezTo>
                  <a:close/>
                </a:path>
              </a:pathLst>
            </a:custGeom>
            <a:solidFill>
              <a:srgbClr val="0A142D"/>
            </a:solidFill>
          </p:spPr>
          <p:txBody>
            <a:bodyPr vert="horz" wrap="square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TextBox 14"/>
            <p:cNvSpPr txBox="1">
              <a:spLocks/>
            </p:cNvSpPr>
            <p:nvPr userDrawn="1"/>
          </p:nvSpPr>
          <p:spPr>
            <a:xfrm rot="1859265">
              <a:off x="5427310" y="3217352"/>
              <a:ext cx="1912084" cy="3631362"/>
            </a:xfrm>
            <a:custGeom>
              <a:avLst/>
              <a:gdLst>
                <a:gd name="connsiteX0" fmla="*/ 0 w 1912084"/>
                <a:gd name="connsiteY0" fmla="*/ 0 h 3631362"/>
                <a:gd name="connsiteX1" fmla="*/ 47861 w 1912084"/>
                <a:gd name="connsiteY1" fmla="*/ 45405 h 3631362"/>
                <a:gd name="connsiteX2" fmla="*/ 1889805 w 1912084"/>
                <a:gd name="connsiteY2" fmla="*/ 3291102 h 3631362"/>
                <a:gd name="connsiteX3" fmla="*/ 1912084 w 1912084"/>
                <a:gd name="connsiteY3" fmla="*/ 3370304 h 3631362"/>
                <a:gd name="connsiteX4" fmla="*/ 1477400 w 1912084"/>
                <a:gd name="connsiteY4" fmla="*/ 3631362 h 3631362"/>
                <a:gd name="connsiteX5" fmla="*/ 1472304 w 1912084"/>
                <a:gd name="connsiteY5" fmla="*/ 3599174 h 3631362"/>
                <a:gd name="connsiteX6" fmla="*/ 147049 w 1912084"/>
                <a:gd name="connsiteY6" fmla="*/ 198900 h 3631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2084" h="3631362">
                  <a:moveTo>
                    <a:pt x="0" y="0"/>
                  </a:moveTo>
                  <a:lnTo>
                    <a:pt x="47861" y="45405"/>
                  </a:lnTo>
                  <a:cubicBezTo>
                    <a:pt x="862909" y="863313"/>
                    <a:pt x="1489673" y="1962910"/>
                    <a:pt x="1889805" y="3291102"/>
                  </a:cubicBezTo>
                  <a:lnTo>
                    <a:pt x="1912084" y="3370304"/>
                  </a:lnTo>
                  <a:lnTo>
                    <a:pt x="1477400" y="3631362"/>
                  </a:lnTo>
                  <a:lnTo>
                    <a:pt x="1472304" y="3599174"/>
                  </a:lnTo>
                  <a:cubicBezTo>
                    <a:pt x="1240507" y="2266284"/>
                    <a:pt x="788947" y="1117232"/>
                    <a:pt x="147049" y="198900"/>
                  </a:cubicBezTo>
                  <a:close/>
                </a:path>
              </a:pathLst>
            </a:custGeom>
            <a:solidFill>
              <a:srgbClr val="1A2A4F"/>
            </a:solidFill>
          </p:spPr>
          <p:txBody>
            <a:bodyPr vert="horz" wrap="square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913142" cy="6861586"/>
          </a:xfrm>
          <a:custGeom>
            <a:avLst/>
            <a:gdLst>
              <a:gd name="connsiteX0" fmla="*/ 0 w 3348038"/>
              <a:gd name="connsiteY0" fmla="*/ 0 h 6858000"/>
              <a:gd name="connsiteX1" fmla="*/ 2790021 w 3348038"/>
              <a:gd name="connsiteY1" fmla="*/ 0 h 6858000"/>
              <a:gd name="connsiteX2" fmla="*/ 3348038 w 3348038"/>
              <a:gd name="connsiteY2" fmla="*/ 558017 h 6858000"/>
              <a:gd name="connsiteX3" fmla="*/ 3348038 w 3348038"/>
              <a:gd name="connsiteY3" fmla="*/ 6858000 h 6858000"/>
              <a:gd name="connsiteX4" fmla="*/ 0 w 3348038"/>
              <a:gd name="connsiteY4" fmla="*/ 6858000 h 6858000"/>
              <a:gd name="connsiteX5" fmla="*/ 0 w 3348038"/>
              <a:gd name="connsiteY5" fmla="*/ 0 h 6858000"/>
              <a:gd name="connsiteX0" fmla="*/ 0 w 3348038"/>
              <a:gd name="connsiteY0" fmla="*/ 0 h 6858000"/>
              <a:gd name="connsiteX1" fmla="*/ 2790021 w 3348038"/>
              <a:gd name="connsiteY1" fmla="*/ 0 h 6858000"/>
              <a:gd name="connsiteX2" fmla="*/ 3348038 w 3348038"/>
              <a:gd name="connsiteY2" fmla="*/ 558017 h 6858000"/>
              <a:gd name="connsiteX3" fmla="*/ 2771568 w 3348038"/>
              <a:gd name="connsiteY3" fmla="*/ 6858000 h 6858000"/>
              <a:gd name="connsiteX4" fmla="*/ 0 w 3348038"/>
              <a:gd name="connsiteY4" fmla="*/ 6858000 h 6858000"/>
              <a:gd name="connsiteX5" fmla="*/ 0 w 3348038"/>
              <a:gd name="connsiteY5" fmla="*/ 0 h 6858000"/>
              <a:gd name="connsiteX0" fmla="*/ 0 w 2790021"/>
              <a:gd name="connsiteY0" fmla="*/ 0 h 6858000"/>
              <a:gd name="connsiteX1" fmla="*/ 2790021 w 2790021"/>
              <a:gd name="connsiteY1" fmla="*/ 0 h 6858000"/>
              <a:gd name="connsiteX2" fmla="*/ 2652299 w 2790021"/>
              <a:gd name="connsiteY2" fmla="*/ 2963286 h 6858000"/>
              <a:gd name="connsiteX3" fmla="*/ 2771568 w 2790021"/>
              <a:gd name="connsiteY3" fmla="*/ 6858000 h 6858000"/>
              <a:gd name="connsiteX4" fmla="*/ 0 w 2790021"/>
              <a:gd name="connsiteY4" fmla="*/ 6858000 h 6858000"/>
              <a:gd name="connsiteX5" fmla="*/ 0 w 2790021"/>
              <a:gd name="connsiteY5" fmla="*/ 0 h 6858000"/>
              <a:gd name="connsiteX0" fmla="*/ 0 w 3913142"/>
              <a:gd name="connsiteY0" fmla="*/ 0 h 6858000"/>
              <a:gd name="connsiteX1" fmla="*/ 3913142 w 3913142"/>
              <a:gd name="connsiteY1" fmla="*/ 0 h 6858000"/>
              <a:gd name="connsiteX2" fmla="*/ 2652299 w 3913142"/>
              <a:gd name="connsiteY2" fmla="*/ 2963286 h 6858000"/>
              <a:gd name="connsiteX3" fmla="*/ 2771568 w 3913142"/>
              <a:gd name="connsiteY3" fmla="*/ 6858000 h 6858000"/>
              <a:gd name="connsiteX4" fmla="*/ 0 w 3913142"/>
              <a:gd name="connsiteY4" fmla="*/ 6858000 h 6858000"/>
              <a:gd name="connsiteX5" fmla="*/ 0 w 3913142"/>
              <a:gd name="connsiteY5" fmla="*/ 0 h 6858000"/>
              <a:gd name="connsiteX0" fmla="*/ 0 w 3913142"/>
              <a:gd name="connsiteY0" fmla="*/ 0 h 6858000"/>
              <a:gd name="connsiteX1" fmla="*/ 3913142 w 3913142"/>
              <a:gd name="connsiteY1" fmla="*/ 0 h 6858000"/>
              <a:gd name="connsiteX2" fmla="*/ 2652299 w 3913142"/>
              <a:gd name="connsiteY2" fmla="*/ 2963286 h 6858000"/>
              <a:gd name="connsiteX3" fmla="*/ 2771568 w 3913142"/>
              <a:gd name="connsiteY3" fmla="*/ 6858000 h 6858000"/>
              <a:gd name="connsiteX4" fmla="*/ 0 w 3913142"/>
              <a:gd name="connsiteY4" fmla="*/ 6858000 h 6858000"/>
              <a:gd name="connsiteX5" fmla="*/ 0 w 3913142"/>
              <a:gd name="connsiteY5" fmla="*/ 0 h 6858000"/>
              <a:gd name="connsiteX0" fmla="*/ 0 w 3913142"/>
              <a:gd name="connsiteY0" fmla="*/ 0 h 6858000"/>
              <a:gd name="connsiteX1" fmla="*/ 3913142 w 3913142"/>
              <a:gd name="connsiteY1" fmla="*/ 0 h 6858000"/>
              <a:gd name="connsiteX2" fmla="*/ 2664999 w 3913142"/>
              <a:gd name="connsiteY2" fmla="*/ 2988686 h 6858000"/>
              <a:gd name="connsiteX3" fmla="*/ 2771568 w 3913142"/>
              <a:gd name="connsiteY3" fmla="*/ 6858000 h 6858000"/>
              <a:gd name="connsiteX4" fmla="*/ 0 w 3913142"/>
              <a:gd name="connsiteY4" fmla="*/ 6858000 h 6858000"/>
              <a:gd name="connsiteX5" fmla="*/ 0 w 3913142"/>
              <a:gd name="connsiteY5" fmla="*/ 0 h 6858000"/>
              <a:gd name="connsiteX0" fmla="*/ 0 w 3913142"/>
              <a:gd name="connsiteY0" fmla="*/ 0 h 6858000"/>
              <a:gd name="connsiteX1" fmla="*/ 3913142 w 3913142"/>
              <a:gd name="connsiteY1" fmla="*/ 0 h 6858000"/>
              <a:gd name="connsiteX2" fmla="*/ 2664999 w 3913142"/>
              <a:gd name="connsiteY2" fmla="*/ 2988686 h 6858000"/>
              <a:gd name="connsiteX3" fmla="*/ 2771568 w 3913142"/>
              <a:gd name="connsiteY3" fmla="*/ 6858000 h 6858000"/>
              <a:gd name="connsiteX4" fmla="*/ 0 w 3913142"/>
              <a:gd name="connsiteY4" fmla="*/ 6858000 h 6858000"/>
              <a:gd name="connsiteX5" fmla="*/ 0 w 3913142"/>
              <a:gd name="connsiteY5" fmla="*/ 0 h 6858000"/>
              <a:gd name="connsiteX0" fmla="*/ 0 w 3913142"/>
              <a:gd name="connsiteY0" fmla="*/ 0 h 6858000"/>
              <a:gd name="connsiteX1" fmla="*/ 3913142 w 3913142"/>
              <a:gd name="connsiteY1" fmla="*/ 0 h 6858000"/>
              <a:gd name="connsiteX2" fmla="*/ 2664999 w 3913142"/>
              <a:gd name="connsiteY2" fmla="*/ 2988686 h 6858000"/>
              <a:gd name="connsiteX3" fmla="*/ 2771568 w 3913142"/>
              <a:gd name="connsiteY3" fmla="*/ 6858000 h 6858000"/>
              <a:gd name="connsiteX4" fmla="*/ 0 w 3913142"/>
              <a:gd name="connsiteY4" fmla="*/ 6858000 h 6858000"/>
              <a:gd name="connsiteX5" fmla="*/ 0 w 3913142"/>
              <a:gd name="connsiteY5" fmla="*/ 0 h 6858000"/>
              <a:gd name="connsiteX0" fmla="*/ 0 w 3913142"/>
              <a:gd name="connsiteY0" fmla="*/ 0 h 6858000"/>
              <a:gd name="connsiteX1" fmla="*/ 3913142 w 3913142"/>
              <a:gd name="connsiteY1" fmla="*/ 0 h 6858000"/>
              <a:gd name="connsiteX2" fmla="*/ 2664999 w 3913142"/>
              <a:gd name="connsiteY2" fmla="*/ 2988686 h 6858000"/>
              <a:gd name="connsiteX3" fmla="*/ 2771568 w 3913142"/>
              <a:gd name="connsiteY3" fmla="*/ 6858000 h 6858000"/>
              <a:gd name="connsiteX4" fmla="*/ 0 w 3913142"/>
              <a:gd name="connsiteY4" fmla="*/ 6858000 h 6858000"/>
              <a:gd name="connsiteX5" fmla="*/ 0 w 3913142"/>
              <a:gd name="connsiteY5" fmla="*/ 0 h 6858000"/>
              <a:gd name="connsiteX0" fmla="*/ 0 w 3913142"/>
              <a:gd name="connsiteY0" fmla="*/ 0 h 6858000"/>
              <a:gd name="connsiteX1" fmla="*/ 3913142 w 3913142"/>
              <a:gd name="connsiteY1" fmla="*/ 0 h 6858000"/>
              <a:gd name="connsiteX2" fmla="*/ 2664999 w 3913142"/>
              <a:gd name="connsiteY2" fmla="*/ 2988686 h 6858000"/>
              <a:gd name="connsiteX3" fmla="*/ 2771568 w 3913142"/>
              <a:gd name="connsiteY3" fmla="*/ 6858000 h 6858000"/>
              <a:gd name="connsiteX4" fmla="*/ 0 w 3913142"/>
              <a:gd name="connsiteY4" fmla="*/ 6858000 h 6858000"/>
              <a:gd name="connsiteX5" fmla="*/ 0 w 3913142"/>
              <a:gd name="connsiteY5" fmla="*/ 0 h 6858000"/>
              <a:gd name="connsiteX0" fmla="*/ 0 w 3913142"/>
              <a:gd name="connsiteY0" fmla="*/ 0 h 6858000"/>
              <a:gd name="connsiteX1" fmla="*/ 3913142 w 3913142"/>
              <a:gd name="connsiteY1" fmla="*/ 0 h 6858000"/>
              <a:gd name="connsiteX2" fmla="*/ 2664999 w 3913142"/>
              <a:gd name="connsiteY2" fmla="*/ 2988686 h 6858000"/>
              <a:gd name="connsiteX3" fmla="*/ 2771568 w 3913142"/>
              <a:gd name="connsiteY3" fmla="*/ 6858000 h 6858000"/>
              <a:gd name="connsiteX4" fmla="*/ 0 w 3913142"/>
              <a:gd name="connsiteY4" fmla="*/ 6858000 h 6858000"/>
              <a:gd name="connsiteX5" fmla="*/ 0 w 3913142"/>
              <a:gd name="connsiteY5" fmla="*/ 0 h 6858000"/>
              <a:gd name="connsiteX0" fmla="*/ 0 w 3913142"/>
              <a:gd name="connsiteY0" fmla="*/ 0 h 6861586"/>
              <a:gd name="connsiteX1" fmla="*/ 3913142 w 3913142"/>
              <a:gd name="connsiteY1" fmla="*/ 0 h 6861586"/>
              <a:gd name="connsiteX2" fmla="*/ 2664999 w 3913142"/>
              <a:gd name="connsiteY2" fmla="*/ 2988686 h 6861586"/>
              <a:gd name="connsiteX3" fmla="*/ 2760811 w 3913142"/>
              <a:gd name="connsiteY3" fmla="*/ 6861586 h 6861586"/>
              <a:gd name="connsiteX4" fmla="*/ 0 w 3913142"/>
              <a:gd name="connsiteY4" fmla="*/ 6858000 h 6861586"/>
              <a:gd name="connsiteX5" fmla="*/ 0 w 3913142"/>
              <a:gd name="connsiteY5" fmla="*/ 0 h 6861586"/>
              <a:gd name="connsiteX0" fmla="*/ 0 w 3913142"/>
              <a:gd name="connsiteY0" fmla="*/ 0 h 6861586"/>
              <a:gd name="connsiteX1" fmla="*/ 3913142 w 3913142"/>
              <a:gd name="connsiteY1" fmla="*/ 0 h 6861586"/>
              <a:gd name="connsiteX2" fmla="*/ 2664999 w 3913142"/>
              <a:gd name="connsiteY2" fmla="*/ 2988686 h 6861586"/>
              <a:gd name="connsiteX3" fmla="*/ 2760811 w 3913142"/>
              <a:gd name="connsiteY3" fmla="*/ 6861586 h 6861586"/>
              <a:gd name="connsiteX4" fmla="*/ 0 w 3913142"/>
              <a:gd name="connsiteY4" fmla="*/ 6858000 h 6861586"/>
              <a:gd name="connsiteX5" fmla="*/ 0 w 3913142"/>
              <a:gd name="connsiteY5" fmla="*/ 0 h 6861586"/>
              <a:gd name="connsiteX0" fmla="*/ 0 w 3913142"/>
              <a:gd name="connsiteY0" fmla="*/ 0 h 6861586"/>
              <a:gd name="connsiteX1" fmla="*/ 3913142 w 3913142"/>
              <a:gd name="connsiteY1" fmla="*/ 0 h 6861586"/>
              <a:gd name="connsiteX2" fmla="*/ 2664999 w 3913142"/>
              <a:gd name="connsiteY2" fmla="*/ 2988686 h 6861586"/>
              <a:gd name="connsiteX3" fmla="*/ 2760811 w 3913142"/>
              <a:gd name="connsiteY3" fmla="*/ 6861586 h 6861586"/>
              <a:gd name="connsiteX4" fmla="*/ 0 w 3913142"/>
              <a:gd name="connsiteY4" fmla="*/ 6858000 h 6861586"/>
              <a:gd name="connsiteX5" fmla="*/ 0 w 3913142"/>
              <a:gd name="connsiteY5" fmla="*/ 0 h 6861586"/>
              <a:gd name="connsiteX0" fmla="*/ 0 w 3913142"/>
              <a:gd name="connsiteY0" fmla="*/ 0 h 6861586"/>
              <a:gd name="connsiteX1" fmla="*/ 3913142 w 3913142"/>
              <a:gd name="connsiteY1" fmla="*/ 0 h 6861586"/>
              <a:gd name="connsiteX2" fmla="*/ 2664999 w 3913142"/>
              <a:gd name="connsiteY2" fmla="*/ 2988686 h 6861586"/>
              <a:gd name="connsiteX3" fmla="*/ 2760811 w 3913142"/>
              <a:gd name="connsiteY3" fmla="*/ 6861586 h 6861586"/>
              <a:gd name="connsiteX4" fmla="*/ 0 w 3913142"/>
              <a:gd name="connsiteY4" fmla="*/ 6858000 h 6861586"/>
              <a:gd name="connsiteX5" fmla="*/ 0 w 3913142"/>
              <a:gd name="connsiteY5" fmla="*/ 0 h 6861586"/>
              <a:gd name="connsiteX0" fmla="*/ 0 w 3913142"/>
              <a:gd name="connsiteY0" fmla="*/ 0 h 6861586"/>
              <a:gd name="connsiteX1" fmla="*/ 3913142 w 3913142"/>
              <a:gd name="connsiteY1" fmla="*/ 0 h 6861586"/>
              <a:gd name="connsiteX2" fmla="*/ 2664999 w 3913142"/>
              <a:gd name="connsiteY2" fmla="*/ 2988686 h 6861586"/>
              <a:gd name="connsiteX3" fmla="*/ 2760811 w 3913142"/>
              <a:gd name="connsiteY3" fmla="*/ 6861586 h 6861586"/>
              <a:gd name="connsiteX4" fmla="*/ 0 w 3913142"/>
              <a:gd name="connsiteY4" fmla="*/ 6858000 h 6861586"/>
              <a:gd name="connsiteX5" fmla="*/ 0 w 3913142"/>
              <a:gd name="connsiteY5" fmla="*/ 0 h 6861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3142" h="6861586">
                <a:moveTo>
                  <a:pt x="0" y="0"/>
                </a:moveTo>
                <a:lnTo>
                  <a:pt x="3913142" y="0"/>
                </a:lnTo>
                <a:cubicBezTo>
                  <a:pt x="2975336" y="1127462"/>
                  <a:pt x="2742380" y="2315249"/>
                  <a:pt x="2664999" y="2988686"/>
                </a:cubicBezTo>
                <a:cubicBezTo>
                  <a:pt x="2392136" y="3959313"/>
                  <a:pt x="2366700" y="5503683"/>
                  <a:pt x="2760811" y="6861586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782" y="5882633"/>
            <a:ext cx="1170308" cy="64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168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– with 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263986" y="-9600"/>
            <a:ext cx="3896484" cy="6894392"/>
          </a:xfrm>
          <a:custGeom>
            <a:avLst/>
            <a:gdLst>
              <a:gd name="connsiteX0" fmla="*/ 0 w 10000"/>
              <a:gd name="connsiteY0" fmla="*/ 2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0 w 10000"/>
              <a:gd name="connsiteY0" fmla="*/ 2000 h 10000"/>
              <a:gd name="connsiteX1" fmla="*/ 7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0 w 10000"/>
              <a:gd name="connsiteY5" fmla="*/ 2000 h 10000"/>
              <a:gd name="connsiteX0" fmla="*/ 2573 w 10000"/>
              <a:gd name="connsiteY0" fmla="*/ 4450 h 10000"/>
              <a:gd name="connsiteX1" fmla="*/ 79 w 10000"/>
              <a:gd name="connsiteY1" fmla="*/ 0 h 10000"/>
              <a:gd name="connsiteX2" fmla="*/ 10000 w 10000"/>
              <a:gd name="connsiteY2" fmla="*/ 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2573 w 10000"/>
              <a:gd name="connsiteY5" fmla="*/ 4450 h 10000"/>
              <a:gd name="connsiteX0" fmla="*/ 2495 w 9922"/>
              <a:gd name="connsiteY0" fmla="*/ 4450 h 10000"/>
              <a:gd name="connsiteX1" fmla="*/ 1 w 9922"/>
              <a:gd name="connsiteY1" fmla="*/ 0 h 10000"/>
              <a:gd name="connsiteX2" fmla="*/ 9922 w 9922"/>
              <a:gd name="connsiteY2" fmla="*/ 0 h 10000"/>
              <a:gd name="connsiteX3" fmla="*/ 9922 w 9922"/>
              <a:gd name="connsiteY3" fmla="*/ 10000 h 10000"/>
              <a:gd name="connsiteX4" fmla="*/ 2306 w 9922"/>
              <a:gd name="connsiteY4" fmla="*/ 10000 h 10000"/>
              <a:gd name="connsiteX5" fmla="*/ 2495 w 9922"/>
              <a:gd name="connsiteY5" fmla="*/ 4450 h 10000"/>
              <a:gd name="connsiteX0" fmla="*/ 2515 w 10000"/>
              <a:gd name="connsiteY0" fmla="*/ 4450 h 10005"/>
              <a:gd name="connsiteX1" fmla="*/ 1 w 10000"/>
              <a:gd name="connsiteY1" fmla="*/ 0 h 10005"/>
              <a:gd name="connsiteX2" fmla="*/ 10000 w 10000"/>
              <a:gd name="connsiteY2" fmla="*/ 0 h 10005"/>
              <a:gd name="connsiteX3" fmla="*/ 10000 w 10000"/>
              <a:gd name="connsiteY3" fmla="*/ 10000 h 10005"/>
              <a:gd name="connsiteX4" fmla="*/ 2471 w 10000"/>
              <a:gd name="connsiteY4" fmla="*/ 10005 h 10005"/>
              <a:gd name="connsiteX5" fmla="*/ 2515 w 10000"/>
              <a:gd name="connsiteY5" fmla="*/ 4450 h 10005"/>
              <a:gd name="connsiteX0" fmla="*/ 2515 w 10000"/>
              <a:gd name="connsiteY0" fmla="*/ 4450 h 10005"/>
              <a:gd name="connsiteX1" fmla="*/ 1 w 10000"/>
              <a:gd name="connsiteY1" fmla="*/ 0 h 10005"/>
              <a:gd name="connsiteX2" fmla="*/ 10000 w 10000"/>
              <a:gd name="connsiteY2" fmla="*/ 0 h 10005"/>
              <a:gd name="connsiteX3" fmla="*/ 10000 w 10000"/>
              <a:gd name="connsiteY3" fmla="*/ 10000 h 10005"/>
              <a:gd name="connsiteX4" fmla="*/ 2324 w 10000"/>
              <a:gd name="connsiteY4" fmla="*/ 10005 h 10005"/>
              <a:gd name="connsiteX5" fmla="*/ 2515 w 10000"/>
              <a:gd name="connsiteY5" fmla="*/ 4450 h 10005"/>
              <a:gd name="connsiteX0" fmla="*/ 2542 w 10000"/>
              <a:gd name="connsiteY0" fmla="*/ 4367 h 10005"/>
              <a:gd name="connsiteX1" fmla="*/ 1 w 10000"/>
              <a:gd name="connsiteY1" fmla="*/ 0 h 10005"/>
              <a:gd name="connsiteX2" fmla="*/ 10000 w 10000"/>
              <a:gd name="connsiteY2" fmla="*/ 0 h 10005"/>
              <a:gd name="connsiteX3" fmla="*/ 10000 w 10000"/>
              <a:gd name="connsiteY3" fmla="*/ 10000 h 10005"/>
              <a:gd name="connsiteX4" fmla="*/ 2324 w 10000"/>
              <a:gd name="connsiteY4" fmla="*/ 10005 h 10005"/>
              <a:gd name="connsiteX5" fmla="*/ 2542 w 10000"/>
              <a:gd name="connsiteY5" fmla="*/ 4367 h 10005"/>
              <a:gd name="connsiteX0" fmla="*/ 2542 w 10000"/>
              <a:gd name="connsiteY0" fmla="*/ 4367 h 10005"/>
              <a:gd name="connsiteX1" fmla="*/ 1 w 10000"/>
              <a:gd name="connsiteY1" fmla="*/ 0 h 10005"/>
              <a:gd name="connsiteX2" fmla="*/ 10000 w 10000"/>
              <a:gd name="connsiteY2" fmla="*/ 0 h 10005"/>
              <a:gd name="connsiteX3" fmla="*/ 10000 w 10000"/>
              <a:gd name="connsiteY3" fmla="*/ 10000 h 10005"/>
              <a:gd name="connsiteX4" fmla="*/ 2324 w 10000"/>
              <a:gd name="connsiteY4" fmla="*/ 10005 h 10005"/>
              <a:gd name="connsiteX5" fmla="*/ 2542 w 10000"/>
              <a:gd name="connsiteY5" fmla="*/ 4367 h 10005"/>
              <a:gd name="connsiteX0" fmla="*/ 2542 w 10000"/>
              <a:gd name="connsiteY0" fmla="*/ 4367 h 10005"/>
              <a:gd name="connsiteX1" fmla="*/ 1 w 10000"/>
              <a:gd name="connsiteY1" fmla="*/ 0 h 10005"/>
              <a:gd name="connsiteX2" fmla="*/ 10000 w 10000"/>
              <a:gd name="connsiteY2" fmla="*/ 0 h 10005"/>
              <a:gd name="connsiteX3" fmla="*/ 10000 w 10000"/>
              <a:gd name="connsiteY3" fmla="*/ 10000 h 10005"/>
              <a:gd name="connsiteX4" fmla="*/ 2324 w 10000"/>
              <a:gd name="connsiteY4" fmla="*/ 10005 h 10005"/>
              <a:gd name="connsiteX5" fmla="*/ 2542 w 10000"/>
              <a:gd name="connsiteY5" fmla="*/ 4367 h 10005"/>
              <a:gd name="connsiteX0" fmla="*/ 2542 w 10000"/>
              <a:gd name="connsiteY0" fmla="*/ 4367 h 10005"/>
              <a:gd name="connsiteX1" fmla="*/ 1 w 10000"/>
              <a:gd name="connsiteY1" fmla="*/ 0 h 10005"/>
              <a:gd name="connsiteX2" fmla="*/ 10000 w 10000"/>
              <a:gd name="connsiteY2" fmla="*/ 0 h 10005"/>
              <a:gd name="connsiteX3" fmla="*/ 10000 w 10000"/>
              <a:gd name="connsiteY3" fmla="*/ 10000 h 10005"/>
              <a:gd name="connsiteX4" fmla="*/ 2324 w 10000"/>
              <a:gd name="connsiteY4" fmla="*/ 10005 h 10005"/>
              <a:gd name="connsiteX5" fmla="*/ 2542 w 10000"/>
              <a:gd name="connsiteY5" fmla="*/ 4367 h 10005"/>
              <a:gd name="connsiteX0" fmla="*/ 2542 w 10000"/>
              <a:gd name="connsiteY0" fmla="*/ 4367 h 10005"/>
              <a:gd name="connsiteX1" fmla="*/ 1 w 10000"/>
              <a:gd name="connsiteY1" fmla="*/ 0 h 10005"/>
              <a:gd name="connsiteX2" fmla="*/ 10000 w 10000"/>
              <a:gd name="connsiteY2" fmla="*/ 0 h 10005"/>
              <a:gd name="connsiteX3" fmla="*/ 10000 w 10000"/>
              <a:gd name="connsiteY3" fmla="*/ 10000 h 10005"/>
              <a:gd name="connsiteX4" fmla="*/ 2324 w 10000"/>
              <a:gd name="connsiteY4" fmla="*/ 10005 h 10005"/>
              <a:gd name="connsiteX5" fmla="*/ 2542 w 10000"/>
              <a:gd name="connsiteY5" fmla="*/ 4367 h 10005"/>
              <a:gd name="connsiteX0" fmla="*/ 2601 w 10059"/>
              <a:gd name="connsiteY0" fmla="*/ 4367 h 10005"/>
              <a:gd name="connsiteX1" fmla="*/ 0 w 10059"/>
              <a:gd name="connsiteY1" fmla="*/ 5 h 10005"/>
              <a:gd name="connsiteX2" fmla="*/ 10059 w 10059"/>
              <a:gd name="connsiteY2" fmla="*/ 0 h 10005"/>
              <a:gd name="connsiteX3" fmla="*/ 10059 w 10059"/>
              <a:gd name="connsiteY3" fmla="*/ 10000 h 10005"/>
              <a:gd name="connsiteX4" fmla="*/ 2383 w 10059"/>
              <a:gd name="connsiteY4" fmla="*/ 10005 h 10005"/>
              <a:gd name="connsiteX5" fmla="*/ 2601 w 10059"/>
              <a:gd name="connsiteY5" fmla="*/ 4367 h 10005"/>
              <a:gd name="connsiteX0" fmla="*/ 2601 w 10059"/>
              <a:gd name="connsiteY0" fmla="*/ 4367 h 10005"/>
              <a:gd name="connsiteX1" fmla="*/ 0 w 10059"/>
              <a:gd name="connsiteY1" fmla="*/ 5 h 10005"/>
              <a:gd name="connsiteX2" fmla="*/ 10059 w 10059"/>
              <a:gd name="connsiteY2" fmla="*/ 0 h 10005"/>
              <a:gd name="connsiteX3" fmla="*/ 10059 w 10059"/>
              <a:gd name="connsiteY3" fmla="*/ 10000 h 10005"/>
              <a:gd name="connsiteX4" fmla="*/ 2383 w 10059"/>
              <a:gd name="connsiteY4" fmla="*/ 10005 h 10005"/>
              <a:gd name="connsiteX5" fmla="*/ 2601 w 10059"/>
              <a:gd name="connsiteY5" fmla="*/ 4367 h 10005"/>
              <a:gd name="connsiteX0" fmla="*/ 2601 w 10059"/>
              <a:gd name="connsiteY0" fmla="*/ 4367 h 10005"/>
              <a:gd name="connsiteX1" fmla="*/ 0 w 10059"/>
              <a:gd name="connsiteY1" fmla="*/ 5 h 10005"/>
              <a:gd name="connsiteX2" fmla="*/ 10059 w 10059"/>
              <a:gd name="connsiteY2" fmla="*/ 0 h 10005"/>
              <a:gd name="connsiteX3" fmla="*/ 10059 w 10059"/>
              <a:gd name="connsiteY3" fmla="*/ 10000 h 10005"/>
              <a:gd name="connsiteX4" fmla="*/ 2383 w 10059"/>
              <a:gd name="connsiteY4" fmla="*/ 10005 h 10005"/>
              <a:gd name="connsiteX5" fmla="*/ 2601 w 10059"/>
              <a:gd name="connsiteY5" fmla="*/ 4367 h 10005"/>
              <a:gd name="connsiteX0" fmla="*/ 2601 w 10059"/>
              <a:gd name="connsiteY0" fmla="*/ 4367 h 10005"/>
              <a:gd name="connsiteX1" fmla="*/ 0 w 10059"/>
              <a:gd name="connsiteY1" fmla="*/ 5 h 10005"/>
              <a:gd name="connsiteX2" fmla="*/ 10059 w 10059"/>
              <a:gd name="connsiteY2" fmla="*/ 0 h 10005"/>
              <a:gd name="connsiteX3" fmla="*/ 10059 w 10059"/>
              <a:gd name="connsiteY3" fmla="*/ 10000 h 10005"/>
              <a:gd name="connsiteX4" fmla="*/ 2383 w 10059"/>
              <a:gd name="connsiteY4" fmla="*/ 10005 h 10005"/>
              <a:gd name="connsiteX5" fmla="*/ 2601 w 10059"/>
              <a:gd name="connsiteY5" fmla="*/ 4367 h 10005"/>
              <a:gd name="connsiteX0" fmla="*/ 2601 w 10059"/>
              <a:gd name="connsiteY0" fmla="*/ 4367 h 10005"/>
              <a:gd name="connsiteX1" fmla="*/ 0 w 10059"/>
              <a:gd name="connsiteY1" fmla="*/ 5 h 10005"/>
              <a:gd name="connsiteX2" fmla="*/ 10059 w 10059"/>
              <a:gd name="connsiteY2" fmla="*/ 0 h 10005"/>
              <a:gd name="connsiteX3" fmla="*/ 10059 w 10059"/>
              <a:gd name="connsiteY3" fmla="*/ 10000 h 10005"/>
              <a:gd name="connsiteX4" fmla="*/ 2383 w 10059"/>
              <a:gd name="connsiteY4" fmla="*/ 10005 h 10005"/>
              <a:gd name="connsiteX5" fmla="*/ 2601 w 10059"/>
              <a:gd name="connsiteY5" fmla="*/ 4367 h 10005"/>
              <a:gd name="connsiteX0" fmla="*/ 2601 w 10059"/>
              <a:gd name="connsiteY0" fmla="*/ 4362 h 10000"/>
              <a:gd name="connsiteX1" fmla="*/ 0 w 10059"/>
              <a:gd name="connsiteY1" fmla="*/ 0 h 10000"/>
              <a:gd name="connsiteX2" fmla="*/ 7266 w 10059"/>
              <a:gd name="connsiteY2" fmla="*/ 21 h 10000"/>
              <a:gd name="connsiteX3" fmla="*/ 10059 w 10059"/>
              <a:gd name="connsiteY3" fmla="*/ 9995 h 10000"/>
              <a:gd name="connsiteX4" fmla="*/ 2383 w 10059"/>
              <a:gd name="connsiteY4" fmla="*/ 10000 h 10000"/>
              <a:gd name="connsiteX5" fmla="*/ 2601 w 10059"/>
              <a:gd name="connsiteY5" fmla="*/ 4362 h 10000"/>
              <a:gd name="connsiteX0" fmla="*/ 2601 w 10059"/>
              <a:gd name="connsiteY0" fmla="*/ 4381 h 10019"/>
              <a:gd name="connsiteX1" fmla="*/ 0 w 10059"/>
              <a:gd name="connsiteY1" fmla="*/ 19 h 10019"/>
              <a:gd name="connsiteX2" fmla="*/ 8159 w 10059"/>
              <a:gd name="connsiteY2" fmla="*/ 0 h 10019"/>
              <a:gd name="connsiteX3" fmla="*/ 10059 w 10059"/>
              <a:gd name="connsiteY3" fmla="*/ 10014 h 10019"/>
              <a:gd name="connsiteX4" fmla="*/ 2383 w 10059"/>
              <a:gd name="connsiteY4" fmla="*/ 10019 h 10019"/>
              <a:gd name="connsiteX5" fmla="*/ 2601 w 10059"/>
              <a:gd name="connsiteY5" fmla="*/ 4381 h 10019"/>
              <a:gd name="connsiteX0" fmla="*/ 2601 w 8159"/>
              <a:gd name="connsiteY0" fmla="*/ 4381 h 10019"/>
              <a:gd name="connsiteX1" fmla="*/ 0 w 8159"/>
              <a:gd name="connsiteY1" fmla="*/ 19 h 10019"/>
              <a:gd name="connsiteX2" fmla="*/ 8159 w 8159"/>
              <a:gd name="connsiteY2" fmla="*/ 0 h 10019"/>
              <a:gd name="connsiteX3" fmla="*/ 6582 w 8159"/>
              <a:gd name="connsiteY3" fmla="*/ 9974 h 10019"/>
              <a:gd name="connsiteX4" fmla="*/ 2383 w 8159"/>
              <a:gd name="connsiteY4" fmla="*/ 10019 h 10019"/>
              <a:gd name="connsiteX5" fmla="*/ 2601 w 8159"/>
              <a:gd name="connsiteY5" fmla="*/ 4381 h 10019"/>
              <a:gd name="connsiteX0" fmla="*/ 3188 w 10023"/>
              <a:gd name="connsiteY0" fmla="*/ 4373 h 10034"/>
              <a:gd name="connsiteX1" fmla="*/ 0 w 10023"/>
              <a:gd name="connsiteY1" fmla="*/ 19 h 10034"/>
              <a:gd name="connsiteX2" fmla="*/ 10000 w 10023"/>
              <a:gd name="connsiteY2" fmla="*/ 0 h 10034"/>
              <a:gd name="connsiteX3" fmla="*/ 10023 w 10023"/>
              <a:gd name="connsiteY3" fmla="*/ 10034 h 10034"/>
              <a:gd name="connsiteX4" fmla="*/ 2921 w 10023"/>
              <a:gd name="connsiteY4" fmla="*/ 10000 h 10034"/>
              <a:gd name="connsiteX5" fmla="*/ 3188 w 10023"/>
              <a:gd name="connsiteY5" fmla="*/ 4373 h 1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23" h="10034">
                <a:moveTo>
                  <a:pt x="3188" y="4373"/>
                </a:moveTo>
                <a:cubicBezTo>
                  <a:pt x="2933" y="3375"/>
                  <a:pt x="2525" y="1794"/>
                  <a:pt x="0" y="19"/>
                </a:cubicBezTo>
                <a:lnTo>
                  <a:pt x="10000" y="0"/>
                </a:lnTo>
                <a:cubicBezTo>
                  <a:pt x="10008" y="3345"/>
                  <a:pt x="10015" y="6689"/>
                  <a:pt x="10023" y="10034"/>
                </a:cubicBezTo>
                <a:lnTo>
                  <a:pt x="2921" y="10000"/>
                </a:lnTo>
                <a:cubicBezTo>
                  <a:pt x="3673" y="8295"/>
                  <a:pt x="4076" y="6513"/>
                  <a:pt x="3188" y="437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8" name="TextBox 7"/>
          <p:cNvSpPr txBox="1">
            <a:spLocks/>
          </p:cNvSpPr>
          <p:nvPr userDrawn="1"/>
        </p:nvSpPr>
        <p:spPr>
          <a:xfrm rot="1859265">
            <a:off x="4010115" y="374206"/>
            <a:ext cx="3212460" cy="1920108"/>
          </a:xfrm>
          <a:custGeom>
            <a:avLst/>
            <a:gdLst>
              <a:gd name="connsiteX0" fmla="*/ 0 w 3212460"/>
              <a:gd name="connsiteY0" fmla="*/ 368316 h 1920108"/>
              <a:gd name="connsiteX1" fmla="*/ 613277 w 3212460"/>
              <a:gd name="connsiteY1" fmla="*/ 0 h 1920108"/>
              <a:gd name="connsiteX2" fmla="*/ 815519 w 3212460"/>
              <a:gd name="connsiteY2" fmla="*/ 72065 h 1920108"/>
              <a:gd name="connsiteX3" fmla="*/ 3156027 w 3212460"/>
              <a:gd name="connsiteY3" fmla="*/ 1843776 h 1920108"/>
              <a:gd name="connsiteX4" fmla="*/ 3212460 w 3212460"/>
              <a:gd name="connsiteY4" fmla="*/ 1920108 h 1920108"/>
              <a:gd name="connsiteX5" fmla="*/ 3017940 w 3212460"/>
              <a:gd name="connsiteY5" fmla="*/ 1735571 h 1920108"/>
              <a:gd name="connsiteX6" fmla="*/ 56031 w 3212460"/>
              <a:gd name="connsiteY6" fmla="*/ 374148 h 192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2460" h="1920108">
                <a:moveTo>
                  <a:pt x="0" y="368316"/>
                </a:moveTo>
                <a:lnTo>
                  <a:pt x="613277" y="0"/>
                </a:lnTo>
                <a:lnTo>
                  <a:pt x="815519" y="72065"/>
                </a:lnTo>
                <a:cubicBezTo>
                  <a:pt x="1739867" y="437366"/>
                  <a:pt x="2527752" y="1040228"/>
                  <a:pt x="3156027" y="1843776"/>
                </a:cubicBezTo>
                <a:lnTo>
                  <a:pt x="3212460" y="1920108"/>
                </a:lnTo>
                <a:lnTo>
                  <a:pt x="3017940" y="1735571"/>
                </a:lnTo>
                <a:cubicBezTo>
                  <a:pt x="2192531" y="995908"/>
                  <a:pt x="1193572" y="525963"/>
                  <a:pt x="56031" y="374148"/>
                </a:cubicBezTo>
                <a:close/>
              </a:path>
            </a:pathLst>
          </a:custGeom>
          <a:solidFill>
            <a:srgbClr val="0A142D"/>
          </a:solidFill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9" name="TextBox 8"/>
          <p:cNvSpPr txBox="1">
            <a:spLocks/>
          </p:cNvSpPr>
          <p:nvPr userDrawn="1"/>
        </p:nvSpPr>
        <p:spPr>
          <a:xfrm rot="1859265">
            <a:off x="5427310" y="3217352"/>
            <a:ext cx="1912084" cy="3631362"/>
          </a:xfrm>
          <a:custGeom>
            <a:avLst/>
            <a:gdLst>
              <a:gd name="connsiteX0" fmla="*/ 0 w 1912084"/>
              <a:gd name="connsiteY0" fmla="*/ 0 h 3631362"/>
              <a:gd name="connsiteX1" fmla="*/ 47861 w 1912084"/>
              <a:gd name="connsiteY1" fmla="*/ 45405 h 3631362"/>
              <a:gd name="connsiteX2" fmla="*/ 1889805 w 1912084"/>
              <a:gd name="connsiteY2" fmla="*/ 3291102 h 3631362"/>
              <a:gd name="connsiteX3" fmla="*/ 1912084 w 1912084"/>
              <a:gd name="connsiteY3" fmla="*/ 3370304 h 3631362"/>
              <a:gd name="connsiteX4" fmla="*/ 1477400 w 1912084"/>
              <a:gd name="connsiteY4" fmla="*/ 3631362 h 3631362"/>
              <a:gd name="connsiteX5" fmla="*/ 1472304 w 1912084"/>
              <a:gd name="connsiteY5" fmla="*/ 3599174 h 3631362"/>
              <a:gd name="connsiteX6" fmla="*/ 147049 w 1912084"/>
              <a:gd name="connsiteY6" fmla="*/ 198900 h 3631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2084" h="3631362">
                <a:moveTo>
                  <a:pt x="0" y="0"/>
                </a:moveTo>
                <a:lnTo>
                  <a:pt x="47861" y="45405"/>
                </a:lnTo>
                <a:cubicBezTo>
                  <a:pt x="862909" y="863313"/>
                  <a:pt x="1489673" y="1962910"/>
                  <a:pt x="1889805" y="3291102"/>
                </a:cubicBezTo>
                <a:lnTo>
                  <a:pt x="1912084" y="3370304"/>
                </a:lnTo>
                <a:lnTo>
                  <a:pt x="1477400" y="3631362"/>
                </a:lnTo>
                <a:lnTo>
                  <a:pt x="1472304" y="3599174"/>
                </a:lnTo>
                <a:cubicBezTo>
                  <a:pt x="1240507" y="2266284"/>
                  <a:pt x="788947" y="1117232"/>
                  <a:pt x="147049" y="198900"/>
                </a:cubicBezTo>
                <a:close/>
              </a:path>
            </a:pathLst>
          </a:custGeom>
          <a:solidFill>
            <a:srgbClr val="1A2A4F"/>
          </a:solidFill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rgbClr val="1A2A4F"/>
              </a:solidFill>
            </a:endParaRPr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97237" y="573709"/>
            <a:ext cx="4173527" cy="47603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200" b="1" i="0" spc="-100" baseline="0">
                <a:solidFill>
                  <a:srgbClr val="1A2A4F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Headline goes here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97237" y="1049742"/>
            <a:ext cx="4408918" cy="5937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 i="0" spc="-50" baseline="0">
                <a:solidFill>
                  <a:srgbClr val="BAA360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Sub headline goes here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4" y="5882633"/>
            <a:ext cx="1170308" cy="646724"/>
          </a:xfrm>
          <a:prstGeom prst="rect">
            <a:avLst/>
          </a:prstGeom>
        </p:spPr>
      </p:pic>
      <p:sp>
        <p:nvSpPr>
          <p:cNvPr id="22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692685" y="1819747"/>
            <a:ext cx="5309763" cy="3865829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spcBef>
                <a:spcPts val="0"/>
              </a:spcBef>
              <a:buFont typeface="Arial" charset="0"/>
              <a:buChar char="•"/>
              <a:defRPr sz="1600" b="0" i="0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798681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23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7294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716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1600"/>
            <a:ext cx="38100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222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890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380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8733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0911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274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1123786-6488-4384-99AA-2FE612A962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0A73E29-F3CB-48BF-89B8-0E2594EEF0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6" r:id="rId12"/>
    <p:sldLayoutId id="2147483817" r:id="rId13"/>
    <p:sldLayoutId id="2147483818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l.mcelduff@ulster.ac.uk" TargetMode="External"/><Relationship Id="rId4" Type="http://schemas.openxmlformats.org/officeDocument/2006/relationships/hyperlink" Target="mailto:h.ritchie@ulster.ac.uk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hyperlink" Target="mailto:l.mcelduff@ulster.ac.uk" TargetMode="External"/><Relationship Id="rId4" Type="http://schemas.openxmlformats.org/officeDocument/2006/relationships/hyperlink" Target="mailto:h.ritchie@ulster.ac.u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1" r="28271"/>
          <a:stretch>
            <a:fillRect/>
          </a:stretch>
        </p:blipFill>
        <p:spPr>
          <a:xfrm flipH="1">
            <a:off x="5160963" y="-15875"/>
            <a:ext cx="3983037" cy="687387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5250" y="1349375"/>
            <a:ext cx="5064965" cy="593725"/>
          </a:xfrm>
        </p:spPr>
        <p:txBody>
          <a:bodyPr/>
          <a:lstStyle/>
          <a:p>
            <a:pPr algn="ctr"/>
            <a:r>
              <a:rPr lang="en-GB" dirty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23727" y="3878798"/>
            <a:ext cx="4736862" cy="2509355"/>
          </a:xfrm>
        </p:spPr>
        <p:txBody>
          <a:bodyPr/>
          <a:lstStyle/>
          <a:p>
            <a:pPr algn="ctr"/>
            <a:r>
              <a:rPr lang="en-GB" b="1" dirty="0">
                <a:latin typeface="Arial"/>
                <a:cs typeface="Arial"/>
              </a:rPr>
              <a:t>Dr Heather Ritchie &amp; Dr Linda McElduff</a:t>
            </a:r>
          </a:p>
          <a:p>
            <a:pPr algn="ctr"/>
            <a:endParaRPr lang="en-GB" sz="1600" dirty="0">
              <a:latin typeface="Arial"/>
              <a:cs typeface="Arial"/>
            </a:endParaRPr>
          </a:p>
          <a:p>
            <a:pPr algn="ctr"/>
            <a:r>
              <a:rPr lang="en-GB" sz="1600" dirty="0">
                <a:latin typeface="Arial"/>
                <a:cs typeface="Arial"/>
              </a:rPr>
              <a:t>Lecturers in Planning </a:t>
            </a:r>
            <a:endParaRPr lang="en-GB" sz="1600" dirty="0"/>
          </a:p>
          <a:p>
            <a:pPr algn="ctr"/>
            <a:r>
              <a:rPr lang="en-GB" sz="1600" dirty="0">
                <a:latin typeface="Arial"/>
                <a:cs typeface="Arial"/>
              </a:rPr>
              <a:t>Belfast School of Architecture &amp; the Built Environment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52" y="5533033"/>
            <a:ext cx="3848863" cy="593725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  <a:hlinkClick r:id="rId4"/>
              </a:rPr>
              <a:t>h.ritchie@ulster.ac.uk</a:t>
            </a:r>
            <a:r>
              <a:rPr lang="en-US" dirty="0">
                <a:latin typeface="Arial"/>
                <a:cs typeface="Arial"/>
              </a:rPr>
              <a:t> </a:t>
            </a:r>
          </a:p>
          <a:p>
            <a:r>
              <a:rPr lang="en-US" dirty="0">
                <a:latin typeface="Arial"/>
                <a:cs typeface="Arial"/>
                <a:hlinkClick r:id="rId5"/>
              </a:rPr>
              <a:t>l.mcelduff@ulster.ac.uk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7182" y="158919"/>
            <a:ext cx="356628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Arial"/>
                <a:ea typeface="ＭＳ Ｐゴシック"/>
                <a:cs typeface="Arial"/>
              </a:rPr>
              <a:t>13</a:t>
            </a:r>
            <a:r>
              <a:rPr lang="en-GB" sz="2000" b="1" baseline="30000" dirty="0">
                <a:solidFill>
                  <a:schemeClr val="accent3"/>
                </a:solidFill>
                <a:latin typeface="Arial"/>
                <a:ea typeface="ＭＳ Ｐゴシック"/>
                <a:cs typeface="Arial"/>
              </a:rPr>
              <a:t>th</a:t>
            </a:r>
            <a:r>
              <a:rPr lang="en-GB" sz="2000" b="1" dirty="0">
                <a:solidFill>
                  <a:schemeClr val="accent3"/>
                </a:solidFill>
                <a:latin typeface="Arial"/>
                <a:ea typeface="ＭＳ Ｐゴシック"/>
                <a:cs typeface="Arial"/>
              </a:rPr>
              <a:t> Biennial of European Council of Town Planners: – Planning on the Edge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554" y="1943100"/>
            <a:ext cx="4808114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 comparative analysis of marine governance across the Irish Sea </a:t>
            </a:r>
          </a:p>
        </p:txBody>
      </p:sp>
    </p:spTree>
    <p:extLst>
      <p:ext uri="{BB962C8B-B14F-4D97-AF65-F5344CB8AC3E}">
        <p14:creationId xmlns:p14="http://schemas.microsoft.com/office/powerpoint/2010/main" val="1192147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5A046D1D-71CA-4EB0-837F-50A5E9BD1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04664"/>
            <a:ext cx="7772400" cy="554360"/>
          </a:xfrm>
        </p:spPr>
        <p:txBody>
          <a:bodyPr/>
          <a:lstStyle/>
          <a:p>
            <a:r>
              <a:rPr lang="en-GB" altLang="en-US" dirty="0">
                <a:solidFill>
                  <a:srgbClr val="3C8C93"/>
                </a:solidFill>
              </a:rPr>
              <a:t>Wales Marine Plan: Current Status </a:t>
            </a:r>
          </a:p>
        </p:txBody>
      </p:sp>
      <p:pic>
        <p:nvPicPr>
          <p:cNvPr id="26627" name="Content Placeholder 5">
            <a:extLst>
              <a:ext uri="{FF2B5EF4-FFF2-40B4-BE49-F238E27FC236}">
                <a16:creationId xmlns:a16="http://schemas.microsoft.com/office/drawing/2014/main" id="{12F7C1CF-E1FB-4AAE-A4D5-8369066DB3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/>
          <a:stretch/>
        </p:blipFill>
        <p:spPr>
          <a:xfrm>
            <a:off x="539552" y="1241474"/>
            <a:ext cx="4392488" cy="428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628" name="Content Placeholder 4">
            <a:extLst>
              <a:ext uri="{FF2B5EF4-FFF2-40B4-BE49-F238E27FC236}">
                <a16:creationId xmlns:a16="http://schemas.microsoft.com/office/drawing/2014/main" id="{283B873A-D438-44AF-ABD5-60C031CA4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4784" y="1501254"/>
            <a:ext cx="3672408" cy="4996804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b="1" dirty="0"/>
              <a:t>Lead: </a:t>
            </a:r>
            <a:r>
              <a:rPr lang="en-GB" altLang="en-US" sz="1600" dirty="0"/>
              <a:t>Welsh Government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b="1" dirty="0"/>
              <a:t>Progress: </a:t>
            </a:r>
            <a:r>
              <a:rPr lang="en-GB" altLang="en-US" sz="1600" dirty="0"/>
              <a:t>Draft Welsh National Marine Plan (WNMP) published Dec 2017.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dirty="0"/>
              <a:t>Well-being of Future Generations (Wales) Act 2015; Environment (Wales) Act 2016.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dirty="0"/>
              <a:t>Consultation closed - April 2018.</a:t>
            </a:r>
          </a:p>
          <a:p>
            <a:pPr marL="0" indent="0">
              <a:spcBef>
                <a:spcPts val="0"/>
              </a:spcBef>
            </a:pPr>
            <a:r>
              <a:rPr lang="en-US" altLang="en-US" sz="1600" dirty="0"/>
              <a:t>Issues for consideration (e.g.):</a:t>
            </a:r>
          </a:p>
          <a:p>
            <a:pPr marL="260350" lvl="1" indent="0">
              <a:spcBef>
                <a:spcPts val="0"/>
              </a:spcBef>
            </a:pPr>
            <a:r>
              <a:rPr lang="en-US" altLang="en-US" sz="1600" dirty="0"/>
              <a:t>Consideration of cross-border matters in implementation guidance</a:t>
            </a:r>
          </a:p>
          <a:p>
            <a:pPr marL="260350" lvl="1" indent="0">
              <a:spcBef>
                <a:spcPts val="0"/>
              </a:spcBef>
              <a:spcAft>
                <a:spcPts val="600"/>
              </a:spcAft>
            </a:pPr>
            <a:r>
              <a:rPr lang="en-US" altLang="en-US" sz="1600" dirty="0"/>
              <a:t>Need for guidance &amp; training, update of TANs (TSP)</a:t>
            </a:r>
          </a:p>
          <a:p>
            <a:pPr marL="0" indent="0">
              <a:spcAft>
                <a:spcPts val="600"/>
              </a:spcAft>
            </a:pPr>
            <a:r>
              <a:rPr lang="en-GB" altLang="en-US" sz="1600" b="1" dirty="0"/>
              <a:t>Next Steps – </a:t>
            </a:r>
            <a:r>
              <a:rPr lang="en-US" altLang="en-US" sz="1600" dirty="0"/>
              <a:t>WNMP aims to be published in October 2019 </a:t>
            </a:r>
          </a:p>
          <a:p>
            <a:pPr marL="0" indent="0"/>
            <a:endParaRPr lang="en-GB" altLang="en-US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US" altLang="en-US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GB" altLang="en-US" sz="16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21099" y="5709729"/>
            <a:ext cx="4392488" cy="864096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8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US" sz="1400" b="1" kern="0" dirty="0">
                <a:latin typeface="American Typewriter"/>
                <a:cs typeface="American Typewriter"/>
              </a:rPr>
              <a:t>Marine Plan Vision for Wales:</a:t>
            </a:r>
          </a:p>
          <a:p>
            <a:pPr marL="0" indent="0" algn="ctr"/>
            <a:r>
              <a:rPr lang="en-US" sz="1400" kern="0" dirty="0">
                <a:latin typeface="American Typewriter"/>
                <a:cs typeface="American Typewriter"/>
              </a:rPr>
              <a:t>Welsh seas are clean, healthy, safe, productive &amp; biologically diverse</a:t>
            </a:r>
          </a:p>
        </p:txBody>
      </p:sp>
    </p:spTree>
    <p:extLst>
      <p:ext uri="{BB962C8B-B14F-4D97-AF65-F5344CB8AC3E}">
        <p14:creationId xmlns:p14="http://schemas.microsoft.com/office/powerpoint/2010/main" val="2382895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66" y="755598"/>
            <a:ext cx="8175376" cy="527720"/>
          </a:xfrm>
        </p:spPr>
        <p:txBody>
          <a:bodyPr/>
          <a:lstStyle/>
          <a:p>
            <a:r>
              <a:rPr lang="en-GB" dirty="0">
                <a:solidFill>
                  <a:srgbClr val="3C8C93"/>
                </a:solidFill>
              </a:rPr>
              <a:t>South West &amp; North West Marine Plan: Current Status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536" y="5013176"/>
            <a:ext cx="8496944" cy="1844824"/>
          </a:xfrm>
        </p:spPr>
        <p:txBody>
          <a:bodyPr/>
          <a:lstStyle/>
          <a:p>
            <a:pPr marL="0" indent="0">
              <a:spcAft>
                <a:spcPts val="0"/>
              </a:spcAft>
            </a:pPr>
            <a:r>
              <a:rPr lang="en-GB" sz="1600" b="1" dirty="0"/>
              <a:t>Lead: </a:t>
            </a:r>
            <a:r>
              <a:rPr lang="en-GB" sz="1600" dirty="0"/>
              <a:t>Marine Management Organisation (MMO)</a:t>
            </a:r>
          </a:p>
          <a:p>
            <a:pPr marL="0" indent="0">
              <a:spcAft>
                <a:spcPts val="0"/>
              </a:spcAft>
            </a:pPr>
            <a:r>
              <a:rPr lang="en-GB" sz="1600" dirty="0"/>
              <a:t>4 marine</a:t>
            </a:r>
            <a:r>
              <a:rPr lang="en-GB" sz="1600" b="1" dirty="0"/>
              <a:t> </a:t>
            </a:r>
            <a:r>
              <a:rPr lang="en-GB" sz="1600" dirty="0"/>
              <a:t>plans – NW, NE, SW &amp; SE - to be published by 2020.</a:t>
            </a:r>
          </a:p>
          <a:p>
            <a:pPr marL="0" indent="0">
              <a:spcAft>
                <a:spcPts val="0"/>
              </a:spcAft>
            </a:pPr>
            <a:r>
              <a:rPr lang="en-GB" sz="1600" b="1" dirty="0"/>
              <a:t>Progress: ‘</a:t>
            </a:r>
            <a:r>
              <a:rPr lang="en-GB" sz="1600" dirty="0"/>
              <a:t>Iteration 3’ - preferred draft policies &amp; supporting text; Spring 2019 - </a:t>
            </a:r>
            <a:r>
              <a:rPr lang="en-US" altLang="en-US" sz="1600" dirty="0"/>
              <a:t>Iteration 3 engagement. </a:t>
            </a:r>
          </a:p>
          <a:p>
            <a:pPr marL="0" indent="0">
              <a:spcAft>
                <a:spcPts val="0"/>
              </a:spcAft>
            </a:pPr>
            <a:r>
              <a:rPr lang="en-US" altLang="en-US" sz="1600" b="1" dirty="0"/>
              <a:t>Next Steps: </a:t>
            </a:r>
            <a:r>
              <a:rPr lang="en-US" altLang="en-US" sz="1600" dirty="0"/>
              <a:t>Sept 2019 - ‘You said, we did’ document published, summary of stakeholder led policy changes for plan drafting; Statutory consultation on draft plans in late 2019.</a:t>
            </a:r>
          </a:p>
          <a:p>
            <a:pPr marL="0" indent="0">
              <a:spcAft>
                <a:spcPts val="0"/>
              </a:spcAft>
            </a:pPr>
            <a:endParaRPr lang="en-GB" sz="1600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3267590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923928" y="908720"/>
            <a:ext cx="4968552" cy="4104456"/>
            <a:chOff x="138484" y="1700808"/>
            <a:chExt cx="4548437" cy="4003423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84" y="1700808"/>
              <a:ext cx="4433516" cy="40034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itle 1"/>
            <p:cNvSpPr txBox="1">
              <a:spLocks/>
            </p:cNvSpPr>
            <p:nvPr/>
          </p:nvSpPr>
          <p:spPr bwMode="auto">
            <a:xfrm>
              <a:off x="3409531" y="5301208"/>
              <a:ext cx="1162469" cy="2985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normAutofit fontScale="55000" lnSpcReduction="20000"/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tx1"/>
                  </a:solidFill>
                  <a:latin typeface="Arial" pitchFamily="34" charset="0"/>
                  <a:ea typeface="+mj-ea"/>
                  <a:cs typeface="Arial" pitchFamily="34" charset="0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algn="l" rtl="0" fontAlgn="base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>
                <a:defRPr/>
              </a:pPr>
              <a:r>
                <a:rPr lang="en-GB" altLang="en-US" sz="28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Iterations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309988" y="1916831"/>
              <a:ext cx="1376933" cy="3787400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231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>
            <a:extLst>
              <a:ext uri="{FF2B5EF4-FFF2-40B4-BE49-F238E27FC236}">
                <a16:creationId xmlns:a16="http://schemas.microsoft.com/office/drawing/2014/main" id="{52DA18E6-30EE-44A8-9E43-056D272A4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527720"/>
          </a:xfrm>
        </p:spPr>
        <p:txBody>
          <a:bodyPr/>
          <a:lstStyle/>
          <a:p>
            <a:r>
              <a:rPr lang="en-GB" altLang="en-US" dirty="0">
                <a:solidFill>
                  <a:srgbClr val="3C8C93"/>
                </a:solidFill>
              </a:rPr>
              <a:t>Ireland Marine Plan: Current Status </a:t>
            </a:r>
          </a:p>
        </p:txBody>
      </p:sp>
      <p:sp>
        <p:nvSpPr>
          <p:cNvPr id="30723" name="Content Placeholder 6">
            <a:extLst>
              <a:ext uri="{FF2B5EF4-FFF2-40B4-BE49-F238E27FC236}">
                <a16:creationId xmlns:a16="http://schemas.microsoft.com/office/drawing/2014/main" id="{FFC2039D-E97C-498D-8BF4-DC8B3E743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57112" y="1114334"/>
            <a:ext cx="4752528" cy="5585792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b="1" dirty="0"/>
              <a:t>Lead</a:t>
            </a:r>
            <a:r>
              <a:rPr lang="en-GB" altLang="en-US" sz="1600" dirty="0"/>
              <a:t>: Department of Housing, Planning &amp; Local Government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b="1" dirty="0"/>
              <a:t>Progress</a:t>
            </a:r>
            <a:r>
              <a:rPr lang="en-GB" altLang="en-US" sz="1600" dirty="0"/>
              <a:t>: supporting guidance &amp; bodies: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dirty="0"/>
              <a:t>Harnessing Our Ocean’s Wealth – an Integrated Marine Plan (2012); MSP Roadmap: Towards a MSP for Ireland – (2017); The National Marine Planning Framework (2018). </a:t>
            </a:r>
            <a:endParaRPr lang="en-GB" altLang="en-US" sz="1600" b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b="1" dirty="0"/>
              <a:t>Next Steps: </a:t>
            </a:r>
            <a:r>
              <a:rPr lang="en-GB" altLang="en-US" sz="1600" dirty="0"/>
              <a:t>Interdepartmental group established to lead &amp;oversee the plan development.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dirty="0"/>
              <a:t>Advisory group established to ensure effective participation in the process. Stakeholder engagement events.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dirty="0"/>
              <a:t>Change in legislation from </a:t>
            </a:r>
            <a:r>
              <a:rPr lang="en-GB" altLang="en-US" sz="1600" i="1" dirty="0"/>
              <a:t>SI to the Planning and Development (Amendment) Act 2018 </a:t>
            </a:r>
            <a:r>
              <a:rPr lang="en-GB" altLang="en-US" sz="1600" dirty="0"/>
              <a:t>=&gt; the plan becomes a determining factor in consenting decisions &amp; developments of plans and policies.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dirty="0"/>
              <a:t>Draft Marine Policy Statement – public consultation ended August 2019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GB" altLang="en-US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GB" altLang="en-US" sz="1600" dirty="0"/>
          </a:p>
        </p:txBody>
      </p:sp>
      <p:pic>
        <p:nvPicPr>
          <p:cNvPr id="30724" name="Content Placeholder 7">
            <a:extLst>
              <a:ext uri="{FF2B5EF4-FFF2-40B4-BE49-F238E27FC236}">
                <a16:creationId xmlns:a16="http://schemas.microsoft.com/office/drawing/2014/main" id="{92A18CB7-7FBD-4B96-92B2-FF16B3D523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85" t="11131" r="29663" b="14092"/>
          <a:stretch/>
        </p:blipFill>
        <p:spPr>
          <a:xfrm>
            <a:off x="251520" y="1340768"/>
            <a:ext cx="4032448" cy="4542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1936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4">
            <a:extLst>
              <a:ext uri="{FF2B5EF4-FFF2-40B4-BE49-F238E27FC236}">
                <a16:creationId xmlns:a16="http://schemas.microsoft.com/office/drawing/2014/main" id="{6BD459AE-5F7C-4666-BB7D-3E4AFAA80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990656" cy="527720"/>
          </a:xfrm>
        </p:spPr>
        <p:txBody>
          <a:bodyPr/>
          <a:lstStyle/>
          <a:p>
            <a:r>
              <a:rPr lang="en-GB" altLang="en-US" dirty="0">
                <a:solidFill>
                  <a:srgbClr val="3C8C93"/>
                </a:solidFill>
              </a:rPr>
              <a:t>Isle of Man Marine Plan: Current Status </a:t>
            </a:r>
          </a:p>
        </p:txBody>
      </p:sp>
      <p:sp>
        <p:nvSpPr>
          <p:cNvPr id="38916" name="Content Placeholder 6">
            <a:extLst>
              <a:ext uri="{FF2B5EF4-FFF2-40B4-BE49-F238E27FC236}">
                <a16:creationId xmlns:a16="http://schemas.microsoft.com/office/drawing/2014/main" id="{9566B92F-CD0F-4639-AF1F-E6ED665840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80112" y="1124744"/>
            <a:ext cx="3312368" cy="5544616"/>
          </a:xfrm>
        </p:spPr>
        <p:txBody>
          <a:bodyPr/>
          <a:lstStyle/>
          <a:p>
            <a:pPr marL="0" indent="0">
              <a:spcAft>
                <a:spcPts val="600"/>
              </a:spcAft>
            </a:pPr>
            <a:r>
              <a:rPr lang="en-GB" altLang="en-US" sz="1600" dirty="0"/>
              <a:t>Not having a Marine Plan!</a:t>
            </a:r>
          </a:p>
          <a:p>
            <a:pPr marL="0" indent="0">
              <a:spcAft>
                <a:spcPts val="600"/>
              </a:spcAft>
            </a:pPr>
            <a:r>
              <a:rPr lang="en-GB" altLang="en-US" sz="1600" dirty="0"/>
              <a:t>Manx Marine Environmental Assessment (MMEA) Report (2018): </a:t>
            </a:r>
          </a:p>
          <a:p>
            <a:pPr marL="471488" indent="-285750">
              <a:spcAft>
                <a:spcPts val="600"/>
              </a:spcAft>
              <a:buFontTx/>
              <a:buChar char="-"/>
            </a:pPr>
            <a:r>
              <a:rPr lang="en-GB" sz="1600" dirty="0"/>
              <a:t>not a policy document - a statement of technical facts that were available and correct at the time of publication – ‘as is’ document.</a:t>
            </a:r>
          </a:p>
          <a:p>
            <a:pPr marL="471488" indent="-285750">
              <a:spcAft>
                <a:spcPts val="600"/>
              </a:spcAft>
              <a:buFontTx/>
              <a:buChar char="-"/>
            </a:pPr>
            <a:r>
              <a:rPr lang="en-GB" sz="1600" dirty="0"/>
              <a:t>No public consultation – relied on experts. </a:t>
            </a:r>
          </a:p>
          <a:p>
            <a:pPr marL="0" indent="0">
              <a:spcAft>
                <a:spcPts val="600"/>
              </a:spcAft>
            </a:pPr>
            <a:r>
              <a:rPr lang="en-GB" sz="1600" dirty="0"/>
              <a:t>Opportunities for future coastal and offshore developments in Manx territorial waters.</a:t>
            </a:r>
          </a:p>
          <a:p>
            <a:pPr marL="0" indent="0">
              <a:spcAft>
                <a:spcPts val="600"/>
              </a:spcAft>
            </a:pPr>
            <a:r>
              <a:rPr lang="en-US" sz="1600" dirty="0"/>
              <a:t>Biosphere Isle of Man awarded March 2016 - 1st Island Nation in the world to receive UNESCO biosphere endorsement.</a:t>
            </a:r>
          </a:p>
          <a:p>
            <a:pPr marL="0" indent="0">
              <a:spcAft>
                <a:spcPts val="600"/>
              </a:spcAft>
            </a:pPr>
            <a:endParaRPr lang="en-GB" sz="16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4388" t="22947" r="19174" b="17527"/>
          <a:stretch/>
        </p:blipFill>
        <p:spPr>
          <a:xfrm>
            <a:off x="683568" y="1124744"/>
            <a:ext cx="4468135" cy="4010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683568" y="5350773"/>
            <a:ext cx="4464496" cy="1277273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en-GB" sz="1400" b="1" kern="0" dirty="0">
                <a:solidFill>
                  <a:srgbClr val="000000"/>
                </a:solidFill>
                <a:latin typeface="American Typewriter"/>
                <a:ea typeface="ＭＳ Ｐゴシック"/>
                <a:cs typeface="American Typewriter"/>
              </a:rPr>
              <a:t>Government Priorities (marine vision?): 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 sz="1400" i="1" kern="0" dirty="0">
                <a:solidFill>
                  <a:srgbClr val="000000"/>
                </a:solidFill>
                <a:latin typeface="American Typewriter"/>
                <a:ea typeface="ＭＳ Ｐゴシック"/>
                <a:cs typeface="American Typewriter"/>
              </a:rPr>
              <a:t> - An Island of enterprise and opportunity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 sz="1400" i="1" kern="0" dirty="0">
                <a:solidFill>
                  <a:srgbClr val="000000"/>
                </a:solidFill>
                <a:latin typeface="American Typewriter"/>
                <a:ea typeface="ＭＳ Ｐゴシック"/>
                <a:cs typeface="American Typewriter"/>
              </a:rPr>
              <a:t> - Financially responsible government </a:t>
            </a:r>
          </a:p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GB" sz="1400" i="1" kern="0" dirty="0">
                <a:solidFill>
                  <a:srgbClr val="000000"/>
                </a:solidFill>
                <a:latin typeface="American Typewriter"/>
                <a:ea typeface="ＭＳ Ｐゴシック"/>
                <a:cs typeface="American Typewriter"/>
              </a:rPr>
              <a:t>- An inclusive and caring society</a:t>
            </a:r>
          </a:p>
        </p:txBody>
      </p:sp>
    </p:spTree>
    <p:extLst>
      <p:ext uri="{BB962C8B-B14F-4D97-AF65-F5344CB8AC3E}">
        <p14:creationId xmlns:p14="http://schemas.microsoft.com/office/powerpoint/2010/main" val="2450484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Future outlook to Marine Governance in the Irish Sea – glass half full?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1200"/>
              </a:spcBef>
            </a:pPr>
            <a:r>
              <a:rPr lang="en-GB" dirty="0"/>
              <a:t>The picture across the Irish Sea is disjointed – different policies, timescales, visions, political priorities </a:t>
            </a:r>
          </a:p>
          <a:p>
            <a:pPr marL="0" indent="0">
              <a:spcBef>
                <a:spcPts val="1200"/>
              </a:spcBef>
            </a:pPr>
            <a:r>
              <a:rPr lang="en-GB" dirty="0"/>
              <a:t>Land Sea integration – lack of holistic approach – need to integrate with coastal policies and terrestrial plans </a:t>
            </a:r>
          </a:p>
          <a:p>
            <a:pPr marL="0" indent="0">
              <a:spcBef>
                <a:spcPts val="1200"/>
              </a:spcBef>
            </a:pPr>
            <a:r>
              <a:rPr lang="en-GB" dirty="0"/>
              <a:t>Lack of co-ordination – enhance cross-border cooperation – UK administrations and ROI/ NI boundary (esp. the ‘B’ word!)  </a:t>
            </a:r>
          </a:p>
          <a:p>
            <a:pPr>
              <a:spcBef>
                <a:spcPts val="1200"/>
              </a:spcBef>
            </a:pPr>
            <a:endParaRPr lang="en-GB" dirty="0"/>
          </a:p>
          <a:p>
            <a:pPr>
              <a:spcBef>
                <a:spcPts val="1200"/>
              </a:spcBef>
            </a:pP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This is a transitional period: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dirty="0"/>
              <a:t>We have plans! It is a starting point for a complex area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dirty="0"/>
              <a:t>Existing partnership working across the Irish Sea – enhanced cooperation and knowledge exchange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dirty="0"/>
              <a:t>Improved public awareness – could be better </a:t>
            </a: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r>
              <a:rPr lang="en-GB" dirty="0"/>
              <a:t>Improved marine evidence base – need to disseminate wider </a:t>
            </a:r>
          </a:p>
          <a:p>
            <a:pPr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spcBef>
                <a:spcPts val="1200"/>
              </a:spcBef>
            </a:pPr>
            <a:endParaRPr lang="en-GB" dirty="0"/>
          </a:p>
          <a:p>
            <a:pPr>
              <a:spcBef>
                <a:spcPts val="120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1143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1" r="28271"/>
          <a:stretch>
            <a:fillRect/>
          </a:stretch>
        </p:blipFill>
        <p:spPr>
          <a:xfrm flipH="1">
            <a:off x="5160963" y="-15875"/>
            <a:ext cx="3983037" cy="6873875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5250" y="1349375"/>
            <a:ext cx="5064965" cy="593725"/>
          </a:xfrm>
        </p:spPr>
        <p:txBody>
          <a:bodyPr/>
          <a:lstStyle/>
          <a:p>
            <a:pPr algn="ctr"/>
            <a:r>
              <a:rPr lang="en-GB" dirty="0"/>
              <a:t>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23727" y="3878798"/>
            <a:ext cx="4736862" cy="2509355"/>
          </a:xfrm>
        </p:spPr>
        <p:txBody>
          <a:bodyPr/>
          <a:lstStyle/>
          <a:p>
            <a:pPr algn="ctr"/>
            <a:r>
              <a:rPr lang="en-GB" b="1" dirty="0">
                <a:latin typeface="Arial"/>
                <a:cs typeface="Arial"/>
              </a:rPr>
              <a:t>Dr Heather Ritchie &amp; Dr Linda McElduff</a:t>
            </a:r>
          </a:p>
          <a:p>
            <a:pPr algn="ctr"/>
            <a:endParaRPr lang="en-GB" sz="1600" dirty="0">
              <a:latin typeface="Arial"/>
              <a:cs typeface="Arial"/>
            </a:endParaRPr>
          </a:p>
          <a:p>
            <a:pPr algn="ctr"/>
            <a:r>
              <a:rPr lang="en-GB" sz="1600" dirty="0">
                <a:latin typeface="Arial"/>
                <a:cs typeface="Arial"/>
              </a:rPr>
              <a:t>Lecturers in Planning </a:t>
            </a:r>
            <a:endParaRPr lang="en-GB" sz="1600" dirty="0"/>
          </a:p>
          <a:p>
            <a:pPr algn="ctr"/>
            <a:r>
              <a:rPr lang="en-GB" sz="1600" dirty="0">
                <a:latin typeface="Arial"/>
                <a:cs typeface="Arial"/>
              </a:rPr>
              <a:t>Belfast School of Architecture &amp; the Built Environment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52" y="5533033"/>
            <a:ext cx="3848863" cy="593725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  <a:hlinkClick r:id="rId4"/>
              </a:rPr>
              <a:t>h.ritchie@ulster.ac.uk</a:t>
            </a:r>
            <a:r>
              <a:rPr lang="en-US" dirty="0">
                <a:latin typeface="Arial"/>
                <a:cs typeface="Arial"/>
              </a:rPr>
              <a:t> </a:t>
            </a:r>
          </a:p>
          <a:p>
            <a:r>
              <a:rPr lang="en-US" dirty="0">
                <a:latin typeface="Arial"/>
                <a:cs typeface="Arial"/>
                <a:hlinkClick r:id="rId5"/>
              </a:rPr>
              <a:t>l.mcelduff@ulster.ac.uk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7182" y="158919"/>
            <a:ext cx="356628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2000" b="1" dirty="0">
                <a:solidFill>
                  <a:schemeClr val="accent3"/>
                </a:solidFill>
                <a:latin typeface="Arial"/>
                <a:ea typeface="ＭＳ Ｐゴシック"/>
                <a:cs typeface="Arial"/>
              </a:rPr>
              <a:t>13</a:t>
            </a:r>
            <a:r>
              <a:rPr lang="en-GB" sz="2000" b="1" baseline="30000" dirty="0">
                <a:solidFill>
                  <a:schemeClr val="accent3"/>
                </a:solidFill>
                <a:latin typeface="Arial"/>
                <a:ea typeface="ＭＳ Ｐゴシック"/>
                <a:cs typeface="Arial"/>
              </a:rPr>
              <a:t>th</a:t>
            </a:r>
            <a:r>
              <a:rPr lang="en-GB" sz="2000" b="1" dirty="0">
                <a:solidFill>
                  <a:schemeClr val="accent3"/>
                </a:solidFill>
                <a:latin typeface="Arial"/>
                <a:ea typeface="ＭＳ Ｐゴシック"/>
                <a:cs typeface="Arial"/>
              </a:rPr>
              <a:t> Biennial of European Council of Town Planners: – Planning on the Edge 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554" y="1943100"/>
            <a:ext cx="4808114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Arial"/>
                <a:ea typeface="ＭＳ Ｐゴシック"/>
                <a:cs typeface="Arial"/>
              </a:rPr>
              <a:t>A comparative analysis of marine governance across the Irish Sea </a:t>
            </a:r>
          </a:p>
        </p:txBody>
      </p:sp>
    </p:spTree>
    <p:extLst>
      <p:ext uri="{BB962C8B-B14F-4D97-AF65-F5344CB8AC3E}">
        <p14:creationId xmlns:p14="http://schemas.microsoft.com/office/powerpoint/2010/main" val="1185194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476512" y="541992"/>
            <a:ext cx="4408918" cy="593725"/>
          </a:xfrm>
        </p:spPr>
        <p:txBody>
          <a:bodyPr/>
          <a:lstStyle/>
          <a:p>
            <a:r>
              <a:rPr lang="en-US" sz="3200" dirty="0"/>
              <a:t>Presentation overview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488266" y="1297147"/>
            <a:ext cx="5147734" cy="4075273"/>
          </a:xfrm>
        </p:spPr>
        <p:txBody>
          <a:bodyPr/>
          <a:lstStyle/>
          <a:p>
            <a:pPr marL="0" indent="0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en-US" sz="2400" dirty="0">
              <a:latin typeface="Arial"/>
              <a:cs typeface="Arial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en-US" sz="2400" dirty="0">
                <a:latin typeface="Arial"/>
                <a:cs typeface="Arial"/>
              </a:rPr>
              <a:t>Introduction to Marine Spatial Planning 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en-US" sz="2000" dirty="0"/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en-US" sz="2400" dirty="0">
                <a:latin typeface="Arial"/>
                <a:cs typeface="Arial"/>
              </a:rPr>
              <a:t>Progress of Marine Planning across the Irish Sea</a:t>
            </a: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  <a:defRPr/>
            </a:pPr>
            <a:endParaRPr lang="en-US" sz="2400" dirty="0">
              <a:cs typeface="Arial"/>
            </a:endParaRPr>
          </a:p>
          <a:p>
            <a:pPr marL="0" indent="0">
              <a:lnSpc>
                <a:spcPct val="90000"/>
              </a:lnSpc>
              <a:spcBef>
                <a:spcPts val="1000"/>
              </a:spcBef>
              <a:buNone/>
              <a:defRPr/>
            </a:pPr>
            <a:r>
              <a:rPr lang="en-US" sz="2400" dirty="0">
                <a:latin typeface="Arial"/>
                <a:cs typeface="Arial"/>
              </a:rPr>
              <a:t>Future outlook for MSP in the UK </a:t>
            </a: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0" r="28700"/>
          <a:stretch>
            <a:fillRect/>
          </a:stretch>
        </p:blipFill>
        <p:spPr>
          <a:xfrm>
            <a:off x="0" y="-5366"/>
            <a:ext cx="3913142" cy="6861586"/>
          </a:xfrm>
        </p:spPr>
      </p:pic>
    </p:spTree>
    <p:extLst>
      <p:ext uri="{BB962C8B-B14F-4D97-AF65-F5344CB8AC3E}">
        <p14:creationId xmlns:p14="http://schemas.microsoft.com/office/powerpoint/2010/main" val="1606377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087" y="553982"/>
            <a:ext cx="7772400" cy="549635"/>
          </a:xfrm>
        </p:spPr>
        <p:txBody>
          <a:bodyPr/>
          <a:lstStyle/>
          <a:p>
            <a:r>
              <a:rPr lang="en-GB" dirty="0">
                <a:solidFill>
                  <a:schemeClr val="tx2"/>
                </a:solidFill>
              </a:rPr>
              <a:t>Early Marine Governance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4294967295"/>
          </p:nvPr>
        </p:nvSpPr>
        <p:spPr>
          <a:xfrm>
            <a:off x="243087" y="1299074"/>
            <a:ext cx="4080557" cy="4679950"/>
          </a:xfrm>
        </p:spPr>
        <p:txBody>
          <a:bodyPr/>
          <a:lstStyle/>
          <a:p>
            <a:pPr marL="0" indent="0">
              <a:spcAft>
                <a:spcPts val="1200"/>
              </a:spcAft>
            </a:pPr>
            <a:r>
              <a:rPr lang="en-GB" sz="1600" dirty="0">
                <a:latin typeface="Arial"/>
                <a:cs typeface="Arial"/>
              </a:rPr>
              <a:t>Early 2000s the changing marine environment represents a </a:t>
            </a:r>
            <a:r>
              <a:rPr lang="en-GB" sz="1600" b="1" dirty="0">
                <a:latin typeface="Arial"/>
                <a:cs typeface="Arial"/>
              </a:rPr>
              <a:t>contemporary challenge </a:t>
            </a:r>
            <a:r>
              <a:rPr lang="en-GB" sz="1600" dirty="0">
                <a:latin typeface="Arial"/>
                <a:cs typeface="Arial"/>
              </a:rPr>
              <a:t>to society &amp; government.  </a:t>
            </a:r>
            <a:endParaRPr lang="en-US" sz="1600" dirty="0"/>
          </a:p>
          <a:p>
            <a:pPr marL="0" indent="0">
              <a:spcAft>
                <a:spcPts val="1200"/>
              </a:spcAft>
            </a:pPr>
            <a:r>
              <a:rPr lang="en-GB" sz="1600" b="1" dirty="0">
                <a:latin typeface="Arial"/>
                <a:cs typeface="Arial"/>
              </a:rPr>
              <a:t>Restructuring</a:t>
            </a:r>
            <a:r>
              <a:rPr lang="en-GB" sz="1600" dirty="0">
                <a:latin typeface="Arial"/>
                <a:cs typeface="Arial"/>
              </a:rPr>
              <a:t> of activities and </a:t>
            </a:r>
            <a:r>
              <a:rPr lang="en-GB" sz="1600" b="1" dirty="0">
                <a:latin typeface="Arial"/>
                <a:cs typeface="Arial"/>
              </a:rPr>
              <a:t>progression</a:t>
            </a:r>
            <a:r>
              <a:rPr lang="en-GB" sz="1600" dirty="0">
                <a:latin typeface="Arial"/>
                <a:cs typeface="Arial"/>
              </a:rPr>
              <a:t> of technology. </a:t>
            </a:r>
            <a:endParaRPr lang="en-GB" sz="1600" b="1" dirty="0"/>
          </a:p>
          <a:p>
            <a:pPr marL="0" indent="0">
              <a:spcAft>
                <a:spcPts val="1200"/>
              </a:spcAft>
            </a:pPr>
            <a:r>
              <a:rPr lang="en-GB" sz="1600" dirty="0">
                <a:latin typeface="Arial"/>
                <a:cs typeface="Arial"/>
              </a:rPr>
              <a:t>‘</a:t>
            </a:r>
            <a:r>
              <a:rPr lang="en-GB" sz="1600" b="1" dirty="0">
                <a:latin typeface="Arial"/>
                <a:cs typeface="Arial"/>
              </a:rPr>
              <a:t>Marine problem</a:t>
            </a:r>
            <a:r>
              <a:rPr lang="en-GB" sz="1600" dirty="0">
                <a:latin typeface="Arial"/>
                <a:cs typeface="Arial"/>
              </a:rPr>
              <a:t>’ –  exacerbated &amp; advancing offshore? </a:t>
            </a:r>
            <a:endParaRPr lang="en-GB" sz="1600" dirty="0"/>
          </a:p>
          <a:p>
            <a:pPr marL="0" indent="0">
              <a:spcAft>
                <a:spcPts val="1200"/>
              </a:spcAft>
            </a:pPr>
            <a:r>
              <a:rPr lang="en-GB" sz="1600" b="1" dirty="0">
                <a:latin typeface="Arial"/>
                <a:cs typeface="Arial"/>
              </a:rPr>
              <a:t>Administrative battleground</a:t>
            </a:r>
            <a:r>
              <a:rPr lang="en-GB" sz="1600" dirty="0">
                <a:latin typeface="Arial"/>
                <a:cs typeface="Arial"/>
              </a:rPr>
              <a:t> – perhaps worse now?</a:t>
            </a:r>
          </a:p>
          <a:p>
            <a:pPr marL="0" indent="0">
              <a:spcAft>
                <a:spcPts val="1200"/>
              </a:spcAft>
            </a:pPr>
            <a:r>
              <a:rPr lang="en-GB" sz="1600" dirty="0">
                <a:latin typeface="Arial"/>
                <a:cs typeface="Arial"/>
              </a:rPr>
              <a:t>Policy and institutional arrangements </a:t>
            </a:r>
            <a:r>
              <a:rPr lang="en-GB" sz="1600" b="1" dirty="0">
                <a:latin typeface="Arial"/>
                <a:cs typeface="Arial"/>
              </a:rPr>
              <a:t>not even</a:t>
            </a:r>
            <a:r>
              <a:rPr lang="en-GB" sz="1600" dirty="0">
                <a:latin typeface="Arial"/>
                <a:cs typeface="Arial"/>
              </a:rPr>
              <a:t> across UK. </a:t>
            </a:r>
            <a:endParaRPr lang="en-GB" sz="1600" dirty="0"/>
          </a:p>
          <a:p>
            <a:pPr marL="0" indent="0">
              <a:spcAft>
                <a:spcPts val="1200"/>
              </a:spcAft>
            </a:pPr>
            <a:r>
              <a:rPr lang="en-GB" sz="1600" dirty="0">
                <a:latin typeface="Arial"/>
                <a:cs typeface="Arial"/>
              </a:rPr>
              <a:t>Care still needed in how we interpret the marine environment and </a:t>
            </a:r>
            <a:r>
              <a:rPr lang="en-GB" sz="1600" b="1" dirty="0">
                <a:latin typeface="Arial"/>
                <a:cs typeface="Arial"/>
              </a:rPr>
              <a:t>devise an appropriate intervention - MSP</a:t>
            </a:r>
            <a:r>
              <a:rPr lang="en-GB" sz="1600" dirty="0">
                <a:latin typeface="Arial"/>
                <a:cs typeface="Arial"/>
              </a:rPr>
              <a:t>? </a:t>
            </a:r>
            <a:endParaRPr lang="en-GB" sz="16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6" r="26696"/>
          <a:stretch>
            <a:fillRect/>
          </a:stretch>
        </p:blipFill>
        <p:spPr bwMode="auto">
          <a:xfrm>
            <a:off x="4863422" y="14592"/>
            <a:ext cx="42805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4863421" y="6302188"/>
            <a:ext cx="4280577" cy="555811"/>
          </a:xfrm>
          <a:solidFill>
            <a:schemeClr val="accent3">
              <a:alpha val="80000"/>
            </a:schemeClr>
          </a:solidFill>
        </p:spPr>
        <p:txBody>
          <a:bodyPr/>
          <a:lstStyle/>
          <a:p>
            <a:pPr algn="ctr"/>
            <a:r>
              <a:rPr lang="en-GB" sz="2400" dirty="0">
                <a:solidFill>
                  <a:schemeClr val="tx1"/>
                </a:solidFill>
              </a:rPr>
              <a:t>The ‘Marine Problem’</a:t>
            </a:r>
          </a:p>
        </p:txBody>
      </p:sp>
      <p:sp>
        <p:nvSpPr>
          <p:cNvPr id="5" name="Rectangle 4"/>
          <p:cNvSpPr/>
          <p:nvPr/>
        </p:nvSpPr>
        <p:spPr>
          <a:xfrm>
            <a:off x="83587" y="5979024"/>
            <a:ext cx="43552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3C8C93"/>
                </a:solidFill>
              </a:rPr>
              <a:t>Growing pressures on marine environment led to regulatory change </a:t>
            </a:r>
          </a:p>
        </p:txBody>
      </p:sp>
    </p:spTree>
    <p:extLst>
      <p:ext uri="{BB962C8B-B14F-4D97-AF65-F5344CB8AC3E}">
        <p14:creationId xmlns:p14="http://schemas.microsoft.com/office/powerpoint/2010/main" val="3550563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8">
            <a:extLst>
              <a:ext uri="{FF2B5EF4-FFF2-40B4-BE49-F238E27FC236}">
                <a16:creationId xmlns:a16="http://schemas.microsoft.com/office/drawing/2014/main" id="{FA6A4091-2293-4B68-AB38-DD390CAD2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Marine Spatial Planning? </a:t>
            </a:r>
            <a:endParaRPr lang="en-GB" altLang="en-US" dirty="0"/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auto">
          <a:xfrm>
            <a:off x="685800" y="1442658"/>
            <a:ext cx="5610225" cy="528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GB" sz="1600" kern="0" dirty="0"/>
              <a:t>Early definition of a marine spatial plan as</a:t>
            </a:r>
            <a:r>
              <a:rPr lang="en-GB" sz="1600" kern="0" dirty="0">
                <a:solidFill>
                  <a:schemeClr val="accent2"/>
                </a:solidFill>
              </a:rPr>
              <a:t> </a:t>
            </a:r>
          </a:p>
          <a:p>
            <a:pPr marL="0" indent="0" algn="ctr"/>
            <a:r>
              <a:rPr lang="en-GB" sz="1600" b="1" i="1" kern="0" dirty="0">
                <a:solidFill>
                  <a:schemeClr val="accent5">
                    <a:lumMod val="50000"/>
                  </a:schemeClr>
                </a:solidFill>
              </a:rPr>
              <a:t>"a strategic plan for regulating, managing and protecting the marine environment that addresses the multiple, cumulative and potentially conflicting uses of the sea</a:t>
            </a:r>
            <a:r>
              <a:rPr lang="en-GB" sz="1600" b="1" kern="0" dirty="0">
                <a:solidFill>
                  <a:schemeClr val="accent5">
                    <a:lumMod val="50000"/>
                  </a:schemeClr>
                </a:solidFill>
              </a:rPr>
              <a:t>.” </a:t>
            </a:r>
            <a:r>
              <a:rPr lang="en-GB" sz="1400" i="1" kern="0" dirty="0"/>
              <a:t>(DEFRA 2003) </a:t>
            </a:r>
            <a:endParaRPr lang="en-GB" sz="1400" i="1" kern="0" dirty="0">
              <a:solidFill>
                <a:schemeClr val="accent2"/>
              </a:solidFill>
            </a:endParaRPr>
          </a:p>
          <a:p>
            <a:pPr marL="0" indent="0"/>
            <a:endParaRPr lang="en-GB" sz="1600" kern="0" dirty="0">
              <a:solidFill>
                <a:schemeClr val="accent2"/>
              </a:solidFill>
            </a:endParaRPr>
          </a:p>
          <a:p>
            <a:pPr marL="0" indent="0"/>
            <a:r>
              <a:rPr lang="en-GB" sz="1600" kern="0" dirty="0"/>
              <a:t>Marine Spatial Planning (MSP) is a way of looking at how we use the marine area and planning how best to use it into the future.</a:t>
            </a:r>
          </a:p>
          <a:p>
            <a:pPr marL="0" indent="0"/>
            <a:endParaRPr lang="en-GB" sz="1600" kern="0" dirty="0">
              <a:solidFill>
                <a:schemeClr val="accent2"/>
              </a:solidFill>
            </a:endParaRPr>
          </a:p>
          <a:p>
            <a:pPr marL="0" indent="0"/>
            <a:r>
              <a:rPr lang="en-GB" sz="1600" kern="0" dirty="0"/>
              <a:t>The formal introduction of </a:t>
            </a:r>
            <a:r>
              <a:rPr lang="en-GB" sz="1600" b="1" kern="0" dirty="0"/>
              <a:t>statutory powers </a:t>
            </a:r>
            <a:r>
              <a:rPr lang="en-GB" sz="1600" kern="0" dirty="0"/>
              <a:t>to create marine plans at </a:t>
            </a:r>
            <a:r>
              <a:rPr lang="en-GB" sz="1600" b="1" kern="0" dirty="0"/>
              <a:t>different scales </a:t>
            </a:r>
            <a:r>
              <a:rPr lang="en-GB" sz="1600" kern="0" dirty="0"/>
              <a:t>to manage </a:t>
            </a:r>
            <a:r>
              <a:rPr lang="en-GB" sz="1600" b="1" kern="0" dirty="0"/>
              <a:t>marine environments and coastal areas</a:t>
            </a:r>
            <a:r>
              <a:rPr lang="en-GB" sz="1600" kern="0" dirty="0"/>
              <a:t>. </a:t>
            </a:r>
          </a:p>
          <a:p>
            <a:pPr marL="0" indent="0"/>
            <a:endParaRPr lang="en-GB" sz="1600" kern="0" dirty="0"/>
          </a:p>
          <a:p>
            <a:pPr marL="0" indent="0"/>
            <a:r>
              <a:rPr lang="en-GB" sz="1600" kern="0" dirty="0"/>
              <a:t>MSP provides the context and </a:t>
            </a:r>
            <a:r>
              <a:rPr lang="en-GB" sz="1600" b="1" kern="0" dirty="0"/>
              <a:t>the planning policy </a:t>
            </a:r>
            <a:r>
              <a:rPr lang="en-GB" sz="1600" kern="0" dirty="0"/>
              <a:t>for the exercise of a </a:t>
            </a:r>
            <a:r>
              <a:rPr lang="en-GB" sz="1600" b="1" kern="0" dirty="0"/>
              <a:t>range of controls</a:t>
            </a:r>
            <a:r>
              <a:rPr lang="en-GB" sz="1600" kern="0" dirty="0"/>
              <a:t>: including licensing and operation of particular sectors (</a:t>
            </a:r>
            <a:r>
              <a:rPr lang="en-GB" sz="1600" kern="0" dirty="0" err="1"/>
              <a:t>eg</a:t>
            </a:r>
            <a:r>
              <a:rPr lang="en-GB" sz="1600" kern="0" dirty="0"/>
              <a:t>. offshore energy)</a:t>
            </a:r>
          </a:p>
        </p:txBody>
      </p:sp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1204" y="1828531"/>
            <a:ext cx="2280815" cy="3934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22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16078" t="21185" r="16078" b="6124"/>
          <a:stretch/>
        </p:blipFill>
        <p:spPr>
          <a:xfrm>
            <a:off x="0" y="0"/>
            <a:ext cx="9144000" cy="695739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3"/>
          <a:srcRect l="31642" t="19181" r="19105" b="11135"/>
          <a:stretch/>
        </p:blipFill>
        <p:spPr>
          <a:xfrm>
            <a:off x="3023320" y="0"/>
            <a:ext cx="6120680" cy="6858000"/>
          </a:xfrm>
          <a:prstGeom prst="rect">
            <a:avLst/>
          </a:prstGeom>
          <a:ln>
            <a:noFill/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11560" y="1371600"/>
            <a:ext cx="288032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/>
            <a:r>
              <a:rPr lang="en-GB" sz="1800" dirty="0"/>
              <a:t>Irish Sea governed by </a:t>
            </a:r>
            <a:r>
              <a:rPr lang="en-GB" sz="1800" b="1" dirty="0"/>
              <a:t>4</a:t>
            </a:r>
            <a:r>
              <a:rPr lang="en-GB" sz="1800" dirty="0"/>
              <a:t> </a:t>
            </a:r>
            <a:r>
              <a:rPr lang="en-GB" sz="1800" b="1" dirty="0"/>
              <a:t>pieces of primary legislation</a:t>
            </a:r>
            <a:r>
              <a:rPr lang="en-GB" sz="1800" dirty="0"/>
              <a:t>, EU Directives and International Conventions </a:t>
            </a:r>
          </a:p>
          <a:p>
            <a:pPr marL="0" indent="0"/>
            <a:endParaRPr lang="en-GB" sz="1800" dirty="0"/>
          </a:p>
          <a:p>
            <a:pPr marL="0" indent="0"/>
            <a:r>
              <a:rPr lang="en-GB" sz="1800" b="1" dirty="0"/>
              <a:t>4</a:t>
            </a:r>
            <a:r>
              <a:rPr lang="en-GB" sz="1800" dirty="0"/>
              <a:t> </a:t>
            </a:r>
            <a:r>
              <a:rPr lang="en-GB" sz="1800" b="1" dirty="0"/>
              <a:t>National Plan </a:t>
            </a:r>
            <a:r>
              <a:rPr lang="en-GB" sz="1800" dirty="0"/>
              <a:t>approaches across the Irish Sea </a:t>
            </a:r>
          </a:p>
          <a:p>
            <a:pPr marL="0" indent="0"/>
            <a:endParaRPr lang="en-GB" sz="1800" dirty="0"/>
          </a:p>
          <a:p>
            <a:pPr marL="0" indent="0"/>
            <a:r>
              <a:rPr lang="en-GB" sz="1800" b="1" dirty="0"/>
              <a:t>5</a:t>
            </a:r>
            <a:r>
              <a:rPr lang="en-GB" sz="1800" dirty="0"/>
              <a:t> </a:t>
            </a:r>
            <a:r>
              <a:rPr lang="en-GB" sz="1800" b="1" dirty="0"/>
              <a:t>Administrations</a:t>
            </a:r>
            <a:r>
              <a:rPr lang="en-GB" sz="1800" dirty="0"/>
              <a:t> carrying out Marine Planning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1560" y="504967"/>
            <a:ext cx="3626556" cy="914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r>
              <a:rPr lang="en-GB" kern="0"/>
              <a:t>Irish Sea Headlines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4109344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D56D93B2-0F44-4E65-ABE1-510AC760F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05" y="390703"/>
            <a:ext cx="7772400" cy="914400"/>
          </a:xfrm>
        </p:spPr>
        <p:txBody>
          <a:bodyPr/>
          <a:lstStyle/>
          <a:p>
            <a:r>
              <a:rPr lang="en-GB" altLang="en-US" dirty="0"/>
              <a:t>Marine Legislative &amp; Policy Context for the Irish Sea 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D03FF3DF-3E75-492E-B004-C075541B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205" y="847905"/>
            <a:ext cx="5110669" cy="57282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 altLang="en-US" sz="1600" dirty="0"/>
          </a:p>
          <a:p>
            <a:pPr marL="0" indent="0"/>
            <a:endParaRPr lang="en-GB" altLang="en-US" sz="1600" b="1" dirty="0"/>
          </a:p>
          <a:p>
            <a:pPr marL="0" indent="0"/>
            <a:r>
              <a:rPr lang="en-GB" altLang="en-US" sz="1600" i="1" dirty="0"/>
              <a:t>Marine and Coastal Access Act 2009 </a:t>
            </a:r>
            <a:r>
              <a:rPr lang="en-GB" altLang="en-US" sz="1600" dirty="0"/>
              <a:t>– </a:t>
            </a:r>
            <a:r>
              <a:rPr lang="en-GB" altLang="en-US" sz="1600" b="1" dirty="0"/>
              <a:t>All UK </a:t>
            </a:r>
          </a:p>
          <a:p>
            <a:pPr marL="0" indent="0"/>
            <a:r>
              <a:rPr lang="en-GB" altLang="en-US" sz="1600" i="1" dirty="0"/>
              <a:t>Marine (Scotland) Act 2010 </a:t>
            </a:r>
            <a:r>
              <a:rPr lang="en-GB" altLang="en-US" sz="1600" dirty="0"/>
              <a:t>-  </a:t>
            </a:r>
            <a:r>
              <a:rPr lang="en-GB" altLang="en-US" sz="1600" b="1" dirty="0"/>
              <a:t>Scotland only</a:t>
            </a:r>
          </a:p>
          <a:p>
            <a:pPr marL="0" indent="0"/>
            <a:r>
              <a:rPr lang="en-GB" altLang="en-US" sz="1600" i="1" dirty="0"/>
              <a:t>Marine Act (Northern Ireland) 2013 </a:t>
            </a:r>
            <a:r>
              <a:rPr lang="en-GB" altLang="en-US" sz="1600" dirty="0"/>
              <a:t>– </a:t>
            </a:r>
            <a:r>
              <a:rPr lang="en-GB" altLang="en-US" sz="1600" b="1" dirty="0" err="1"/>
              <a:t>N.Ireland</a:t>
            </a:r>
            <a:r>
              <a:rPr lang="en-GB" altLang="en-US" sz="1600" b="1" dirty="0"/>
              <a:t> only </a:t>
            </a:r>
          </a:p>
          <a:p>
            <a:pPr marL="0" indent="0"/>
            <a:r>
              <a:rPr lang="en-GB" altLang="en-US" sz="1600" i="1" dirty="0"/>
              <a:t>SI No 352 2016 EU (</a:t>
            </a:r>
            <a:r>
              <a:rPr lang="en-GB" altLang="en-US" sz="1600" dirty="0"/>
              <a:t>Framework for MSP </a:t>
            </a:r>
            <a:r>
              <a:rPr lang="en-GB" altLang="en-US" sz="1600" dirty="0" err="1"/>
              <a:t>Regs</a:t>
            </a:r>
            <a:r>
              <a:rPr lang="en-GB" altLang="en-US" sz="1600" dirty="0"/>
              <a:t> 2016) – and </a:t>
            </a:r>
            <a:r>
              <a:rPr lang="en-GB" altLang="en-US" sz="1600" i="1" dirty="0"/>
              <a:t>Part 5 Planning and Development (Amendment) Act 2018  </a:t>
            </a:r>
            <a:r>
              <a:rPr lang="en-GB" altLang="en-US" sz="1600" dirty="0"/>
              <a:t>- </a:t>
            </a:r>
            <a:r>
              <a:rPr lang="en-GB" altLang="en-US" sz="1600" b="1" dirty="0"/>
              <a:t>Ireland only </a:t>
            </a:r>
          </a:p>
          <a:p>
            <a:pPr marL="0" indent="0"/>
            <a:endParaRPr lang="en-GB" altLang="en-US" sz="1600" dirty="0"/>
          </a:p>
          <a:p>
            <a:pPr marL="0" indent="0"/>
            <a:r>
              <a:rPr lang="en-GB" altLang="en-US" sz="1600" b="1" i="1" dirty="0">
                <a:solidFill>
                  <a:schemeClr val="accent5">
                    <a:lumMod val="50000"/>
                  </a:schemeClr>
                </a:solidFill>
              </a:rPr>
              <a:t>UK Marine Policy Statement  2011</a:t>
            </a:r>
            <a:r>
              <a:rPr lang="en-GB" altLang="en-US" sz="1600" dirty="0"/>
              <a:t>– policy framework to prepare plans and reiterates UK Marine Vision and UK high level objectives – </a:t>
            </a:r>
            <a:r>
              <a:rPr lang="en-GB" altLang="en-US" sz="1600" b="1" dirty="0"/>
              <a:t>All UK: Scottish, Welsh, NI governments</a:t>
            </a:r>
            <a:endParaRPr lang="en-GB" sz="1600" dirty="0"/>
          </a:p>
          <a:p>
            <a:pPr marL="0" indent="0"/>
            <a:r>
              <a:rPr lang="en-GB" sz="1600" b="1" i="1" dirty="0">
                <a:solidFill>
                  <a:schemeClr val="accent5">
                    <a:lumMod val="50000"/>
                  </a:schemeClr>
                </a:solidFill>
              </a:rPr>
              <a:t>MSP Directive 2014/89/EU  </a:t>
            </a:r>
            <a:r>
              <a:rPr lang="en-GB" sz="1600" dirty="0"/>
              <a:t>establishing a framework for maritime spatial planning was adopted in July 2014. The Directive obliges all coastal Member States to establish maritime spatial plans by 2021 </a:t>
            </a:r>
            <a:r>
              <a:rPr lang="en-GB" sz="1600" b="1" dirty="0"/>
              <a:t>- All UK and Ireland but not IoM</a:t>
            </a:r>
            <a:endParaRPr lang="en-GB" sz="1600" dirty="0"/>
          </a:p>
          <a:p>
            <a:pPr marL="0" indent="0"/>
            <a:r>
              <a:rPr lang="en-GB" altLang="en-US" sz="1600" b="1" i="1" dirty="0">
                <a:solidFill>
                  <a:schemeClr val="accent5">
                    <a:lumMod val="50000"/>
                  </a:schemeClr>
                </a:solidFill>
              </a:rPr>
              <a:t>Conventions: </a:t>
            </a:r>
            <a:r>
              <a:rPr lang="en-GB" altLang="en-US" sz="1600" i="1" dirty="0"/>
              <a:t>Annex I-V OSPAR Convention 1992 </a:t>
            </a:r>
            <a:r>
              <a:rPr lang="en-GB" altLang="en-US" sz="1600" dirty="0"/>
              <a:t>and– </a:t>
            </a:r>
            <a:r>
              <a:rPr lang="en-GB" altLang="en-US" sz="1600" i="1" dirty="0"/>
              <a:t>Convention on Biological Diversity 2012  </a:t>
            </a:r>
            <a:r>
              <a:rPr lang="en-GB" altLang="en-US" sz="1600" dirty="0"/>
              <a:t>- </a:t>
            </a:r>
            <a:r>
              <a:rPr lang="en-GB" altLang="en-US" sz="1600" b="1" dirty="0"/>
              <a:t>All UK, Ireland and Isle of Man </a:t>
            </a:r>
          </a:p>
          <a:p>
            <a:pPr marL="0" indent="0"/>
            <a:endParaRPr lang="en-GB" altLang="en-US" sz="1600" dirty="0">
              <a:solidFill>
                <a:srgbClr val="0070C0"/>
              </a:solidFill>
            </a:endParaRPr>
          </a:p>
          <a:p>
            <a:endParaRPr lang="en-GB" alt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5473874" y="1588375"/>
            <a:ext cx="326929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altLang="en-US" sz="1800" b="1" dirty="0">
                <a:solidFill>
                  <a:schemeClr val="accent1">
                    <a:lumMod val="50000"/>
                  </a:schemeClr>
                </a:solidFill>
              </a:rPr>
              <a:t>Complex location</a:t>
            </a:r>
            <a:r>
              <a:rPr lang="en-GB" altLang="en-US" sz="1800" dirty="0">
                <a:solidFill>
                  <a:schemeClr val="accent1">
                    <a:lumMod val="50000"/>
                  </a:schemeClr>
                </a:solidFill>
              </a:rPr>
              <a:t>:  brings many jurisdictional challenges – reflective of devolution of powers and self-governing IoM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alt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altLang="en-US" sz="1800" b="1" dirty="0">
                <a:solidFill>
                  <a:schemeClr val="accent1">
                    <a:lumMod val="50000"/>
                  </a:schemeClr>
                </a:solidFill>
              </a:rPr>
              <a:t>Lots of legislation to consider </a:t>
            </a:r>
            <a:r>
              <a:rPr lang="en-GB" altLang="en-US" sz="1800" dirty="0">
                <a:solidFill>
                  <a:schemeClr val="accent1">
                    <a:lumMod val="50000"/>
                  </a:schemeClr>
                </a:solidFill>
              </a:rPr>
              <a:t>– International – EU – National – Regional -  Local 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endParaRPr lang="en-GB" alt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GB" altLang="en-US" sz="1800" b="1" dirty="0">
                <a:solidFill>
                  <a:schemeClr val="accent1">
                    <a:lumMod val="50000"/>
                  </a:schemeClr>
                </a:solidFill>
              </a:rPr>
              <a:t>Different stages of marine plan development  </a:t>
            </a:r>
            <a:r>
              <a:rPr lang="en-GB" altLang="en-US" sz="1800" dirty="0">
                <a:solidFill>
                  <a:schemeClr val="accent1">
                    <a:lumMod val="50000"/>
                  </a:schemeClr>
                </a:solidFill>
              </a:rPr>
              <a:t>- spatial scales, format and timescales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8">
            <a:extLst>
              <a:ext uri="{FF2B5EF4-FFF2-40B4-BE49-F238E27FC236}">
                <a16:creationId xmlns:a16="http://schemas.microsoft.com/office/drawing/2014/main" id="{FA6A4091-2293-4B68-AB38-DD390CAD2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310" y="560755"/>
            <a:ext cx="7772400" cy="527720"/>
          </a:xfrm>
        </p:spPr>
        <p:txBody>
          <a:bodyPr/>
          <a:lstStyle/>
          <a:p>
            <a:r>
              <a:rPr lang="en-GB" altLang="en-US" dirty="0">
                <a:solidFill>
                  <a:srgbClr val="3C8C93"/>
                </a:solidFill>
              </a:rPr>
              <a:t>Northern Ireland Marine Plan: Current Status </a:t>
            </a:r>
          </a:p>
        </p:txBody>
      </p:sp>
      <p:sp>
        <p:nvSpPr>
          <p:cNvPr id="28675" name="Content Placeholder 10">
            <a:extLst>
              <a:ext uri="{FF2B5EF4-FFF2-40B4-BE49-F238E27FC236}">
                <a16:creationId xmlns:a16="http://schemas.microsoft.com/office/drawing/2014/main" id="{3B97F49F-2AA4-40E5-BA71-2CFE5CD7C3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60032" y="1269242"/>
            <a:ext cx="3960440" cy="5456574"/>
          </a:xfrm>
        </p:spPr>
        <p:txBody>
          <a:bodyPr/>
          <a:lstStyle/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b="1" dirty="0"/>
              <a:t>Lead: </a:t>
            </a:r>
            <a:r>
              <a:rPr lang="en-GB" altLang="en-US" sz="1600" dirty="0"/>
              <a:t>The Department of Agriculture, Environment &amp; Rural Affairs (DAERA)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b="1" dirty="0"/>
              <a:t>Progress</a:t>
            </a:r>
            <a:r>
              <a:rPr lang="en-GB" altLang="en-US" sz="1600" dirty="0"/>
              <a:t>: Draft Marine Plan for Northern Ireland (April 2018).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/>
              <a:t>2 pieces of legislation: </a:t>
            </a:r>
          </a:p>
          <a:p>
            <a:pPr marL="355600" indent="0"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/>
              <a:t>MCAA 2009 s 51 and </a:t>
            </a:r>
            <a:r>
              <a:rPr lang="en-GB" altLang="en-US" sz="1600" dirty="0" err="1"/>
              <a:t>sch</a:t>
            </a:r>
            <a:r>
              <a:rPr lang="en-GB" altLang="en-US" sz="1600" dirty="0"/>
              <a:t> 6 </a:t>
            </a:r>
          </a:p>
          <a:p>
            <a:pPr marL="355600" indent="0">
              <a:spcBef>
                <a:spcPts val="0"/>
              </a:spcBef>
              <a:spcAft>
                <a:spcPts val="0"/>
              </a:spcAft>
            </a:pPr>
            <a:r>
              <a:rPr lang="en-GB" altLang="en-US" sz="1600" dirty="0"/>
              <a:t>Marine Act (NI) 2013 s4 and </a:t>
            </a:r>
            <a:r>
              <a:rPr lang="en-GB" altLang="en-US" sz="1600" dirty="0" err="1"/>
              <a:t>sch</a:t>
            </a:r>
            <a:r>
              <a:rPr lang="en-GB" altLang="en-US" sz="1600" dirty="0"/>
              <a:t> 1 </a:t>
            </a:r>
            <a:endParaRPr lang="en-GB" altLang="en-US" sz="1600" b="1" dirty="0"/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dirty="0"/>
              <a:t>Legislative wording places onus on marine planning to integrate with terrestrial planning system – no reciprocal duty.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dirty="0"/>
              <a:t>Consultation closed 15</a:t>
            </a:r>
            <a:r>
              <a:rPr lang="en-GB" altLang="en-US" sz="1600" baseline="30000" dirty="0"/>
              <a:t>th</a:t>
            </a:r>
            <a:r>
              <a:rPr lang="en-GB" altLang="en-US" sz="1600" dirty="0"/>
              <a:t> June 2018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dirty="0"/>
              <a:t>Consideration stage – independent investigation? 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GB" altLang="en-US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b="1" dirty="0"/>
              <a:t>Next Steps: </a:t>
            </a:r>
            <a:r>
              <a:rPr lang="en-GB" altLang="en-US" sz="1600" dirty="0"/>
              <a:t>Plan adoption? - no Stormont Executive since January 2017.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r>
              <a:rPr lang="en-GB" altLang="en-US" sz="1600" dirty="0"/>
              <a:t>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GB" altLang="en-US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GB" altLang="en-US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GB" altLang="en-US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GB" altLang="en-US" sz="1600" dirty="0"/>
          </a:p>
          <a:p>
            <a:pPr marL="0" indent="0">
              <a:spcBef>
                <a:spcPts val="600"/>
              </a:spcBef>
              <a:spcAft>
                <a:spcPts val="600"/>
              </a:spcAft>
            </a:pPr>
            <a:endParaRPr lang="en-GB" altLang="en-US" sz="1600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63998" y="5421507"/>
            <a:ext cx="4344006" cy="130430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/>
            <a:r>
              <a:rPr lang="en-GB" altLang="en-US" sz="1400" b="1" dirty="0">
                <a:latin typeface="American Typewriter"/>
                <a:cs typeface="American Typewriter"/>
              </a:rPr>
              <a:t>Marine Plan Vision for NI: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</a:pPr>
            <a:r>
              <a:rPr lang="en-GB" altLang="en-US" sz="1400" dirty="0">
                <a:latin typeface="American Typewriter"/>
                <a:cs typeface="American Typewriter"/>
              </a:rPr>
              <a:t>A healthy marine area which is managed sustainably for the economic, environmental and social prosperity of present and future generations. 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F45F2AB-49E9-44B8-AAFD-13776CD4E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2" t="26708" r="33382" b="5882"/>
          <a:stretch/>
        </p:blipFill>
        <p:spPr bwMode="auto">
          <a:xfrm>
            <a:off x="323528" y="1269242"/>
            <a:ext cx="4032448" cy="3971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054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4C2DA098-4E7E-489C-8C00-73A475596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74" y="525016"/>
            <a:ext cx="7918648" cy="527720"/>
          </a:xfrm>
        </p:spPr>
        <p:txBody>
          <a:bodyPr/>
          <a:lstStyle/>
          <a:p>
            <a:r>
              <a:rPr lang="en-GB" altLang="en-US" dirty="0">
                <a:solidFill>
                  <a:srgbClr val="3C8C93"/>
                </a:solidFill>
              </a:rPr>
              <a:t>Scotland Marine Plan: Current Status </a:t>
            </a:r>
          </a:p>
        </p:txBody>
      </p:sp>
      <p:pic>
        <p:nvPicPr>
          <p:cNvPr id="32771" name="Content Placeholder 4">
            <a:extLst>
              <a:ext uri="{FF2B5EF4-FFF2-40B4-BE49-F238E27FC236}">
                <a16:creationId xmlns:a16="http://schemas.microsoft.com/office/drawing/2014/main" id="{D34CC70B-372D-40B6-BD2D-807A58997E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17815" r="25640" b="6523"/>
          <a:stretch/>
        </p:blipFill>
        <p:spPr>
          <a:xfrm>
            <a:off x="251517" y="1196752"/>
            <a:ext cx="4320481" cy="3384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2" name="Content Placeholder 5">
            <a:extLst>
              <a:ext uri="{FF2B5EF4-FFF2-40B4-BE49-F238E27FC236}">
                <a16:creationId xmlns:a16="http://schemas.microsoft.com/office/drawing/2014/main" id="{CC4D2B28-3BF2-4210-B9A6-0DE0C43927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95974" y="1294626"/>
            <a:ext cx="4248026" cy="5688632"/>
          </a:xfrm>
        </p:spPr>
        <p:txBody>
          <a:bodyPr/>
          <a:lstStyle/>
          <a:p>
            <a:pPr marL="0" indent="0">
              <a:spcAft>
                <a:spcPts val="600"/>
              </a:spcAft>
            </a:pPr>
            <a:r>
              <a:rPr lang="en-GB" altLang="en-US" sz="1600" b="1" dirty="0"/>
              <a:t>Lead: </a:t>
            </a:r>
            <a:r>
              <a:rPr lang="en-GB" altLang="en-US" sz="1600" dirty="0"/>
              <a:t>Marine Scotland </a:t>
            </a:r>
          </a:p>
          <a:p>
            <a:pPr marL="0" indent="0">
              <a:spcAft>
                <a:spcPts val="600"/>
              </a:spcAft>
            </a:pPr>
            <a:r>
              <a:rPr lang="en-GB" altLang="en-US" sz="1600" b="1" dirty="0"/>
              <a:t>Progress: </a:t>
            </a:r>
            <a:r>
              <a:rPr lang="en-GB" altLang="en-US" sz="1600" dirty="0"/>
              <a:t>Scotland National Marine Plan (2015) provides single framework for managing Scotland’s seas. </a:t>
            </a:r>
          </a:p>
          <a:p>
            <a:pPr marL="0" indent="0">
              <a:spcAft>
                <a:spcPts val="600"/>
              </a:spcAft>
            </a:pPr>
            <a:r>
              <a:rPr lang="en-GB" altLang="en-US" sz="1600" dirty="0"/>
              <a:t>First review process – presented to Scottish Ministers in March 2018. </a:t>
            </a:r>
          </a:p>
          <a:p>
            <a:pPr marL="0" indent="0">
              <a:spcAft>
                <a:spcPts val="600"/>
              </a:spcAft>
            </a:pPr>
            <a:endParaRPr lang="en-GB" altLang="en-US" sz="1600" b="1" dirty="0"/>
          </a:p>
          <a:p>
            <a:pPr marL="0" indent="0">
              <a:spcAft>
                <a:spcPts val="600"/>
              </a:spcAft>
            </a:pPr>
            <a:r>
              <a:rPr lang="en-GB" altLang="en-US" sz="1600" b="1" dirty="0"/>
              <a:t>Next Steps: </a:t>
            </a:r>
            <a:r>
              <a:rPr lang="en-GB" altLang="en-US" sz="1600" dirty="0"/>
              <a:t>National plan supplemented by 11 Regional Marine Plans prepared by Marine Planning Partnerships - more detailed guidance for inshore waters.</a:t>
            </a:r>
          </a:p>
          <a:p>
            <a:pPr marL="0" indent="0">
              <a:spcAft>
                <a:spcPts val="600"/>
              </a:spcAft>
            </a:pPr>
            <a:r>
              <a:rPr lang="en-GB" sz="1600" dirty="0"/>
              <a:t>Two key issues: </a:t>
            </a:r>
          </a:p>
          <a:p>
            <a:pPr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1600" dirty="0"/>
              <a:t>Different leg. requirements for timings of the plan review cycles and progress: </a:t>
            </a:r>
          </a:p>
          <a:p>
            <a:pPr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sz="1600" dirty="0"/>
              <a:t>Resources to establish Marine Planning Partnerships </a:t>
            </a:r>
          </a:p>
          <a:p>
            <a:pPr marL="0" indent="0">
              <a:spcAft>
                <a:spcPts val="600"/>
              </a:spcAft>
            </a:pPr>
            <a:r>
              <a:rPr lang="en-US" altLang="en-US" sz="1600" dirty="0"/>
              <a:t>Recommended to follow best practice from Clyde Marine Planning Partnership and Shetland Isles Marine Planning Partnership </a:t>
            </a:r>
          </a:p>
          <a:p>
            <a:pPr marL="0" indent="0">
              <a:spcAft>
                <a:spcPts val="600"/>
              </a:spcAft>
            </a:pPr>
            <a:endParaRPr lang="en-GB" altLang="en-US" sz="1600" dirty="0"/>
          </a:p>
          <a:p>
            <a:pPr marL="0" indent="0">
              <a:spcAft>
                <a:spcPts val="600"/>
              </a:spcAft>
            </a:pPr>
            <a:endParaRPr lang="en-GB" alt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467540" y="4869160"/>
            <a:ext cx="3888433" cy="1169551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400" b="1" dirty="0">
                <a:latin typeface="American Typewriter"/>
                <a:cs typeface="American Typewriter"/>
              </a:rPr>
              <a:t>Marine Plan Vision for Scotland:</a:t>
            </a:r>
          </a:p>
          <a:p>
            <a:pPr algn="ctr"/>
            <a:r>
              <a:rPr lang="en-US" sz="1400" dirty="0">
                <a:latin typeface="American Typewriter"/>
                <a:cs typeface="American Typewriter"/>
              </a:rPr>
              <a:t>Clean, healthy, safe, productive and diverse seas; managed to meet the long term needs of nature and people.</a:t>
            </a:r>
          </a:p>
        </p:txBody>
      </p:sp>
    </p:spTree>
    <p:extLst>
      <p:ext uri="{BB962C8B-B14F-4D97-AF65-F5344CB8AC3E}">
        <p14:creationId xmlns:p14="http://schemas.microsoft.com/office/powerpoint/2010/main" val="3182504145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000000"/>
      </a:dk1>
      <a:lt1>
        <a:srgbClr val="FFFFFF"/>
      </a:lt1>
      <a:dk2>
        <a:srgbClr val="9567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9567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0FCA86B4925C428D0EF0864A047C5E" ma:contentTypeVersion="11" ma:contentTypeDescription="Create a new document." ma:contentTypeScope="" ma:versionID="0f4247ab41cdfa930c96c448cd033ec5">
  <xsd:schema xmlns:xsd="http://www.w3.org/2001/XMLSchema" xmlns:xs="http://www.w3.org/2001/XMLSchema" xmlns:p="http://schemas.microsoft.com/office/2006/metadata/properties" xmlns:ns3="82580b8c-0f6c-49f0-9b37-e38986c65da4" xmlns:ns4="4788008d-ee66-49d2-83d5-7c0b0e490197" targetNamespace="http://schemas.microsoft.com/office/2006/metadata/properties" ma:root="true" ma:fieldsID="c9b2035fc353a45baf55f5e0d399dbbc" ns3:_="" ns4:_="">
    <xsd:import namespace="82580b8c-0f6c-49f0-9b37-e38986c65da4"/>
    <xsd:import namespace="4788008d-ee66-49d2-83d5-7c0b0e49019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80b8c-0f6c-49f0-9b37-e38986c65da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8008d-ee66-49d2-83d5-7c0b0e4901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A4A3967-D213-4762-88DD-162E54849A0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175053-8DF0-498E-ADB1-46D221009A91}">
  <ds:schemaRefs>
    <ds:schemaRef ds:uri="http://purl.org/dc/dcmitype/"/>
    <ds:schemaRef ds:uri="http://schemas.microsoft.com/office/2006/documentManagement/types"/>
    <ds:schemaRef ds:uri="4788008d-ee66-49d2-83d5-7c0b0e490197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82580b8c-0f6c-49f0-9b37-e38986c65da4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C10341C-AA7B-4961-B650-0915A909442E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82580b8c-0f6c-49f0-9b37-e38986c65da4"/>
    <ds:schemaRef ds:uri="4788008d-ee66-49d2-83d5-7c0b0e490197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1800</Words>
  <Application>Microsoft Office PowerPoint</Application>
  <PresentationFormat>On-screen Show (4:3)</PresentationFormat>
  <Paragraphs>186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ＭＳ Ｐゴシック</vt:lpstr>
      <vt:lpstr>American Typewriter</vt:lpstr>
      <vt:lpstr>Arial</vt:lpstr>
      <vt:lpstr>Calibri</vt:lpstr>
      <vt:lpstr>Wingdings</vt:lpstr>
      <vt:lpstr>Blank Presentation</vt:lpstr>
      <vt:lpstr>PowerPoint Presentation</vt:lpstr>
      <vt:lpstr>PowerPoint Presentation</vt:lpstr>
      <vt:lpstr>Early Marine Governance </vt:lpstr>
      <vt:lpstr>What is Marine Spatial Planning? </vt:lpstr>
      <vt:lpstr>PowerPoint Presentation</vt:lpstr>
      <vt:lpstr>PowerPoint Presentation</vt:lpstr>
      <vt:lpstr>Marine Legislative &amp; Policy Context for the Irish Sea </vt:lpstr>
      <vt:lpstr>Northern Ireland Marine Plan: Current Status </vt:lpstr>
      <vt:lpstr>Scotland Marine Plan: Current Status </vt:lpstr>
      <vt:lpstr>Wales Marine Plan: Current Status </vt:lpstr>
      <vt:lpstr>South West &amp; North West Marine Plan: Current Status</vt:lpstr>
      <vt:lpstr>Ireland Marine Plan: Current Status </vt:lpstr>
      <vt:lpstr>Isle of Man Marine Plan: Current Status </vt:lpstr>
      <vt:lpstr>Future outlook to Marine Governance in the Irish Sea – glass half full? </vt:lpstr>
      <vt:lpstr>PowerPoint Presentation</vt:lpstr>
    </vt:vector>
  </TitlesOfParts>
  <Company>Krusty Morris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Krusty Morris</dc:creator>
  <cp:lastModifiedBy>Leon Thompson</cp:lastModifiedBy>
  <cp:revision>29</cp:revision>
  <cp:lastPrinted>2014-07-01T18:24:01Z</cp:lastPrinted>
  <dcterms:created xsi:type="dcterms:W3CDTF">2007-01-16T13:11:17Z</dcterms:created>
  <dcterms:modified xsi:type="dcterms:W3CDTF">2019-09-12T12:44:02Z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0x0101007F0FCA86B4925C428D0EF0864A047C5E</vt:lpwstr>
  </property>
</Properties>
</file>