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76" r:id="rId3"/>
    <p:sldId id="299" r:id="rId4"/>
    <p:sldId id="300" r:id="rId5"/>
    <p:sldId id="301" r:id="rId6"/>
    <p:sldId id="296" r:id="rId7"/>
    <p:sldId id="283" r:id="rId8"/>
    <p:sldId id="298" r:id="rId9"/>
    <p:sldId id="263" r:id="rId10"/>
    <p:sldId id="278" r:id="rId11"/>
    <p:sldId id="279" r:id="rId12"/>
    <p:sldId id="291" r:id="rId13"/>
    <p:sldId id="280" r:id="rId14"/>
    <p:sldId id="281" r:id="rId15"/>
    <p:sldId id="294" r:id="rId16"/>
    <p:sldId id="297" r:id="rId17"/>
    <p:sldId id="292" r:id="rId18"/>
    <p:sldId id="272" r:id="rId19"/>
    <p:sldId id="270" r:id="rId20"/>
    <p:sldId id="293" r:id="rId21"/>
    <p:sldId id="282" r:id="rId22"/>
    <p:sldId id="284" r:id="rId23"/>
    <p:sldId id="277" r:id="rId2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96" autoAdjust="0"/>
  </p:normalViewPr>
  <p:slideViewPr>
    <p:cSldViewPr>
      <p:cViewPr varScale="1">
        <p:scale>
          <a:sx n="63" d="100"/>
          <a:sy n="63" d="100"/>
        </p:scale>
        <p:origin x="-1596"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4358A9-4EF6-4AE2-B552-3A0EDA28F44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305A6A4B-47C3-4604-BCA6-595CB89E9C26}">
      <dgm:prSet phldrT="[Text]"/>
      <dgm:spPr/>
      <dgm:t>
        <a:bodyPr/>
        <a:lstStyle/>
        <a:p>
          <a:r>
            <a:rPr lang="en-US"/>
            <a:t>Methods- National</a:t>
          </a:r>
        </a:p>
      </dgm:t>
    </dgm:pt>
    <dgm:pt modelId="{4A422CC5-1C50-4D51-AFD5-FF28C16463E4}" type="parTrans" cxnId="{8CD3886B-1136-42F7-BCCE-74F5C704ABD8}">
      <dgm:prSet/>
      <dgm:spPr/>
      <dgm:t>
        <a:bodyPr/>
        <a:lstStyle/>
        <a:p>
          <a:endParaRPr lang="en-US"/>
        </a:p>
      </dgm:t>
    </dgm:pt>
    <dgm:pt modelId="{DDD22826-0742-4FEC-B2AB-9295FEB368B0}" type="sibTrans" cxnId="{8CD3886B-1136-42F7-BCCE-74F5C704ABD8}">
      <dgm:prSet/>
      <dgm:spPr/>
      <dgm:t>
        <a:bodyPr/>
        <a:lstStyle/>
        <a:p>
          <a:endParaRPr lang="en-US"/>
        </a:p>
      </dgm:t>
    </dgm:pt>
    <dgm:pt modelId="{9AAE2DF1-AB5A-4B16-8607-FC7C3C0FED64}">
      <dgm:prSet phldrT="[Text]"/>
      <dgm:spPr/>
      <dgm:t>
        <a:bodyPr/>
        <a:lstStyle/>
        <a:p>
          <a:pPr algn="ctr"/>
          <a:r>
            <a:rPr lang="en-US"/>
            <a:t>Planners: interviews and focus groups with key national planners and campaigners.</a:t>
          </a:r>
        </a:p>
      </dgm:t>
    </dgm:pt>
    <dgm:pt modelId="{D7572A7D-65EB-483C-87B5-D71FF6DFAD1D}" type="parTrans" cxnId="{FE112B61-AC0F-44E2-BDD0-EECDE77D140C}">
      <dgm:prSet/>
      <dgm:spPr/>
      <dgm:t>
        <a:bodyPr/>
        <a:lstStyle/>
        <a:p>
          <a:endParaRPr lang="en-US"/>
        </a:p>
      </dgm:t>
    </dgm:pt>
    <dgm:pt modelId="{1C2981D8-F5ED-4463-B853-7C5E2E331B2D}" type="sibTrans" cxnId="{FE112B61-AC0F-44E2-BDD0-EECDE77D140C}">
      <dgm:prSet/>
      <dgm:spPr/>
      <dgm:t>
        <a:bodyPr/>
        <a:lstStyle/>
        <a:p>
          <a:endParaRPr lang="en-US"/>
        </a:p>
      </dgm:t>
    </dgm:pt>
    <dgm:pt modelId="{0495D53D-741C-424D-8512-E52243BC674C}">
      <dgm:prSet phldrT="[Text]"/>
      <dgm:spPr/>
      <dgm:t>
        <a:bodyPr/>
        <a:lstStyle/>
        <a:p>
          <a:r>
            <a:rPr lang="en-US"/>
            <a:t>Methods- Regional</a:t>
          </a:r>
        </a:p>
      </dgm:t>
    </dgm:pt>
    <dgm:pt modelId="{EAE401F5-C9DD-4C92-ACC1-EA4C55CD8D92}" type="parTrans" cxnId="{82C48BFC-2416-4572-910E-E97AE62B5B0C}">
      <dgm:prSet/>
      <dgm:spPr/>
      <dgm:t>
        <a:bodyPr/>
        <a:lstStyle/>
        <a:p>
          <a:endParaRPr lang="en-US"/>
        </a:p>
      </dgm:t>
    </dgm:pt>
    <dgm:pt modelId="{2D2253FA-E3DE-400E-9762-F960088C2A52}" type="sibTrans" cxnId="{82C48BFC-2416-4572-910E-E97AE62B5B0C}">
      <dgm:prSet/>
      <dgm:spPr/>
      <dgm:t>
        <a:bodyPr/>
        <a:lstStyle/>
        <a:p>
          <a:endParaRPr lang="en-US"/>
        </a:p>
      </dgm:t>
    </dgm:pt>
    <dgm:pt modelId="{16950487-07CB-4B0E-8266-87AFE78B3B80}">
      <dgm:prSet phldrT="[Text]"/>
      <dgm:spPr/>
      <dgm:t>
        <a:bodyPr/>
        <a:lstStyle/>
        <a:p>
          <a:r>
            <a:rPr lang="en-US" dirty="0"/>
            <a:t>Planners: Qualitive - interviews and focus groups with planners. Quantitative - a Green Belt questionnaire of West Midlands planners. </a:t>
          </a:r>
        </a:p>
      </dgm:t>
    </dgm:pt>
    <dgm:pt modelId="{33CBFDCB-9F75-4610-924F-BC23FADACE94}" type="parTrans" cxnId="{BA945842-3413-4BD4-8FA0-39C3580E4EDE}">
      <dgm:prSet/>
      <dgm:spPr/>
      <dgm:t>
        <a:bodyPr/>
        <a:lstStyle/>
        <a:p>
          <a:endParaRPr lang="en-US"/>
        </a:p>
      </dgm:t>
    </dgm:pt>
    <dgm:pt modelId="{9B1C45DA-4EA2-428D-A71A-1C195B750AF4}" type="sibTrans" cxnId="{BA945842-3413-4BD4-8FA0-39C3580E4EDE}">
      <dgm:prSet/>
      <dgm:spPr/>
      <dgm:t>
        <a:bodyPr/>
        <a:lstStyle/>
        <a:p>
          <a:endParaRPr lang="en-US"/>
        </a:p>
      </dgm:t>
    </dgm:pt>
    <dgm:pt modelId="{F6021FFD-1C5D-4C47-915A-CA203F66DF31}">
      <dgm:prSet phldrT="[Text]"/>
      <dgm:spPr/>
      <dgm:t>
        <a:bodyPr/>
        <a:lstStyle/>
        <a:p>
          <a:r>
            <a:rPr lang="en-US" dirty="0"/>
            <a:t>The general public/ campaigners - case studies with West Midlands Green Belt campaign groups - </a:t>
          </a:r>
          <a:r>
            <a:rPr lang="en-GB" dirty="0"/>
            <a:t>Save Stourbridge Green Belt, Project Fields and South Solihull Community Group -</a:t>
          </a:r>
          <a:r>
            <a:rPr lang="en-US" dirty="0"/>
            <a:t> and interviews with campaigners. </a:t>
          </a:r>
        </a:p>
      </dgm:t>
    </dgm:pt>
    <dgm:pt modelId="{4C4F45F1-C49D-4FE3-8F05-F440A5881672}" type="parTrans" cxnId="{788198DA-2D5E-4E0D-92C4-938A100A9D1C}">
      <dgm:prSet/>
      <dgm:spPr/>
      <dgm:t>
        <a:bodyPr/>
        <a:lstStyle/>
        <a:p>
          <a:endParaRPr lang="en-US"/>
        </a:p>
      </dgm:t>
    </dgm:pt>
    <dgm:pt modelId="{8C17BCBE-456A-4FDF-A270-CB192DF85A28}" type="sibTrans" cxnId="{788198DA-2D5E-4E0D-92C4-938A100A9D1C}">
      <dgm:prSet/>
      <dgm:spPr/>
      <dgm:t>
        <a:bodyPr/>
        <a:lstStyle/>
        <a:p>
          <a:endParaRPr lang="en-US"/>
        </a:p>
      </dgm:t>
    </dgm:pt>
    <dgm:pt modelId="{F9DB1B4C-C778-4069-9712-BDD82A6D2ADB}">
      <dgm:prSet phldrT="[Text]"/>
      <dgm:spPr/>
      <dgm:t>
        <a:bodyPr/>
        <a:lstStyle/>
        <a:p>
          <a:pPr algn="ctr"/>
          <a:r>
            <a:rPr lang="en-US"/>
            <a:t>The general public: </a:t>
          </a:r>
          <a:r>
            <a:rPr lang="en-GB" i="0"/>
            <a:t>quantitative methods (the Social Attitudes Survey and CPRE’s Green Belt survey) to explore popular attitudes</a:t>
          </a:r>
          <a:r>
            <a:rPr lang="en-GB" i="1"/>
            <a:t>. </a:t>
          </a:r>
          <a:endParaRPr lang="en-US"/>
        </a:p>
      </dgm:t>
    </dgm:pt>
    <dgm:pt modelId="{6906C7C5-C074-4A50-95F1-5F339731274B}" type="parTrans" cxnId="{A2A2237B-7C13-4831-9E04-71770484737F}">
      <dgm:prSet/>
      <dgm:spPr/>
      <dgm:t>
        <a:bodyPr/>
        <a:lstStyle/>
        <a:p>
          <a:endParaRPr lang="en-US"/>
        </a:p>
      </dgm:t>
    </dgm:pt>
    <dgm:pt modelId="{761CA954-05E0-453D-B2DE-715DEF93F638}" type="sibTrans" cxnId="{A2A2237B-7C13-4831-9E04-71770484737F}">
      <dgm:prSet/>
      <dgm:spPr/>
      <dgm:t>
        <a:bodyPr/>
        <a:lstStyle/>
        <a:p>
          <a:endParaRPr lang="en-US"/>
        </a:p>
      </dgm:t>
    </dgm:pt>
    <dgm:pt modelId="{229B3478-8F9F-4669-9C3D-508FEA68B1DE}" type="pres">
      <dgm:prSet presAssocID="{9F4358A9-4EF6-4AE2-B552-3A0EDA28F445}" presName="linearFlow" presStyleCnt="0">
        <dgm:presLayoutVars>
          <dgm:dir/>
          <dgm:animLvl val="lvl"/>
          <dgm:resizeHandles val="exact"/>
        </dgm:presLayoutVars>
      </dgm:prSet>
      <dgm:spPr/>
      <dgm:t>
        <a:bodyPr/>
        <a:lstStyle/>
        <a:p>
          <a:endParaRPr lang="en-US"/>
        </a:p>
      </dgm:t>
    </dgm:pt>
    <dgm:pt modelId="{180A26A9-5CFC-4EB1-AD3D-1AF31DD79357}" type="pres">
      <dgm:prSet presAssocID="{305A6A4B-47C3-4604-BCA6-595CB89E9C26}" presName="composite" presStyleCnt="0"/>
      <dgm:spPr/>
    </dgm:pt>
    <dgm:pt modelId="{339DD613-310B-4CA5-A341-24E12F9E23C6}" type="pres">
      <dgm:prSet presAssocID="{305A6A4B-47C3-4604-BCA6-595CB89E9C26}" presName="parentText" presStyleLbl="alignNode1" presStyleIdx="0" presStyleCnt="2">
        <dgm:presLayoutVars>
          <dgm:chMax val="1"/>
          <dgm:bulletEnabled val="1"/>
        </dgm:presLayoutVars>
      </dgm:prSet>
      <dgm:spPr/>
      <dgm:t>
        <a:bodyPr/>
        <a:lstStyle/>
        <a:p>
          <a:endParaRPr lang="en-US"/>
        </a:p>
      </dgm:t>
    </dgm:pt>
    <dgm:pt modelId="{777CAD1C-5E57-4365-8EC3-CF06A5F33D9A}" type="pres">
      <dgm:prSet presAssocID="{305A6A4B-47C3-4604-BCA6-595CB89E9C26}" presName="descendantText" presStyleLbl="alignAcc1" presStyleIdx="0" presStyleCnt="2">
        <dgm:presLayoutVars>
          <dgm:bulletEnabled val="1"/>
        </dgm:presLayoutVars>
      </dgm:prSet>
      <dgm:spPr/>
      <dgm:t>
        <a:bodyPr/>
        <a:lstStyle/>
        <a:p>
          <a:endParaRPr lang="en-US"/>
        </a:p>
      </dgm:t>
    </dgm:pt>
    <dgm:pt modelId="{C8FCA63B-9504-4BF9-A491-5919FA60121B}" type="pres">
      <dgm:prSet presAssocID="{DDD22826-0742-4FEC-B2AB-9295FEB368B0}" presName="sp" presStyleCnt="0"/>
      <dgm:spPr/>
    </dgm:pt>
    <dgm:pt modelId="{5584F8F4-F0F3-4A11-9889-2049A6E1B9BC}" type="pres">
      <dgm:prSet presAssocID="{0495D53D-741C-424D-8512-E52243BC674C}" presName="composite" presStyleCnt="0"/>
      <dgm:spPr/>
    </dgm:pt>
    <dgm:pt modelId="{B34B8E64-6E36-4EB7-B299-0924F5D8D144}" type="pres">
      <dgm:prSet presAssocID="{0495D53D-741C-424D-8512-E52243BC674C}" presName="parentText" presStyleLbl="alignNode1" presStyleIdx="1" presStyleCnt="2">
        <dgm:presLayoutVars>
          <dgm:chMax val="1"/>
          <dgm:bulletEnabled val="1"/>
        </dgm:presLayoutVars>
      </dgm:prSet>
      <dgm:spPr/>
      <dgm:t>
        <a:bodyPr/>
        <a:lstStyle/>
        <a:p>
          <a:endParaRPr lang="en-US"/>
        </a:p>
      </dgm:t>
    </dgm:pt>
    <dgm:pt modelId="{87FADBE0-1C0E-4E92-81F9-F3FC9A200AA8}" type="pres">
      <dgm:prSet presAssocID="{0495D53D-741C-424D-8512-E52243BC674C}" presName="descendantText" presStyleLbl="alignAcc1" presStyleIdx="1" presStyleCnt="2">
        <dgm:presLayoutVars>
          <dgm:bulletEnabled val="1"/>
        </dgm:presLayoutVars>
      </dgm:prSet>
      <dgm:spPr/>
      <dgm:t>
        <a:bodyPr/>
        <a:lstStyle/>
        <a:p>
          <a:endParaRPr lang="en-US"/>
        </a:p>
      </dgm:t>
    </dgm:pt>
  </dgm:ptLst>
  <dgm:cxnLst>
    <dgm:cxn modelId="{88943CC7-FA66-4DEE-B32D-F89D8865C985}" type="presOf" srcId="{0495D53D-741C-424D-8512-E52243BC674C}" destId="{B34B8E64-6E36-4EB7-B299-0924F5D8D144}" srcOrd="0" destOrd="0" presId="urn:microsoft.com/office/officeart/2005/8/layout/chevron2"/>
    <dgm:cxn modelId="{8CD3886B-1136-42F7-BCCE-74F5C704ABD8}" srcId="{9F4358A9-4EF6-4AE2-B552-3A0EDA28F445}" destId="{305A6A4B-47C3-4604-BCA6-595CB89E9C26}" srcOrd="0" destOrd="0" parTransId="{4A422CC5-1C50-4D51-AFD5-FF28C16463E4}" sibTransId="{DDD22826-0742-4FEC-B2AB-9295FEB368B0}"/>
    <dgm:cxn modelId="{82C48BFC-2416-4572-910E-E97AE62B5B0C}" srcId="{9F4358A9-4EF6-4AE2-B552-3A0EDA28F445}" destId="{0495D53D-741C-424D-8512-E52243BC674C}" srcOrd="1" destOrd="0" parTransId="{EAE401F5-C9DD-4C92-ACC1-EA4C55CD8D92}" sibTransId="{2D2253FA-E3DE-400E-9762-F960088C2A52}"/>
    <dgm:cxn modelId="{A2A2237B-7C13-4831-9E04-71770484737F}" srcId="{305A6A4B-47C3-4604-BCA6-595CB89E9C26}" destId="{F9DB1B4C-C778-4069-9712-BDD82A6D2ADB}" srcOrd="1" destOrd="0" parTransId="{6906C7C5-C074-4A50-95F1-5F339731274B}" sibTransId="{761CA954-05E0-453D-B2DE-715DEF93F638}"/>
    <dgm:cxn modelId="{86226248-2F3F-4687-953F-9B63B7A32677}" type="presOf" srcId="{9F4358A9-4EF6-4AE2-B552-3A0EDA28F445}" destId="{229B3478-8F9F-4669-9C3D-508FEA68B1DE}" srcOrd="0" destOrd="0" presId="urn:microsoft.com/office/officeart/2005/8/layout/chevron2"/>
    <dgm:cxn modelId="{BA945842-3413-4BD4-8FA0-39C3580E4EDE}" srcId="{0495D53D-741C-424D-8512-E52243BC674C}" destId="{16950487-07CB-4B0E-8266-87AFE78B3B80}" srcOrd="0" destOrd="0" parTransId="{33CBFDCB-9F75-4610-924F-BC23FADACE94}" sibTransId="{9B1C45DA-4EA2-428D-A71A-1C195B750AF4}"/>
    <dgm:cxn modelId="{FE112B61-AC0F-44E2-BDD0-EECDE77D140C}" srcId="{305A6A4B-47C3-4604-BCA6-595CB89E9C26}" destId="{9AAE2DF1-AB5A-4B16-8607-FC7C3C0FED64}" srcOrd="0" destOrd="0" parTransId="{D7572A7D-65EB-483C-87B5-D71FF6DFAD1D}" sibTransId="{1C2981D8-F5ED-4463-B853-7C5E2E331B2D}"/>
    <dgm:cxn modelId="{788198DA-2D5E-4E0D-92C4-938A100A9D1C}" srcId="{0495D53D-741C-424D-8512-E52243BC674C}" destId="{F6021FFD-1C5D-4C47-915A-CA203F66DF31}" srcOrd="1" destOrd="0" parTransId="{4C4F45F1-C49D-4FE3-8F05-F440A5881672}" sibTransId="{8C17BCBE-456A-4FDF-A270-CB192DF85A28}"/>
    <dgm:cxn modelId="{0C387E63-3DD6-48E6-BBF2-BDC6684CB81F}" type="presOf" srcId="{9AAE2DF1-AB5A-4B16-8607-FC7C3C0FED64}" destId="{777CAD1C-5E57-4365-8EC3-CF06A5F33D9A}" srcOrd="0" destOrd="0" presId="urn:microsoft.com/office/officeart/2005/8/layout/chevron2"/>
    <dgm:cxn modelId="{262137D1-445D-4454-9BAF-AFEB234258C3}" type="presOf" srcId="{16950487-07CB-4B0E-8266-87AFE78B3B80}" destId="{87FADBE0-1C0E-4E92-81F9-F3FC9A200AA8}" srcOrd="0" destOrd="0" presId="urn:microsoft.com/office/officeart/2005/8/layout/chevron2"/>
    <dgm:cxn modelId="{7A07FF54-626C-4D13-B8DF-F713EC88F8B8}" type="presOf" srcId="{F6021FFD-1C5D-4C47-915A-CA203F66DF31}" destId="{87FADBE0-1C0E-4E92-81F9-F3FC9A200AA8}" srcOrd="0" destOrd="1" presId="urn:microsoft.com/office/officeart/2005/8/layout/chevron2"/>
    <dgm:cxn modelId="{EC507112-0D04-4553-8797-39C960C1EA00}" type="presOf" srcId="{F9DB1B4C-C778-4069-9712-BDD82A6D2ADB}" destId="{777CAD1C-5E57-4365-8EC3-CF06A5F33D9A}" srcOrd="0" destOrd="1" presId="urn:microsoft.com/office/officeart/2005/8/layout/chevron2"/>
    <dgm:cxn modelId="{CA4868B8-445F-4863-BA9B-F0364ECFF9DD}" type="presOf" srcId="{305A6A4B-47C3-4604-BCA6-595CB89E9C26}" destId="{339DD613-310B-4CA5-A341-24E12F9E23C6}" srcOrd="0" destOrd="0" presId="urn:microsoft.com/office/officeart/2005/8/layout/chevron2"/>
    <dgm:cxn modelId="{57908BA2-49D1-411D-9F91-0B546EBCA05D}" type="presParOf" srcId="{229B3478-8F9F-4669-9C3D-508FEA68B1DE}" destId="{180A26A9-5CFC-4EB1-AD3D-1AF31DD79357}" srcOrd="0" destOrd="0" presId="urn:microsoft.com/office/officeart/2005/8/layout/chevron2"/>
    <dgm:cxn modelId="{090D8E00-8EE6-4E83-8112-952A06A73E4F}" type="presParOf" srcId="{180A26A9-5CFC-4EB1-AD3D-1AF31DD79357}" destId="{339DD613-310B-4CA5-A341-24E12F9E23C6}" srcOrd="0" destOrd="0" presId="urn:microsoft.com/office/officeart/2005/8/layout/chevron2"/>
    <dgm:cxn modelId="{954211C0-0617-479C-A80B-9FF86E183164}" type="presParOf" srcId="{180A26A9-5CFC-4EB1-AD3D-1AF31DD79357}" destId="{777CAD1C-5E57-4365-8EC3-CF06A5F33D9A}" srcOrd="1" destOrd="0" presId="urn:microsoft.com/office/officeart/2005/8/layout/chevron2"/>
    <dgm:cxn modelId="{46B8DB1D-8192-45A5-9542-BA82FD027A04}" type="presParOf" srcId="{229B3478-8F9F-4669-9C3D-508FEA68B1DE}" destId="{C8FCA63B-9504-4BF9-A491-5919FA60121B}" srcOrd="1" destOrd="0" presId="urn:microsoft.com/office/officeart/2005/8/layout/chevron2"/>
    <dgm:cxn modelId="{7C84A546-322D-4FA1-99A7-E43C3A6E5220}" type="presParOf" srcId="{229B3478-8F9F-4669-9C3D-508FEA68B1DE}" destId="{5584F8F4-F0F3-4A11-9889-2049A6E1B9BC}" srcOrd="2" destOrd="0" presId="urn:microsoft.com/office/officeart/2005/8/layout/chevron2"/>
    <dgm:cxn modelId="{0118EE08-8CE8-44AE-A7BB-1B35C07C9DA4}" type="presParOf" srcId="{5584F8F4-F0F3-4A11-9889-2049A6E1B9BC}" destId="{B34B8E64-6E36-4EB7-B299-0924F5D8D144}" srcOrd="0" destOrd="0" presId="urn:microsoft.com/office/officeart/2005/8/layout/chevron2"/>
    <dgm:cxn modelId="{B988B159-F72F-49DC-906B-83C327708D91}" type="presParOf" srcId="{5584F8F4-F0F3-4A11-9889-2049A6E1B9BC}" destId="{87FADBE0-1C0E-4E92-81F9-F3FC9A200AA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39DD613-310B-4CA5-A341-24E12F9E23C6}">
      <dsp:nvSpPr>
        <dsp:cNvPr id="0" name=""/>
        <dsp:cNvSpPr/>
      </dsp:nvSpPr>
      <dsp:spPr>
        <a:xfrm rot="5400000">
          <a:off x="-517234" y="520787"/>
          <a:ext cx="3448226" cy="241375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a:t>Methods- National</a:t>
          </a:r>
        </a:p>
      </dsp:txBody>
      <dsp:txXfrm rot="5400000">
        <a:off x="-517234" y="520787"/>
        <a:ext cx="3448226" cy="2413758"/>
      </dsp:txXfrm>
    </dsp:sp>
    <dsp:sp modelId="{777CAD1C-5E57-4365-8EC3-CF06A5F33D9A}">
      <dsp:nvSpPr>
        <dsp:cNvPr id="0" name=""/>
        <dsp:cNvSpPr/>
      </dsp:nvSpPr>
      <dsp:spPr>
        <a:xfrm rot="5400000">
          <a:off x="3506585" y="-1089272"/>
          <a:ext cx="2241347" cy="442700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ctr" defTabSz="711200">
            <a:lnSpc>
              <a:spcPct val="90000"/>
            </a:lnSpc>
            <a:spcBef>
              <a:spcPct val="0"/>
            </a:spcBef>
            <a:spcAft>
              <a:spcPct val="15000"/>
            </a:spcAft>
            <a:buChar char="••"/>
          </a:pPr>
          <a:r>
            <a:rPr lang="en-US" sz="1600" kern="1200"/>
            <a:t>Planners: interviews and focus groups with key national planners and campaigners.</a:t>
          </a:r>
        </a:p>
        <a:p>
          <a:pPr marL="171450" lvl="1" indent="-171450" algn="ctr" defTabSz="711200">
            <a:lnSpc>
              <a:spcPct val="90000"/>
            </a:lnSpc>
            <a:spcBef>
              <a:spcPct val="0"/>
            </a:spcBef>
            <a:spcAft>
              <a:spcPct val="15000"/>
            </a:spcAft>
            <a:buChar char="••"/>
          </a:pPr>
          <a:r>
            <a:rPr lang="en-US" sz="1600" kern="1200"/>
            <a:t>The general public: </a:t>
          </a:r>
          <a:r>
            <a:rPr lang="en-GB" sz="1600" i="0" kern="1200"/>
            <a:t>quantitative methods (the Social Attitudes Survey and CPRE’s Green Belt survey) to explore popular attitudes</a:t>
          </a:r>
          <a:r>
            <a:rPr lang="en-GB" sz="1600" i="1" kern="1200"/>
            <a:t>. </a:t>
          </a:r>
          <a:endParaRPr lang="en-US" sz="1600" kern="1200"/>
        </a:p>
      </dsp:txBody>
      <dsp:txXfrm rot="5400000">
        <a:off x="3506585" y="-1089272"/>
        <a:ext cx="2241347" cy="4427001"/>
      </dsp:txXfrm>
    </dsp:sp>
    <dsp:sp modelId="{B34B8E64-6E36-4EB7-B299-0924F5D8D144}">
      <dsp:nvSpPr>
        <dsp:cNvPr id="0" name=""/>
        <dsp:cNvSpPr/>
      </dsp:nvSpPr>
      <dsp:spPr>
        <a:xfrm rot="5400000">
          <a:off x="-517234" y="3690189"/>
          <a:ext cx="3448226" cy="241375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a:t>Methods- Regional</a:t>
          </a:r>
        </a:p>
      </dsp:txBody>
      <dsp:txXfrm rot="5400000">
        <a:off x="-517234" y="3690189"/>
        <a:ext cx="3448226" cy="2413758"/>
      </dsp:txXfrm>
    </dsp:sp>
    <dsp:sp modelId="{87FADBE0-1C0E-4E92-81F9-F3FC9A200AA8}">
      <dsp:nvSpPr>
        <dsp:cNvPr id="0" name=""/>
        <dsp:cNvSpPr/>
      </dsp:nvSpPr>
      <dsp:spPr>
        <a:xfrm rot="5400000">
          <a:off x="3506585" y="2080128"/>
          <a:ext cx="2241347" cy="442700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Planners: Qualitive - interviews and focus groups with planners. Quantitative - a Green Belt questionnaire of West Midlands planners. </a:t>
          </a:r>
        </a:p>
        <a:p>
          <a:pPr marL="171450" lvl="1" indent="-171450" algn="l" defTabSz="711200">
            <a:lnSpc>
              <a:spcPct val="90000"/>
            </a:lnSpc>
            <a:spcBef>
              <a:spcPct val="0"/>
            </a:spcBef>
            <a:spcAft>
              <a:spcPct val="15000"/>
            </a:spcAft>
            <a:buChar char="••"/>
          </a:pPr>
          <a:r>
            <a:rPr lang="en-US" sz="1600" kern="1200" dirty="0"/>
            <a:t>The general public/ campaigners - case studies with West Midlands Green Belt campaign groups - </a:t>
          </a:r>
          <a:r>
            <a:rPr lang="en-GB" sz="1600" kern="1200" dirty="0"/>
            <a:t>Save Stourbridge Green Belt, Project Fields and South Solihull Community Group -</a:t>
          </a:r>
          <a:r>
            <a:rPr lang="en-US" sz="1600" kern="1200" dirty="0"/>
            <a:t> and interviews with campaigners. </a:t>
          </a:r>
        </a:p>
      </dsp:txBody>
      <dsp:txXfrm rot="5400000">
        <a:off x="3506585" y="2080128"/>
        <a:ext cx="2241347" cy="442700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3E9DAE41-6404-4DDD-AD4D-D051C6F518D1}" type="datetimeFigureOut">
              <a:rPr lang="en-GB" smtClean="0"/>
              <a:pPr/>
              <a:t>10/09/2019</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257E748-F472-409A-B500-BC0490274309}" type="slidenum">
              <a:rPr lang="en-GB" smtClean="0"/>
              <a:pPr/>
              <a:t>‹#›</a:t>
            </a:fld>
            <a:endParaRPr lang="en-GB"/>
          </a:p>
        </p:txBody>
      </p:sp>
    </p:spTree>
    <p:extLst>
      <p:ext uri="{BB962C8B-B14F-4D97-AF65-F5344CB8AC3E}">
        <p14:creationId xmlns:p14="http://schemas.microsoft.com/office/powerpoint/2010/main" xmlns="" val="3011351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6AF5531-5430-4BAA-B5F6-FDFB225726B3}" type="datetimeFigureOut">
              <a:rPr lang="en-GB" smtClean="0"/>
              <a:pPr/>
              <a:t>10/09/2019</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EC3F9B5-BE4D-40DF-96BD-F4D00B22CEB9}" type="slidenum">
              <a:rPr lang="en-GB" smtClean="0"/>
              <a:pPr/>
              <a:t>‹#›</a:t>
            </a:fld>
            <a:endParaRPr lang="en-GB"/>
          </a:p>
        </p:txBody>
      </p:sp>
    </p:spTree>
    <p:extLst>
      <p:ext uri="{BB962C8B-B14F-4D97-AF65-F5344CB8AC3E}">
        <p14:creationId xmlns:p14="http://schemas.microsoft.com/office/powerpoint/2010/main" xmlns="" val="187093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telegraph.co.uk/news/earth/greenpolitics/planning/9708387/Interactive-map-Englands-green-belt.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file:///C:\Users\cxg227\Downloads\APD_1_West_Midlands_Regional_Spatial_Strategy_January_2008.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Map of the Green</a:t>
            </a:r>
            <a:r>
              <a:rPr lang="en-GB" baseline="0" dirty="0"/>
              <a:t> Belt in England: </a:t>
            </a:r>
            <a:r>
              <a:rPr lang="en-GB" sz="1200" dirty="0"/>
              <a:t>available at: </a:t>
            </a:r>
            <a:r>
              <a:rPr lang="en-GB" sz="1200" dirty="0">
                <a:hlinkClick r:id="rId3"/>
              </a:rPr>
              <a:t>https://www.telegraph.co.uk/news/earth/greenpolitics/planning/9708387/Interactive-map-Englands-green-belt.html</a:t>
            </a:r>
            <a:endParaRPr lang="en-GB" sz="1200" dirty="0"/>
          </a:p>
          <a:p>
            <a:endParaRPr lang="en-GB" dirty="0"/>
          </a:p>
        </p:txBody>
      </p:sp>
      <p:sp>
        <p:nvSpPr>
          <p:cNvPr id="4" name="Slide Number Placeholder 3"/>
          <p:cNvSpPr>
            <a:spLocks noGrp="1"/>
          </p:cNvSpPr>
          <p:nvPr>
            <p:ph type="sldNum" sz="quarter" idx="10"/>
          </p:nvPr>
        </p:nvSpPr>
        <p:spPr/>
        <p:txBody>
          <a:bodyPr/>
          <a:lstStyle/>
          <a:p>
            <a:fld id="{A818AD29-AC58-4199-AB6C-1D547867565F}" type="slidenum">
              <a:rPr lang="en-GB" smtClean="0"/>
              <a:pPr/>
              <a:t>2</a:t>
            </a:fld>
            <a:endParaRPr lang="en-GB"/>
          </a:p>
        </p:txBody>
      </p:sp>
    </p:spTree>
    <p:extLst>
      <p:ext uri="{BB962C8B-B14F-4D97-AF65-F5344CB8AC3E}">
        <p14:creationId xmlns:p14="http://schemas.microsoft.com/office/powerpoint/2010/main" xmlns="" val="281331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EC3F9B5-BE4D-40DF-96BD-F4D00B22CEB9}" type="slidenum">
              <a:rPr lang="en-GB" smtClean="0"/>
              <a:pPr/>
              <a:t>13</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Oxford</a:t>
            </a:r>
          </a:p>
        </p:txBody>
      </p:sp>
      <p:sp>
        <p:nvSpPr>
          <p:cNvPr id="4" name="Slide Number Placeholder 3"/>
          <p:cNvSpPr>
            <a:spLocks noGrp="1"/>
          </p:cNvSpPr>
          <p:nvPr>
            <p:ph type="sldNum" sz="quarter" idx="10"/>
          </p:nvPr>
        </p:nvSpPr>
        <p:spPr/>
        <p:txBody>
          <a:bodyPr/>
          <a:lstStyle/>
          <a:p>
            <a:fld id="{3EC3F9B5-BE4D-40DF-96BD-F4D00B22CEB9}" type="slidenum">
              <a:rPr lang="en-GB" smtClean="0"/>
              <a:pPr/>
              <a:t>15</a:t>
            </a:fld>
            <a:endParaRPr lang="en-GB"/>
          </a:p>
        </p:txBody>
      </p:sp>
    </p:spTree>
    <p:extLst>
      <p:ext uri="{BB962C8B-B14F-4D97-AF65-F5344CB8AC3E}">
        <p14:creationId xmlns:p14="http://schemas.microsoft.com/office/powerpoint/2010/main" xmlns="" val="1107287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Extract from the West Midlands RSS: </a:t>
            </a:r>
            <a:r>
              <a:rPr lang="en-GB" dirty="0">
                <a:hlinkClick r:id="rId3"/>
              </a:rPr>
              <a:t>file:///C:/Users/cxg227/Downloads/APD_1_West_Midlands_Regional_Spatial_Strategy_January_2008.pdf</a:t>
            </a:r>
            <a:endParaRPr lang="en-GB" dirty="0"/>
          </a:p>
        </p:txBody>
      </p:sp>
      <p:sp>
        <p:nvSpPr>
          <p:cNvPr id="4" name="Slide Number Placeholder 3"/>
          <p:cNvSpPr>
            <a:spLocks noGrp="1"/>
          </p:cNvSpPr>
          <p:nvPr>
            <p:ph type="sldNum" sz="quarter" idx="10"/>
          </p:nvPr>
        </p:nvSpPr>
        <p:spPr/>
        <p:txBody>
          <a:bodyPr/>
          <a:lstStyle/>
          <a:p>
            <a:fld id="{3EC3F9B5-BE4D-40DF-96BD-F4D00B22CEB9}" type="slidenum">
              <a:rPr lang="en-GB" smtClean="0"/>
              <a:pPr/>
              <a:t>20</a:t>
            </a:fld>
            <a:endParaRPr lang="en-GB"/>
          </a:p>
        </p:txBody>
      </p:sp>
    </p:spTree>
    <p:extLst>
      <p:ext uri="{BB962C8B-B14F-4D97-AF65-F5344CB8AC3E}">
        <p14:creationId xmlns:p14="http://schemas.microsoft.com/office/powerpoint/2010/main" xmlns="" val="1429238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50BFD9-4FE7-4C40-8DFC-0E3F7E05A41C}" type="slidenum">
              <a:rPr lang="en-GB" smtClean="0"/>
              <a:pPr/>
              <a:t>21</a:t>
            </a:fld>
            <a:endParaRPr lang="en-GB"/>
          </a:p>
        </p:txBody>
      </p:sp>
    </p:spTree>
    <p:extLst>
      <p:ext uri="{BB962C8B-B14F-4D97-AF65-F5344CB8AC3E}">
        <p14:creationId xmlns:p14="http://schemas.microsoft.com/office/powerpoint/2010/main" xmlns="" val="371788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18AD29-AC58-4199-AB6C-1D547867565F}" type="slidenum">
              <a:rPr lang="en-GB" smtClean="0"/>
              <a:pPr/>
              <a:t>3</a:t>
            </a:fld>
            <a:endParaRPr lang="en-GB"/>
          </a:p>
        </p:txBody>
      </p:sp>
    </p:spTree>
    <p:extLst>
      <p:ext uri="{BB962C8B-B14F-4D97-AF65-F5344CB8AC3E}">
        <p14:creationId xmlns:p14="http://schemas.microsoft.com/office/powerpoint/2010/main" xmlns="" val="3992070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C3F9B5-BE4D-40DF-96BD-F4D00B22CEB9}" type="slidenum">
              <a:rPr lang="en-GB" smtClean="0"/>
              <a:pPr/>
              <a:t>4</a:t>
            </a:fld>
            <a:endParaRPr lang="en-GB"/>
          </a:p>
        </p:txBody>
      </p:sp>
    </p:spTree>
    <p:extLst>
      <p:ext uri="{BB962C8B-B14F-4D97-AF65-F5344CB8AC3E}">
        <p14:creationId xmlns:p14="http://schemas.microsoft.com/office/powerpoint/2010/main" xmlns="" val="561857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popular image of Green Belt</a:t>
            </a:r>
            <a:endParaRPr lang="en-GB" dirty="0"/>
          </a:p>
        </p:txBody>
      </p:sp>
      <p:sp>
        <p:nvSpPr>
          <p:cNvPr id="4" name="Slide Number Placeholder 3"/>
          <p:cNvSpPr>
            <a:spLocks noGrp="1"/>
          </p:cNvSpPr>
          <p:nvPr>
            <p:ph type="sldNum" sz="quarter" idx="10"/>
          </p:nvPr>
        </p:nvSpPr>
        <p:spPr/>
        <p:txBody>
          <a:bodyPr/>
          <a:lstStyle/>
          <a:p>
            <a:fld id="{3EC3F9B5-BE4D-40DF-96BD-F4D00B22CEB9}" type="slidenum">
              <a:rPr lang="en-GB" smtClean="0"/>
              <a:pPr/>
              <a:t>5</a:t>
            </a:fld>
            <a:endParaRPr lang="en-GB"/>
          </a:p>
        </p:txBody>
      </p:sp>
    </p:spTree>
    <p:extLst>
      <p:ext uri="{BB962C8B-B14F-4D97-AF65-F5344CB8AC3E}">
        <p14:creationId xmlns:p14="http://schemas.microsoft.com/office/powerpoint/2010/main" xmlns="" val="1006758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CPRE Green Belt campaign </a:t>
            </a:r>
          </a:p>
        </p:txBody>
      </p:sp>
      <p:sp>
        <p:nvSpPr>
          <p:cNvPr id="4" name="Slide Number Placeholder 3"/>
          <p:cNvSpPr>
            <a:spLocks noGrp="1"/>
          </p:cNvSpPr>
          <p:nvPr>
            <p:ph type="sldNum" sz="quarter" idx="10"/>
          </p:nvPr>
        </p:nvSpPr>
        <p:spPr/>
        <p:txBody>
          <a:bodyPr/>
          <a:lstStyle/>
          <a:p>
            <a:fld id="{3EC3F9B5-BE4D-40DF-96BD-F4D00B22CEB9}" type="slidenum">
              <a:rPr lang="en-GB" smtClean="0"/>
              <a:pPr/>
              <a:t>6</a:t>
            </a:fld>
            <a:endParaRPr lang="en-GB"/>
          </a:p>
        </p:txBody>
      </p:sp>
    </p:spTree>
    <p:extLst>
      <p:ext uri="{BB962C8B-B14F-4D97-AF65-F5344CB8AC3E}">
        <p14:creationId xmlns:p14="http://schemas.microsoft.com/office/powerpoint/2010/main" xmlns="" val="536955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Save Stourbridge Green Belt, Project Fields and South Solihull Community Group</a:t>
            </a:r>
          </a:p>
          <a:p>
            <a:r>
              <a:rPr lang="en-GB" sz="1200" dirty="0"/>
              <a:t>A Green Belt protest march organised by Project Fields</a:t>
            </a:r>
          </a:p>
          <a:p>
            <a:r>
              <a:rPr lang="en-GB" sz="1200" dirty="0"/>
              <a:t>Project Fields joined</a:t>
            </a:r>
            <a:r>
              <a:rPr lang="en-GB" sz="1200" baseline="0" dirty="0"/>
              <a:t> by Andrew Mitchell, MP</a:t>
            </a:r>
            <a:r>
              <a:rPr lang="en-GB" sz="1200" dirty="0"/>
              <a:t> </a:t>
            </a:r>
            <a:endParaRPr lang="en-GB" dirty="0"/>
          </a:p>
        </p:txBody>
      </p:sp>
      <p:sp>
        <p:nvSpPr>
          <p:cNvPr id="4" name="Slide Number Placeholder 3"/>
          <p:cNvSpPr>
            <a:spLocks noGrp="1"/>
          </p:cNvSpPr>
          <p:nvPr>
            <p:ph type="sldNum" sz="quarter" idx="10"/>
          </p:nvPr>
        </p:nvSpPr>
        <p:spPr/>
        <p:txBody>
          <a:bodyPr/>
          <a:lstStyle/>
          <a:p>
            <a:fld id="{3EC3F9B5-BE4D-40DF-96BD-F4D00B22CEB9}" type="slidenum">
              <a:rPr lang="en-GB" smtClean="0"/>
              <a:pPr/>
              <a:t>7</a:t>
            </a:fld>
            <a:endParaRPr lang="en-GB"/>
          </a:p>
        </p:txBody>
      </p:sp>
    </p:spTree>
    <p:extLst>
      <p:ext uri="{BB962C8B-B14F-4D97-AF65-F5344CB8AC3E}">
        <p14:creationId xmlns:p14="http://schemas.microsoft.com/office/powerpoint/2010/main" xmlns="" val="129020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Slogans used by Project Fields</a:t>
            </a:r>
          </a:p>
        </p:txBody>
      </p:sp>
      <p:sp>
        <p:nvSpPr>
          <p:cNvPr id="4" name="Slide Number Placeholder 3"/>
          <p:cNvSpPr>
            <a:spLocks noGrp="1"/>
          </p:cNvSpPr>
          <p:nvPr>
            <p:ph type="sldNum" sz="quarter" idx="10"/>
          </p:nvPr>
        </p:nvSpPr>
        <p:spPr/>
        <p:txBody>
          <a:bodyPr/>
          <a:lstStyle/>
          <a:p>
            <a:fld id="{3EC3F9B5-BE4D-40DF-96BD-F4D00B22CEB9}" type="slidenum">
              <a:rPr lang="en-GB" smtClean="0"/>
              <a:pPr/>
              <a:t>9</a:t>
            </a:fld>
            <a:endParaRPr lang="en-GB"/>
          </a:p>
        </p:txBody>
      </p:sp>
    </p:spTree>
    <p:extLst>
      <p:ext uri="{BB962C8B-B14F-4D97-AF65-F5344CB8AC3E}">
        <p14:creationId xmlns:p14="http://schemas.microsoft.com/office/powerpoint/2010/main" xmlns="" val="238495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50BFD9-4FE7-4C40-8DFC-0E3F7E05A41C}" type="slidenum">
              <a:rPr lang="en-GB" smtClean="0"/>
              <a:pPr/>
              <a:t>11</a:t>
            </a:fld>
            <a:endParaRPr lang="en-GB"/>
          </a:p>
        </p:txBody>
      </p:sp>
    </p:spTree>
    <p:extLst>
      <p:ext uri="{BB962C8B-B14F-4D97-AF65-F5344CB8AC3E}">
        <p14:creationId xmlns:p14="http://schemas.microsoft.com/office/powerpoint/2010/main" xmlns="" val="1109987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Growth Area 6</a:t>
            </a:r>
          </a:p>
        </p:txBody>
      </p:sp>
      <p:sp>
        <p:nvSpPr>
          <p:cNvPr id="4" name="Slide Number Placeholder 3"/>
          <p:cNvSpPr>
            <a:spLocks noGrp="1"/>
          </p:cNvSpPr>
          <p:nvPr>
            <p:ph type="sldNum" sz="quarter" idx="10"/>
          </p:nvPr>
        </p:nvSpPr>
        <p:spPr/>
        <p:txBody>
          <a:bodyPr/>
          <a:lstStyle/>
          <a:p>
            <a:fld id="{3EC3F9B5-BE4D-40DF-96BD-F4D00B22CEB9}" type="slidenum">
              <a:rPr lang="en-GB" smtClean="0"/>
              <a:pPr/>
              <a:t>12</a:t>
            </a:fld>
            <a:endParaRPr lang="en-GB"/>
          </a:p>
        </p:txBody>
      </p:sp>
    </p:spTree>
    <p:extLst>
      <p:ext uri="{BB962C8B-B14F-4D97-AF65-F5344CB8AC3E}">
        <p14:creationId xmlns:p14="http://schemas.microsoft.com/office/powerpoint/2010/main" xmlns="" val="506724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53E1991-2D15-46D3-A79B-BDB3D178A921}" type="datetimeFigureOut">
              <a:rPr lang="en-GB" smtClean="0"/>
              <a:pPr/>
              <a:t>10/09/2019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365E36-9441-421B-92F2-5ECF37238FE7}" type="slidenum">
              <a:rPr lang="en-GB" smtClean="0"/>
              <a:pPr/>
              <a:t>‹#›</a:t>
            </a:fld>
            <a:endParaRPr lang="en-GB"/>
          </a:p>
        </p:txBody>
      </p:sp>
    </p:spTree>
    <p:extLst>
      <p:ext uri="{BB962C8B-B14F-4D97-AF65-F5344CB8AC3E}">
        <p14:creationId xmlns:p14="http://schemas.microsoft.com/office/powerpoint/2010/main" xmlns="" val="4052173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53E1991-2D15-46D3-A79B-BDB3D178A921}" type="datetimeFigureOut">
              <a:rPr lang="en-GB" smtClean="0"/>
              <a:pPr/>
              <a:t>10/09/2019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365E36-9441-421B-92F2-5ECF37238FE7}" type="slidenum">
              <a:rPr lang="en-GB" smtClean="0"/>
              <a:pPr/>
              <a:t>‹#›</a:t>
            </a:fld>
            <a:endParaRPr lang="en-GB"/>
          </a:p>
        </p:txBody>
      </p:sp>
    </p:spTree>
    <p:extLst>
      <p:ext uri="{BB962C8B-B14F-4D97-AF65-F5344CB8AC3E}">
        <p14:creationId xmlns:p14="http://schemas.microsoft.com/office/powerpoint/2010/main" xmlns="" val="471407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53E1991-2D15-46D3-A79B-BDB3D178A921}" type="datetimeFigureOut">
              <a:rPr lang="en-GB" smtClean="0"/>
              <a:pPr/>
              <a:t>10/09/2019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365E36-9441-421B-92F2-5ECF37238FE7}" type="slidenum">
              <a:rPr lang="en-GB" smtClean="0"/>
              <a:pPr/>
              <a:t>‹#›</a:t>
            </a:fld>
            <a:endParaRPr lang="en-GB"/>
          </a:p>
        </p:txBody>
      </p:sp>
    </p:spTree>
    <p:extLst>
      <p:ext uri="{BB962C8B-B14F-4D97-AF65-F5344CB8AC3E}">
        <p14:creationId xmlns:p14="http://schemas.microsoft.com/office/powerpoint/2010/main" xmlns="" val="632614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53E1991-2D15-46D3-A79B-BDB3D178A921}" type="datetimeFigureOut">
              <a:rPr lang="en-GB" smtClean="0"/>
              <a:pPr/>
              <a:t>10/09/2019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365E36-9441-421B-92F2-5ECF37238FE7}" type="slidenum">
              <a:rPr lang="en-GB" smtClean="0"/>
              <a:pPr/>
              <a:t>‹#›</a:t>
            </a:fld>
            <a:endParaRPr lang="en-GB"/>
          </a:p>
        </p:txBody>
      </p:sp>
    </p:spTree>
    <p:extLst>
      <p:ext uri="{BB962C8B-B14F-4D97-AF65-F5344CB8AC3E}">
        <p14:creationId xmlns:p14="http://schemas.microsoft.com/office/powerpoint/2010/main" xmlns="" val="4280429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3E1991-2D15-46D3-A79B-BDB3D178A921}" type="datetimeFigureOut">
              <a:rPr lang="en-GB" smtClean="0"/>
              <a:pPr/>
              <a:t>10/09/2019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365E36-9441-421B-92F2-5ECF37238FE7}" type="slidenum">
              <a:rPr lang="en-GB" smtClean="0"/>
              <a:pPr/>
              <a:t>‹#›</a:t>
            </a:fld>
            <a:endParaRPr lang="en-GB"/>
          </a:p>
        </p:txBody>
      </p:sp>
    </p:spTree>
    <p:extLst>
      <p:ext uri="{BB962C8B-B14F-4D97-AF65-F5344CB8AC3E}">
        <p14:creationId xmlns:p14="http://schemas.microsoft.com/office/powerpoint/2010/main" xmlns="" val="426452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53E1991-2D15-46D3-A79B-BDB3D178A921}" type="datetimeFigureOut">
              <a:rPr lang="en-GB" smtClean="0"/>
              <a:pPr/>
              <a:t>10/09/2019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365E36-9441-421B-92F2-5ECF37238FE7}" type="slidenum">
              <a:rPr lang="en-GB" smtClean="0"/>
              <a:pPr/>
              <a:t>‹#›</a:t>
            </a:fld>
            <a:endParaRPr lang="en-GB"/>
          </a:p>
        </p:txBody>
      </p:sp>
    </p:spTree>
    <p:extLst>
      <p:ext uri="{BB962C8B-B14F-4D97-AF65-F5344CB8AC3E}">
        <p14:creationId xmlns:p14="http://schemas.microsoft.com/office/powerpoint/2010/main" xmlns="" val="1158904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53E1991-2D15-46D3-A79B-BDB3D178A921}" type="datetimeFigureOut">
              <a:rPr lang="en-GB" smtClean="0"/>
              <a:pPr/>
              <a:t>10/09/2019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365E36-9441-421B-92F2-5ECF37238FE7}" type="slidenum">
              <a:rPr lang="en-GB" smtClean="0"/>
              <a:pPr/>
              <a:t>‹#›</a:t>
            </a:fld>
            <a:endParaRPr lang="en-GB"/>
          </a:p>
        </p:txBody>
      </p:sp>
    </p:spTree>
    <p:extLst>
      <p:ext uri="{BB962C8B-B14F-4D97-AF65-F5344CB8AC3E}">
        <p14:creationId xmlns:p14="http://schemas.microsoft.com/office/powerpoint/2010/main" xmlns="" val="370994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53E1991-2D15-46D3-A79B-BDB3D178A921}" type="datetimeFigureOut">
              <a:rPr lang="en-GB" smtClean="0"/>
              <a:pPr/>
              <a:t>10/09/2019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365E36-9441-421B-92F2-5ECF37238FE7}" type="slidenum">
              <a:rPr lang="en-GB" smtClean="0"/>
              <a:pPr/>
              <a:t>‹#›</a:t>
            </a:fld>
            <a:endParaRPr lang="en-GB"/>
          </a:p>
        </p:txBody>
      </p:sp>
    </p:spTree>
    <p:extLst>
      <p:ext uri="{BB962C8B-B14F-4D97-AF65-F5344CB8AC3E}">
        <p14:creationId xmlns:p14="http://schemas.microsoft.com/office/powerpoint/2010/main" xmlns="" val="231311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3E1991-2D15-46D3-A79B-BDB3D178A921}" type="datetimeFigureOut">
              <a:rPr lang="en-GB" smtClean="0"/>
              <a:pPr/>
              <a:t>10/09/2019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365E36-9441-421B-92F2-5ECF37238FE7}" type="slidenum">
              <a:rPr lang="en-GB" smtClean="0"/>
              <a:pPr/>
              <a:t>‹#›</a:t>
            </a:fld>
            <a:endParaRPr lang="en-GB"/>
          </a:p>
        </p:txBody>
      </p:sp>
    </p:spTree>
    <p:extLst>
      <p:ext uri="{BB962C8B-B14F-4D97-AF65-F5344CB8AC3E}">
        <p14:creationId xmlns:p14="http://schemas.microsoft.com/office/powerpoint/2010/main" xmlns="" val="1140288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3E1991-2D15-46D3-A79B-BDB3D178A921}" type="datetimeFigureOut">
              <a:rPr lang="en-GB" smtClean="0"/>
              <a:pPr/>
              <a:t>10/09/2019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365E36-9441-421B-92F2-5ECF37238FE7}" type="slidenum">
              <a:rPr lang="en-GB" smtClean="0"/>
              <a:pPr/>
              <a:t>‹#›</a:t>
            </a:fld>
            <a:endParaRPr lang="en-GB"/>
          </a:p>
        </p:txBody>
      </p:sp>
    </p:spTree>
    <p:extLst>
      <p:ext uri="{BB962C8B-B14F-4D97-AF65-F5344CB8AC3E}">
        <p14:creationId xmlns:p14="http://schemas.microsoft.com/office/powerpoint/2010/main" xmlns="" val="2648789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3E1991-2D15-46D3-A79B-BDB3D178A921}" type="datetimeFigureOut">
              <a:rPr lang="en-GB" smtClean="0"/>
              <a:pPr/>
              <a:t>10/09/2019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365E36-9441-421B-92F2-5ECF37238FE7}" type="slidenum">
              <a:rPr lang="en-GB" smtClean="0"/>
              <a:pPr/>
              <a:t>‹#›</a:t>
            </a:fld>
            <a:endParaRPr lang="en-GB"/>
          </a:p>
        </p:txBody>
      </p:sp>
    </p:spTree>
    <p:extLst>
      <p:ext uri="{BB962C8B-B14F-4D97-AF65-F5344CB8AC3E}">
        <p14:creationId xmlns:p14="http://schemas.microsoft.com/office/powerpoint/2010/main" xmlns="" val="1645035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E1991-2D15-46D3-A79B-BDB3D178A921}" type="datetimeFigureOut">
              <a:rPr lang="en-GB" smtClean="0"/>
              <a:pPr/>
              <a:t>10/09/2019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365E36-9441-421B-92F2-5ECF37238FE7}" type="slidenum">
              <a:rPr lang="en-GB" smtClean="0"/>
              <a:pPr/>
              <a:t>‹#›</a:t>
            </a:fld>
            <a:endParaRPr lang="en-GB"/>
          </a:p>
        </p:txBody>
      </p:sp>
    </p:spTree>
    <p:extLst>
      <p:ext uri="{BB962C8B-B14F-4D97-AF65-F5344CB8AC3E}">
        <p14:creationId xmlns:p14="http://schemas.microsoft.com/office/powerpoint/2010/main" xmlns="" val="1732601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ndrewlainton.wordpress.com/2014/12/18/londons-green-belt-has-never-had-a-proper-plan/"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andrewlainton.wordpress.com/2014/12/18/londons-green-belt-has-never-had-a-proper-pla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telegraph.co.uk/news/earth/greenpolitics/planning/9708387/Interactive-map-Englands-green-belt.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google.co.uk/search?q=howard+garden+cities+of+tomorrow-" TargetMode="External"/><Relationship Id="rId5" Type="http://schemas.openxmlformats.org/officeDocument/2006/relationships/hyperlink" Target="file:///C:\Users\cxg227\Downloads\APD_1_West_Midlands_Regional_Spatial_Strategy_January_2008.pdf" TargetMode="Externa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en.wikipedia.org/wiki/Chelmsley_Wood" TargetMode="External"/><Relationship Id="rId13" Type="http://schemas.openxmlformats.org/officeDocument/2006/relationships/hyperlink" Target="http://www.telegraph.co.uk/news/politics/" TargetMode="External"/><Relationship Id="rId18" Type="http://schemas.openxmlformats.org/officeDocument/2006/relationships/hyperlink" Target="https://www.cpre.org.uk/what-we-do/housing-and-planning/green-belts" TargetMode="External"/><Relationship Id="rId3" Type="http://schemas.openxmlformats.org/officeDocument/2006/relationships/hyperlink" Target="https://www.google.co.uk/search" TargetMode="External"/><Relationship Id="rId21" Type="http://schemas.openxmlformats.org/officeDocument/2006/relationships/hyperlink" Target="https://www.cpre.org.uk/" TargetMode="External"/><Relationship Id="rId7" Type="http://schemas.openxmlformats.org/officeDocument/2006/relationships/hyperlink" Target="https://www.google.co.uk/maps/@52.3727316,-1.8860866,3a,76.4y,16.96h,75.89t/data=!3m6!1e1!3m4!1sjEOk3FpCisA5Ctm_1HIdIg!2e0!7i13312!8i6656" TargetMode="External"/><Relationship Id="rId12" Type="http://schemas.openxmlformats.org/officeDocument/2006/relationships/hyperlink" Target="https://www.google.co.uk/search?q=eddington+cambridge" TargetMode="External"/><Relationship Id="rId17" Type="http://schemas.openxmlformats.org/officeDocument/2006/relationships/hyperlink" Target="https://www.google.co.uk/maps/@51.5656999,0.3261107" TargetMode="External"/><Relationship Id="rId25" Type="http://schemas.openxmlformats.org/officeDocument/2006/relationships/hyperlink" Target="https://en.wikipedia.org/wiki/Finger_Plan" TargetMode="External"/><Relationship Id="rId2" Type="http://schemas.openxmlformats.org/officeDocument/2006/relationships/hyperlink" Target="https://www.google.co.uk/search?q=howard+garden+cities+of+tomorrow-" TargetMode="External"/><Relationship Id="rId16" Type="http://schemas.openxmlformats.org/officeDocument/2006/relationships/hyperlink" Target="https://www.google.co.uk/search?q=surrey+downs" TargetMode="External"/><Relationship Id="rId20" Type="http://schemas.openxmlformats.org/officeDocument/2006/relationships/hyperlink" Target="http://www.telegraph.co.uk/news/earth/greenpolitics/planning/9708387/Interactive-map-Englands-green-belt.html" TargetMode="External"/><Relationship Id="rId1" Type="http://schemas.openxmlformats.org/officeDocument/2006/relationships/slideLayout" Target="../slideLayouts/slideLayout2.xml"/><Relationship Id="rId6" Type="http://schemas.openxmlformats.org/officeDocument/2006/relationships/hyperlink" Target="https://www.google.co.uk/maps/@52.3595658" TargetMode="External"/><Relationship Id="rId11" Type="http://schemas.openxmlformats.org/officeDocument/2006/relationships/hyperlink" Target="https://www.google.co.uk/search?q=wheatley" TargetMode="External"/><Relationship Id="rId24" Type="http://schemas.openxmlformats.org/officeDocument/2006/relationships/hyperlink" Target="https://www.google.co.uk/maps/@51.4357495" TargetMode="External"/><Relationship Id="rId5" Type="http://schemas.openxmlformats.org/officeDocument/2006/relationships/hyperlink" Target="https://www.google.co.uk/search?rlz=1C1GCEB_enGB789GB789&amp;biw=1920&amp;bih=969&amp;tbm=isch&amp;sa=1&amp;ei=g8C0W-vAEu2OlwTQo7fwBw&amp;q=austin+car+factory" TargetMode="External"/><Relationship Id="rId15" Type="http://schemas.openxmlformats.org/officeDocument/2006/relationships/hyperlink" Target="https://www.theguardian.com/uk" TargetMode="External"/><Relationship Id="rId23" Type="http://schemas.openxmlformats.org/officeDocument/2006/relationships/hyperlink" Target="https://www.capitaproperty.co.uk/projects-folder/residential/bmht/" TargetMode="External"/><Relationship Id="rId10" Type="http://schemas.openxmlformats.org/officeDocument/2006/relationships/hyperlink" Target="http://www.suttoncoldfieldrural.com/" TargetMode="External"/><Relationship Id="rId19" Type="http://schemas.openxmlformats.org/officeDocument/2006/relationships/hyperlink" Target="https://www.google.co.uk/search?q=duncan+sandys" TargetMode="External"/><Relationship Id="rId4" Type="http://schemas.openxmlformats.org/officeDocument/2006/relationships/hyperlink" Target="https://en.wikipedia.org/wiki/History_of_Birmingham" TargetMode="External"/><Relationship Id="rId9" Type="http://schemas.openxmlformats.org/officeDocument/2006/relationships/hyperlink" Target="https://blythevalleypark.co.uk/about/gallery/" TargetMode="External"/><Relationship Id="rId14" Type="http://schemas.openxmlformats.org/officeDocument/2006/relationships/hyperlink" Target="http://www.itv.com/news/anglia/2015-02-02/a14" TargetMode="External"/><Relationship Id="rId22" Type="http://schemas.openxmlformats.org/officeDocument/2006/relationships/hyperlink" Target="https://www.google.co.uk/search?q=project+fields+sutton+coldfield&amp;rlz=1C1GCEB_enGB789GB789&amp;source=lnms&amp;tbm=isch&amp;sa=X&amp;ved=0ahUKEwiA0_Txo87cAhVHLsAKHbsxCz8Q_AUIDCgD&amp;biw=1920&amp;bih=97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normAutofit fontScale="90000"/>
          </a:bodyPr>
          <a:lstStyle/>
          <a:p>
            <a:r>
              <a:rPr lang="en-GB" dirty="0">
                <a:solidFill>
                  <a:schemeClr val="accent3">
                    <a:lumMod val="50000"/>
                  </a:schemeClr>
                </a:solidFill>
              </a:rPr>
              <a:t>Green Belts, Geography and Governance: The Attitudes of Planners and Campaigners </a:t>
            </a:r>
          </a:p>
        </p:txBody>
      </p:sp>
      <p:sp>
        <p:nvSpPr>
          <p:cNvPr id="3" name="Subtitle 2"/>
          <p:cNvSpPr>
            <a:spLocks noGrp="1"/>
          </p:cNvSpPr>
          <p:nvPr>
            <p:ph type="subTitle" idx="1"/>
          </p:nvPr>
        </p:nvSpPr>
        <p:spPr>
          <a:xfrm>
            <a:off x="1403648" y="6329536"/>
            <a:ext cx="6400800" cy="627856"/>
          </a:xfrm>
        </p:spPr>
        <p:txBody>
          <a:bodyPr/>
          <a:lstStyle/>
          <a:p>
            <a:r>
              <a:rPr lang="en-GB" dirty="0">
                <a:solidFill>
                  <a:schemeClr val="accent3">
                    <a:lumMod val="50000"/>
                  </a:schemeClr>
                </a:solidFill>
              </a:rPr>
              <a:t>By Charles Goode</a:t>
            </a:r>
          </a:p>
        </p:txBody>
      </p:sp>
      <p:pic>
        <p:nvPicPr>
          <p:cNvPr id="6" name="Picture 5"/>
          <p:cNvPicPr>
            <a:picLocks noChangeAspect="1"/>
          </p:cNvPicPr>
          <p:nvPr/>
        </p:nvPicPr>
        <p:blipFill rotWithShape="1">
          <a:blip r:embed="rId2" cstate="print"/>
          <a:srcRect r="24"/>
          <a:stretch/>
        </p:blipFill>
        <p:spPr>
          <a:xfrm>
            <a:off x="1079770" y="1412776"/>
            <a:ext cx="7236646" cy="4817368"/>
          </a:xfrm>
          <a:prstGeom prst="rect">
            <a:avLst/>
          </a:prstGeom>
        </p:spPr>
      </p:pic>
      <p:sp>
        <p:nvSpPr>
          <p:cNvPr id="7" name="Rectangle 6"/>
          <p:cNvSpPr/>
          <p:nvPr/>
        </p:nvSpPr>
        <p:spPr>
          <a:xfrm>
            <a:off x="1115616" y="6191726"/>
            <a:ext cx="7344816" cy="215444"/>
          </a:xfrm>
          <a:prstGeom prst="rect">
            <a:avLst/>
          </a:prstGeom>
        </p:spPr>
        <p:txBody>
          <a:bodyPr wrap="square">
            <a:spAutoFit/>
          </a:bodyPr>
          <a:lstStyle/>
          <a:p>
            <a:pPr algn="ctr"/>
            <a:r>
              <a:rPr lang="en-GB" sz="800" dirty="0"/>
              <a:t>The 1964 South East Study- from: </a:t>
            </a:r>
            <a:r>
              <a:rPr lang="en-GB" sz="800" dirty="0">
                <a:hlinkClick r:id="rId3"/>
              </a:rPr>
              <a:t>https://andrewlainton.wordpress.com/2014/12/18/londons-green-belt-has-never-had-a-proper-plan/</a:t>
            </a:r>
            <a:endParaRPr lang="en-GB" sz="800" dirty="0"/>
          </a:p>
        </p:txBody>
      </p:sp>
    </p:spTree>
    <p:extLst>
      <p:ext uri="{BB962C8B-B14F-4D97-AF65-F5344CB8AC3E}">
        <p14:creationId xmlns:p14="http://schemas.microsoft.com/office/powerpoint/2010/main" xmlns="" val="2944396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GB" sz="3000" dirty="0"/>
              <a:t>The Politics of Green Belts: History</a:t>
            </a:r>
          </a:p>
        </p:txBody>
      </p:sp>
      <p:sp>
        <p:nvSpPr>
          <p:cNvPr id="3" name="Content Placeholder 2"/>
          <p:cNvSpPr>
            <a:spLocks noGrp="1"/>
          </p:cNvSpPr>
          <p:nvPr>
            <p:ph idx="1"/>
          </p:nvPr>
        </p:nvSpPr>
        <p:spPr>
          <a:xfrm>
            <a:off x="0" y="980728"/>
            <a:ext cx="9144000" cy="4525963"/>
          </a:xfrm>
        </p:spPr>
        <p:txBody>
          <a:bodyPr>
            <a:normAutofit/>
          </a:bodyPr>
          <a:lstStyle/>
          <a:p>
            <a:r>
              <a:rPr lang="en-GB" sz="1800" dirty="0"/>
              <a:t>The political nature of planning can be seen most clearly in relation to Green Belts - it is the ultimate area of contestation (Amati, 2007; Amati, and Taylor,  2010).  </a:t>
            </a:r>
          </a:p>
          <a:p>
            <a:r>
              <a:rPr lang="en-GB" sz="1800" dirty="0"/>
              <a:t>This can seen historically, e.g. the </a:t>
            </a:r>
            <a:r>
              <a:rPr lang="en-GB" sz="1800" dirty="0" err="1"/>
              <a:t>Wythall</a:t>
            </a:r>
            <a:r>
              <a:rPr lang="en-GB" sz="1800" dirty="0"/>
              <a:t> Enquiry 1958 (Hall, 1973b, Self, 1962). </a:t>
            </a:r>
          </a:p>
          <a:p>
            <a:r>
              <a:rPr lang="en-GB" sz="1800" dirty="0"/>
              <a:t>However, in this era of hyper politics, the Green Belt has become increasingly political, especially since regional planning was abolished in 2010 (</a:t>
            </a:r>
            <a:r>
              <a:rPr lang="en-GB" sz="1800" dirty="0" err="1"/>
              <a:t>Boddy</a:t>
            </a:r>
            <a:r>
              <a:rPr lang="en-GB" sz="1800" dirty="0"/>
              <a:t> and Hickman, 2018).</a:t>
            </a:r>
          </a:p>
        </p:txBody>
      </p:sp>
      <p:pic>
        <p:nvPicPr>
          <p:cNvPr id="5" name="Picture 4"/>
          <p:cNvPicPr>
            <a:picLocks noChangeAspect="1"/>
          </p:cNvPicPr>
          <p:nvPr/>
        </p:nvPicPr>
        <p:blipFill rotWithShape="1">
          <a:blip r:embed="rId2" cstate="print"/>
          <a:srcRect l="10791" r="15836"/>
          <a:stretch/>
        </p:blipFill>
        <p:spPr>
          <a:xfrm>
            <a:off x="5262870" y="2928350"/>
            <a:ext cx="3748572" cy="3744416"/>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127521" y="2924944"/>
            <a:ext cx="4968552" cy="3726414"/>
          </a:xfrm>
          <a:prstGeom prst="rect">
            <a:avLst/>
          </a:prstGeom>
          <a:noFill/>
          <a:ln w="9525">
            <a:noFill/>
            <a:miter lim="800000"/>
            <a:headEnd/>
            <a:tailEnd/>
          </a:ln>
          <a:effectLst/>
        </p:spPr>
      </p:pic>
      <p:sp>
        <p:nvSpPr>
          <p:cNvPr id="6" name="Rectangle 5"/>
          <p:cNvSpPr/>
          <p:nvPr/>
        </p:nvSpPr>
        <p:spPr>
          <a:xfrm>
            <a:off x="48275" y="6651358"/>
            <a:ext cx="2563522" cy="246221"/>
          </a:xfrm>
          <a:prstGeom prst="rect">
            <a:avLst/>
          </a:prstGeom>
        </p:spPr>
        <p:txBody>
          <a:bodyPr wrap="none">
            <a:spAutoFit/>
          </a:bodyPr>
          <a:lstStyle/>
          <a:p>
            <a:r>
              <a:rPr lang="en-GB" sz="1000" dirty="0"/>
              <a:t>Land released from the Green Belt at Langley </a:t>
            </a:r>
          </a:p>
        </p:txBody>
      </p:sp>
      <p:sp>
        <p:nvSpPr>
          <p:cNvPr id="7" name="Rectangle 6"/>
          <p:cNvSpPr/>
          <p:nvPr/>
        </p:nvSpPr>
        <p:spPr>
          <a:xfrm>
            <a:off x="7016495" y="6628765"/>
            <a:ext cx="2127505" cy="246221"/>
          </a:xfrm>
          <a:prstGeom prst="rect">
            <a:avLst/>
          </a:prstGeom>
        </p:spPr>
        <p:txBody>
          <a:bodyPr wrap="none">
            <a:spAutoFit/>
          </a:bodyPr>
          <a:lstStyle/>
          <a:p>
            <a:r>
              <a:rPr lang="en-GB" sz="1000" dirty="0"/>
              <a:t>Minister for Housing, Duncan Sandys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47500" lnSpcReduction="20000"/>
          </a:bodyPr>
          <a:lstStyle/>
          <a:p>
            <a:pPr marL="0" indent="0" algn="ctr">
              <a:buNone/>
            </a:pPr>
            <a:r>
              <a:rPr lang="en-GB" sz="6300" dirty="0"/>
              <a:t>Historical Quotes on Green Belt Politics</a:t>
            </a:r>
          </a:p>
          <a:p>
            <a:pPr marL="0" indent="0" algn="ctr">
              <a:buNone/>
            </a:pPr>
            <a:endParaRPr lang="en-GB" sz="5100" i="1" dirty="0"/>
          </a:p>
          <a:p>
            <a:pPr marL="0" indent="0" algn="ctr">
              <a:buNone/>
            </a:pPr>
            <a:r>
              <a:rPr lang="en-GB" sz="5700" i="1" dirty="0"/>
              <a:t>‘The main object of these revisions is to bring the greater part of Surrey into the Green Belt with the object of ensuring that if London’s population overlaps the Green Belt, as it’s clearly doing, the emigrants shall alight, say in Hampshire or Sussex, rather than in Surrey’</a:t>
            </a:r>
          </a:p>
          <a:p>
            <a:pPr marL="0" indent="0" algn="ctr">
              <a:buNone/>
            </a:pPr>
            <a:r>
              <a:rPr lang="en-GB" sz="5700" dirty="0"/>
              <a:t>Herbert Commission (1960, p. 186)</a:t>
            </a:r>
          </a:p>
          <a:p>
            <a:pPr marL="0" indent="0" algn="ctr">
              <a:buNone/>
            </a:pPr>
            <a:endParaRPr lang="en-GB" sz="5700" dirty="0"/>
          </a:p>
          <a:p>
            <a:pPr marL="0" indent="0" algn="ctr">
              <a:buNone/>
            </a:pPr>
            <a:endParaRPr lang="en-GB" sz="5700" dirty="0"/>
          </a:p>
          <a:p>
            <a:pPr marL="0" indent="0" algn="ctr">
              <a:buNone/>
            </a:pPr>
            <a:r>
              <a:rPr lang="en-GB" sz="5700" i="1" dirty="0"/>
              <a:t>‘The restrictive use of Green Belts has tended to run far ahead of measures to redistribute population…The Government warmly recommended the implementation of restrictive Green Belts but </a:t>
            </a:r>
            <a:r>
              <a:rPr lang="en-GB" sz="5700" b="1" i="1" dirty="0"/>
              <a:t>it held aloof from the complex problems of urban dispersal which must be solved if Green Belts are workable</a:t>
            </a:r>
            <a:r>
              <a:rPr lang="en-GB" sz="5700" i="1" dirty="0"/>
              <a:t>’. </a:t>
            </a:r>
          </a:p>
          <a:p>
            <a:pPr marL="0" indent="0" algn="ctr">
              <a:buNone/>
            </a:pPr>
            <a:r>
              <a:rPr lang="en-GB" sz="5700" dirty="0"/>
              <a:t>The planning academic Peter Self reflecting on the </a:t>
            </a:r>
            <a:r>
              <a:rPr lang="en-GB" sz="5700" dirty="0" err="1"/>
              <a:t>Wythall</a:t>
            </a:r>
            <a:r>
              <a:rPr lang="en-GB" sz="5700" dirty="0"/>
              <a:t> Enquiry (1958)</a:t>
            </a:r>
            <a:endParaRPr lang="en-GB" sz="5700" i="1" dirty="0"/>
          </a:p>
          <a:p>
            <a:pPr marL="0" indent="0" algn="ctr">
              <a:buNone/>
            </a:pPr>
            <a:endParaRPr lang="en-GB" i="1" dirty="0"/>
          </a:p>
        </p:txBody>
      </p:sp>
    </p:spTree>
    <p:extLst>
      <p:ext uri="{BB962C8B-B14F-4D97-AF65-F5344CB8AC3E}">
        <p14:creationId xmlns:p14="http://schemas.microsoft.com/office/powerpoint/2010/main" xmlns="" val="24756695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 y="0"/>
            <a:ext cx="9139509" cy="1143000"/>
          </a:xfrm>
        </p:spPr>
        <p:txBody>
          <a:bodyPr>
            <a:normAutofit/>
          </a:bodyPr>
          <a:lstStyle/>
          <a:p>
            <a:r>
              <a:rPr lang="en-GB" sz="3200" dirty="0"/>
              <a:t>Recent Reflections on Green Belts: Past and Present</a:t>
            </a:r>
            <a:endParaRPr lang="en-GB" sz="3000" dirty="0"/>
          </a:p>
        </p:txBody>
      </p:sp>
      <p:sp>
        <p:nvSpPr>
          <p:cNvPr id="3" name="Content Placeholder 2"/>
          <p:cNvSpPr>
            <a:spLocks noGrp="1"/>
          </p:cNvSpPr>
          <p:nvPr>
            <p:ph idx="1"/>
          </p:nvPr>
        </p:nvSpPr>
        <p:spPr>
          <a:xfrm>
            <a:off x="4491" y="869876"/>
            <a:ext cx="9144000" cy="6984776"/>
          </a:xfrm>
        </p:spPr>
        <p:txBody>
          <a:bodyPr>
            <a:normAutofit/>
          </a:bodyPr>
          <a:lstStyle/>
          <a:p>
            <a:pPr algn="ctr">
              <a:buNone/>
            </a:pPr>
            <a:r>
              <a:rPr lang="en-GB" sz="1600" i="1" dirty="0"/>
              <a:t>‘For most of its existence (the Green Belt), there were satisfactory strategic</a:t>
            </a:r>
          </a:p>
          <a:p>
            <a:pPr algn="ctr">
              <a:buNone/>
            </a:pPr>
            <a:r>
              <a:rPr lang="en-GB" sz="1600" i="1" dirty="0"/>
              <a:t>mechanisms in place so it’s only since 2010 that there has been no strategic planning</a:t>
            </a:r>
          </a:p>
          <a:p>
            <a:pPr algn="ctr">
              <a:buNone/>
            </a:pPr>
            <a:r>
              <a:rPr lang="en-GB" sz="1600" i="1" dirty="0"/>
              <a:t>mechanism in place...</a:t>
            </a:r>
            <a:r>
              <a:rPr lang="en-GB" sz="1600" b="1" i="1" dirty="0"/>
              <a:t>it’s the London Green Belt, it’s not the Brentwood Green Belt</a:t>
            </a:r>
            <a:r>
              <a:rPr lang="en-GB" sz="1600" i="1" dirty="0"/>
              <a:t>! So, yes, we would argue that, if there is a need to reconsider Green Belt boundaries, </a:t>
            </a:r>
            <a:r>
              <a:rPr lang="en-GB" sz="1600" b="1" i="1" dirty="0"/>
              <a:t>it must happen at the level of the entire Green Belt whether it’s the London one or the West Midlands one</a:t>
            </a:r>
            <a:r>
              <a:rPr lang="en-GB" sz="1600" i="1" dirty="0"/>
              <a:t>’ </a:t>
            </a:r>
            <a:r>
              <a:rPr lang="en-GB" sz="1600" dirty="0"/>
              <a:t>(Planner from the RTPI).</a:t>
            </a:r>
          </a:p>
          <a:p>
            <a:pPr algn="ctr">
              <a:buNone/>
            </a:pPr>
            <a:endParaRPr lang="en-GB" sz="1600" i="1" dirty="0"/>
          </a:p>
          <a:p>
            <a:pPr algn="ctr">
              <a:buNone/>
            </a:pPr>
            <a:r>
              <a:rPr lang="en-GB" sz="1600" i="1" dirty="0"/>
              <a:t>‘</a:t>
            </a:r>
            <a:r>
              <a:rPr lang="en-GB" sz="1600" b="1" i="1" dirty="0"/>
              <a:t>The positive bit was that you had growth areas outside that (Green Belt) </a:t>
            </a:r>
            <a:r>
              <a:rPr lang="en-GB" sz="1600" i="1" dirty="0"/>
              <a:t>and this was in an old, old plan (the Abercrombie Plans)…the most famous one was Area 6, which was down the Thames valley, Reading, Woking and Bracknell. So, all of these were massive growth areas…we had growth…because we were constrained (with the Green Belt)…</a:t>
            </a:r>
            <a:r>
              <a:rPr lang="en-GB" sz="1600" b="1" i="1" dirty="0"/>
              <a:t>There is </a:t>
            </a:r>
            <a:r>
              <a:rPr lang="en-GB" sz="1600" b="1" dirty="0"/>
              <a:t>(now) </a:t>
            </a:r>
            <a:r>
              <a:rPr lang="en-GB" sz="1600" b="1" i="1" dirty="0"/>
              <a:t>no regional planning and there is no discussion between all the people who are affected by what is a blanket policy, so, a strategic policy like Green Belt should surely be sorted out at a strategic level</a:t>
            </a:r>
            <a:r>
              <a:rPr lang="en-GB" sz="1600" i="1" dirty="0"/>
              <a:t> and yet we don’t have a strategic level of planning with which to do it’ </a:t>
            </a:r>
            <a:r>
              <a:rPr lang="en-GB" sz="1600" dirty="0"/>
              <a:t>(Planner from the Home Builders Federation)</a:t>
            </a:r>
            <a:r>
              <a:rPr lang="en-GB" sz="1600" i="1" dirty="0"/>
              <a:t>.</a:t>
            </a:r>
          </a:p>
          <a:p>
            <a:pPr algn="ctr">
              <a:buNone/>
            </a:pPr>
            <a:endParaRPr lang="en-GB" sz="2000" dirty="0"/>
          </a:p>
          <a:p>
            <a:pPr algn="ctr">
              <a:buNone/>
            </a:pPr>
            <a:endParaRPr lang="en-GB" sz="2000" dirty="0"/>
          </a:p>
          <a:p>
            <a:pPr marL="0" indent="0">
              <a:buNone/>
            </a:pPr>
            <a:endParaRPr lang="en-GB" sz="1800" dirty="0"/>
          </a:p>
          <a:p>
            <a:pPr marL="0" indent="0">
              <a:buNone/>
            </a:pPr>
            <a:r>
              <a:rPr lang="en-GB" sz="1800" dirty="0"/>
              <a:t> </a:t>
            </a:r>
          </a:p>
        </p:txBody>
      </p:sp>
      <p:pic>
        <p:nvPicPr>
          <p:cNvPr id="4" name="Picture 3"/>
          <p:cNvPicPr>
            <a:picLocks noChangeAspect="1"/>
          </p:cNvPicPr>
          <p:nvPr/>
        </p:nvPicPr>
        <p:blipFill rotWithShape="1">
          <a:blip r:embed="rId3" cstate="print"/>
          <a:srcRect l="3999" r="1555"/>
          <a:stretch/>
        </p:blipFill>
        <p:spPr>
          <a:xfrm>
            <a:off x="3131840" y="4362264"/>
            <a:ext cx="3456384" cy="2435598"/>
          </a:xfrm>
          <a:prstGeom prst="rect">
            <a:avLst/>
          </a:prstGeom>
        </p:spPr>
      </p:pic>
      <p:sp>
        <p:nvSpPr>
          <p:cNvPr id="5" name="Oval 4"/>
          <p:cNvSpPr/>
          <p:nvPr/>
        </p:nvSpPr>
        <p:spPr>
          <a:xfrm>
            <a:off x="3779912" y="5373216"/>
            <a:ext cx="504056"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695144" y="4468402"/>
            <a:ext cx="144016"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804248" y="4401910"/>
            <a:ext cx="1096775" cy="276999"/>
          </a:xfrm>
          <a:prstGeom prst="rect">
            <a:avLst/>
          </a:prstGeom>
        </p:spPr>
        <p:txBody>
          <a:bodyPr wrap="none">
            <a:spAutoFit/>
          </a:bodyPr>
          <a:lstStyle/>
          <a:p>
            <a:r>
              <a:rPr lang="en-GB" sz="1200" dirty="0"/>
              <a:t>Growth Area 6</a:t>
            </a:r>
          </a:p>
        </p:txBody>
      </p:sp>
    </p:spTree>
    <p:extLst>
      <p:ext uri="{BB962C8B-B14F-4D97-AF65-F5344CB8AC3E}">
        <p14:creationId xmlns:p14="http://schemas.microsoft.com/office/powerpoint/2010/main" xmlns="" val="3706345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GB" sz="3000" dirty="0"/>
              <a:t>The Politics and Statecraft of Green Belts: Continued</a:t>
            </a:r>
          </a:p>
        </p:txBody>
      </p:sp>
      <p:sp>
        <p:nvSpPr>
          <p:cNvPr id="3" name="Content Placeholder 2"/>
          <p:cNvSpPr>
            <a:spLocks noGrp="1"/>
          </p:cNvSpPr>
          <p:nvPr>
            <p:ph idx="1"/>
          </p:nvPr>
        </p:nvSpPr>
        <p:spPr>
          <a:xfrm>
            <a:off x="0" y="836712"/>
            <a:ext cx="9144000" cy="4525963"/>
          </a:xfrm>
        </p:spPr>
        <p:txBody>
          <a:bodyPr>
            <a:normAutofit/>
          </a:bodyPr>
          <a:lstStyle/>
          <a:p>
            <a:r>
              <a:rPr lang="en-GB" sz="2000" dirty="0" smtClean="0"/>
              <a:t>A national </a:t>
            </a:r>
            <a:r>
              <a:rPr lang="en-GB" sz="2000" dirty="0"/>
              <a:t>designation largely </a:t>
            </a:r>
            <a:r>
              <a:rPr lang="en-GB" sz="2000" dirty="0" smtClean="0"/>
              <a:t>managed </a:t>
            </a:r>
            <a:r>
              <a:rPr lang="en-GB" sz="2000" dirty="0"/>
              <a:t>by local </a:t>
            </a:r>
            <a:r>
              <a:rPr lang="en-GB" sz="2000" dirty="0" smtClean="0"/>
              <a:t>authorities resulting in </a:t>
            </a:r>
            <a:r>
              <a:rPr lang="en-GB" sz="2000" dirty="0"/>
              <a:t>huge central-local tension and </a:t>
            </a:r>
            <a:r>
              <a:rPr lang="en-GB" sz="2000" dirty="0" smtClean="0"/>
              <a:t>statecraft </a:t>
            </a:r>
            <a:r>
              <a:rPr lang="en-GB" sz="2000" dirty="0"/>
              <a:t>in this ‘fuzzy’ space (</a:t>
            </a:r>
            <a:r>
              <a:rPr lang="en-GB" sz="2000" dirty="0" err="1"/>
              <a:t>Allmendinger</a:t>
            </a:r>
            <a:r>
              <a:rPr lang="en-GB" sz="2000" dirty="0"/>
              <a:t> and Haughton </a:t>
            </a:r>
            <a:r>
              <a:rPr lang="en-GB" sz="2000" dirty="0" smtClean="0"/>
              <a:t>2012). </a:t>
            </a:r>
            <a:r>
              <a:rPr lang="en-GB" sz="2000" dirty="0"/>
              <a:t>T</a:t>
            </a:r>
            <a:r>
              <a:rPr lang="en-GB" sz="2000" dirty="0" smtClean="0"/>
              <a:t>he </a:t>
            </a:r>
            <a:r>
              <a:rPr lang="en-GB" sz="2000" dirty="0"/>
              <a:t>Government defends </a:t>
            </a:r>
            <a:r>
              <a:rPr lang="en-GB" sz="2000" dirty="0" smtClean="0"/>
              <a:t>Green </a:t>
            </a:r>
            <a:r>
              <a:rPr lang="en-GB" sz="2000" dirty="0"/>
              <a:t>Belt </a:t>
            </a:r>
            <a:r>
              <a:rPr lang="en-GB" sz="2000" dirty="0" smtClean="0"/>
              <a:t>and often </a:t>
            </a:r>
            <a:r>
              <a:rPr lang="en-GB" sz="2000" dirty="0"/>
              <a:t>intervenes in </a:t>
            </a:r>
            <a:r>
              <a:rPr lang="en-GB" sz="2000" dirty="0" smtClean="0"/>
              <a:t>plan making </a:t>
            </a:r>
            <a:r>
              <a:rPr lang="en-GB" sz="2000" dirty="0"/>
              <a:t>but says that </a:t>
            </a:r>
            <a:r>
              <a:rPr lang="en-GB" sz="2000" dirty="0" smtClean="0"/>
              <a:t>councils need </a:t>
            </a:r>
            <a:r>
              <a:rPr lang="en-GB" sz="2000" dirty="0"/>
              <a:t>to meet their own housing need (Goode, 2019). </a:t>
            </a:r>
          </a:p>
          <a:p>
            <a:r>
              <a:rPr lang="en-GB" sz="2000" dirty="0"/>
              <a:t>The Planning Inspectorate is then left to resolve the </a:t>
            </a:r>
            <a:r>
              <a:rPr lang="en-GB" sz="2000" dirty="0" smtClean="0"/>
              <a:t>contradiction- </a:t>
            </a:r>
            <a:r>
              <a:rPr lang="en-GB" sz="2000" dirty="0"/>
              <a:t>it is ‘between a rock and hard place’ (</a:t>
            </a:r>
            <a:r>
              <a:rPr lang="en-GB" sz="2000" dirty="0" err="1"/>
              <a:t>Boddy</a:t>
            </a:r>
            <a:r>
              <a:rPr lang="en-GB" sz="2000" dirty="0"/>
              <a:t> and Hickman, 2018, p. 208). </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7" y="3429000"/>
            <a:ext cx="4536503" cy="32520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srcRect/>
          <a:stretch>
            <a:fillRect/>
          </a:stretch>
        </p:blipFill>
        <p:spPr bwMode="auto">
          <a:xfrm>
            <a:off x="4812027" y="3429000"/>
            <a:ext cx="4224469" cy="3240360"/>
          </a:xfrm>
          <a:prstGeom prst="rect">
            <a:avLst/>
          </a:prstGeom>
          <a:noFill/>
          <a:ln w="9525">
            <a:noFill/>
            <a:miter lim="800000"/>
            <a:headEnd/>
            <a:tailEnd/>
          </a:ln>
          <a:effectLst/>
        </p:spPr>
      </p:pic>
      <p:sp>
        <p:nvSpPr>
          <p:cNvPr id="6" name="Rectangle 5"/>
          <p:cNvSpPr/>
          <p:nvPr/>
        </p:nvSpPr>
        <p:spPr>
          <a:xfrm>
            <a:off x="6723144" y="6646812"/>
            <a:ext cx="2420856" cy="261610"/>
          </a:xfrm>
          <a:prstGeom prst="rect">
            <a:avLst/>
          </a:prstGeom>
        </p:spPr>
        <p:txBody>
          <a:bodyPr wrap="none">
            <a:spAutoFit/>
          </a:bodyPr>
          <a:lstStyle/>
          <a:p>
            <a:r>
              <a:rPr lang="en-GB" sz="1100" dirty="0"/>
              <a:t>The London Plan Examination in Public </a:t>
            </a:r>
          </a:p>
        </p:txBody>
      </p:sp>
      <p:sp>
        <p:nvSpPr>
          <p:cNvPr id="7" name="Rectangle 6"/>
          <p:cNvSpPr/>
          <p:nvPr/>
        </p:nvSpPr>
        <p:spPr>
          <a:xfrm>
            <a:off x="-39070" y="6654506"/>
            <a:ext cx="2783134" cy="246221"/>
          </a:xfrm>
          <a:prstGeom prst="rect">
            <a:avLst/>
          </a:prstGeom>
        </p:spPr>
        <p:txBody>
          <a:bodyPr wrap="none">
            <a:spAutoFit/>
          </a:bodyPr>
          <a:lstStyle/>
          <a:p>
            <a:r>
              <a:rPr lang="en-GB" sz="1000" dirty="0"/>
              <a:t>New housing on land previously in the Green Belt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GB" sz="3000" dirty="0"/>
              <a:t>Quotes on the Politics of Green Belt</a:t>
            </a:r>
          </a:p>
        </p:txBody>
      </p:sp>
      <p:sp>
        <p:nvSpPr>
          <p:cNvPr id="3" name="Content Placeholder 2"/>
          <p:cNvSpPr>
            <a:spLocks noGrp="1"/>
          </p:cNvSpPr>
          <p:nvPr>
            <p:ph idx="1"/>
          </p:nvPr>
        </p:nvSpPr>
        <p:spPr>
          <a:xfrm>
            <a:off x="0" y="908720"/>
            <a:ext cx="9144000" cy="6192688"/>
          </a:xfrm>
        </p:spPr>
        <p:txBody>
          <a:bodyPr>
            <a:normAutofit/>
          </a:bodyPr>
          <a:lstStyle/>
          <a:p>
            <a:pPr algn="ctr">
              <a:buNone/>
            </a:pPr>
            <a:r>
              <a:rPr lang="en-GB" sz="1660" i="1" dirty="0"/>
              <a:t>‘</a:t>
            </a:r>
            <a:r>
              <a:rPr lang="en-GB" sz="1660" b="1" i="1" dirty="0"/>
              <a:t>It has taken a political edge</a:t>
            </a:r>
            <a:r>
              <a:rPr lang="en-GB" sz="1660" i="1" dirty="0"/>
              <a:t> so that effectively Green Belt has been seen effectively as</a:t>
            </a:r>
          </a:p>
          <a:p>
            <a:pPr algn="ctr">
              <a:buNone/>
            </a:pPr>
            <a:r>
              <a:rPr lang="en-GB" sz="1660" i="1" dirty="0"/>
              <a:t>an absolute policy...</a:t>
            </a:r>
            <a:r>
              <a:rPr lang="en-GB" sz="1660" b="1" i="1" dirty="0"/>
              <a:t>Politicians see Green Belt as a particular sacred cow</a:t>
            </a:r>
            <a:r>
              <a:rPr lang="en-GB" sz="1660" i="1" dirty="0"/>
              <a:t> and I’m</a:t>
            </a:r>
          </a:p>
          <a:p>
            <a:pPr algn="ctr">
              <a:buNone/>
            </a:pPr>
            <a:r>
              <a:rPr lang="en-GB" sz="1660" i="1" dirty="0"/>
              <a:t>afraid they are encouraged in doing that by pressure of public opinions and the </a:t>
            </a:r>
            <a:r>
              <a:rPr lang="en-GB" sz="1660" i="1" dirty="0" smtClean="0"/>
              <a:t>press’ </a:t>
            </a:r>
            <a:r>
              <a:rPr lang="en-GB" sz="1660" dirty="0"/>
              <a:t>(National private sector planner interviewed)</a:t>
            </a:r>
          </a:p>
          <a:p>
            <a:pPr algn="ctr">
              <a:buNone/>
            </a:pPr>
            <a:endParaRPr lang="en-GB" sz="1660" dirty="0"/>
          </a:p>
          <a:p>
            <a:pPr algn="ctr">
              <a:buNone/>
            </a:pPr>
            <a:r>
              <a:rPr lang="en-GB" sz="1660" i="1" dirty="0"/>
              <a:t>‘</a:t>
            </a:r>
            <a:r>
              <a:rPr lang="en-GB" sz="1660" i="1" dirty="0">
                <a:ea typeface="Calibri" panose="020F0502020204030204" pitchFamily="34" charset="0"/>
              </a:rPr>
              <a:t>Every single one of the responses on our consultation, well most of them, will be on the Green Belt, and every single one of them will use the phrase, ‘we don’t want </a:t>
            </a:r>
            <a:r>
              <a:rPr lang="en-GB" sz="1660" i="1" u="sng" dirty="0">
                <a:ea typeface="Calibri" panose="020F0502020204030204" pitchFamily="34" charset="0"/>
              </a:rPr>
              <a:t>our</a:t>
            </a:r>
            <a:r>
              <a:rPr lang="en-GB" sz="1660" i="1" dirty="0">
                <a:ea typeface="Calibri" panose="020F0502020204030204" pitchFamily="34" charset="0"/>
              </a:rPr>
              <a:t> Green Belt to be plundered. I don’t mind the next borough’s Green Belt, fine for them, it doesn’t matter, but </a:t>
            </a:r>
            <a:r>
              <a:rPr lang="en-GB" sz="1660" i="1" u="sng" dirty="0">
                <a:ea typeface="Calibri" panose="020F0502020204030204" pitchFamily="34" charset="0"/>
              </a:rPr>
              <a:t>our</a:t>
            </a:r>
            <a:r>
              <a:rPr lang="en-GB" sz="1660" i="1" dirty="0">
                <a:ea typeface="Calibri" panose="020F0502020204030204" pitchFamily="34" charset="0"/>
              </a:rPr>
              <a:t> Green Belt will always remain untouchable’. Well it is not </a:t>
            </a:r>
            <a:r>
              <a:rPr lang="en-GB" sz="1660" i="1" u="sng" dirty="0">
                <a:ea typeface="Calibri" panose="020F0502020204030204" pitchFamily="34" charset="0"/>
              </a:rPr>
              <a:t>our</a:t>
            </a:r>
            <a:r>
              <a:rPr lang="en-GB" sz="1660" i="1" dirty="0">
                <a:ea typeface="Calibri" panose="020F0502020204030204" pitchFamily="34" charset="0"/>
              </a:rPr>
              <a:t> Green Belt really so it is not for </a:t>
            </a:r>
            <a:r>
              <a:rPr lang="en-GB" sz="1660" i="1" u="sng" dirty="0">
                <a:ea typeface="Calibri" panose="020F0502020204030204" pitchFamily="34" charset="0"/>
              </a:rPr>
              <a:t>us</a:t>
            </a:r>
            <a:r>
              <a:rPr lang="en-GB" sz="1660" i="1" dirty="0">
                <a:ea typeface="Calibri" panose="020F0502020204030204" pitchFamily="34" charset="0"/>
              </a:rPr>
              <a:t>, it is not for </a:t>
            </a:r>
            <a:r>
              <a:rPr lang="en-GB" sz="1660" i="1" u="sng" dirty="0">
                <a:ea typeface="Calibri" panose="020F0502020204030204" pitchFamily="34" charset="0"/>
              </a:rPr>
              <a:t>our </a:t>
            </a:r>
            <a:r>
              <a:rPr lang="en-GB" sz="1660" i="1" dirty="0">
                <a:ea typeface="Calibri" panose="020F0502020204030204" pitchFamily="34" charset="0"/>
              </a:rPr>
              <a:t>community. It is to stop the urban sprawl and it is the </a:t>
            </a:r>
            <a:r>
              <a:rPr lang="en-GB" sz="1660" i="1" u="sng" dirty="0">
                <a:ea typeface="Calibri" panose="020F0502020204030204" pitchFamily="34" charset="0"/>
              </a:rPr>
              <a:t>Metropolitan</a:t>
            </a:r>
            <a:r>
              <a:rPr lang="en-GB" sz="1660" i="1" dirty="0">
                <a:ea typeface="Calibri" panose="020F0502020204030204" pitchFamily="34" charset="0"/>
              </a:rPr>
              <a:t> Green Belt and so it is a </a:t>
            </a:r>
            <a:r>
              <a:rPr lang="en-GB" sz="1660" i="1" u="sng" dirty="0">
                <a:ea typeface="Calibri" panose="020F0502020204030204" pitchFamily="34" charset="0"/>
              </a:rPr>
              <a:t>regional issue</a:t>
            </a:r>
            <a:r>
              <a:rPr lang="en-GB" sz="1660" i="1" dirty="0">
                <a:ea typeface="Calibri" panose="020F0502020204030204" pitchFamily="34" charset="0"/>
              </a:rPr>
              <a:t>.  But that is not how it works in people’s minds at the moment’ </a:t>
            </a:r>
            <a:r>
              <a:rPr lang="en-GB" sz="1660" dirty="0">
                <a:ea typeface="Calibri" panose="020F0502020204030204" pitchFamily="34" charset="0"/>
              </a:rPr>
              <a:t>(Local authority planner (South East))</a:t>
            </a:r>
          </a:p>
          <a:p>
            <a:pPr algn="ctr">
              <a:buNone/>
            </a:pPr>
            <a:endParaRPr lang="en-GB" sz="1660" dirty="0"/>
          </a:p>
          <a:p>
            <a:pPr algn="ctr">
              <a:buNone/>
            </a:pPr>
            <a:r>
              <a:rPr lang="en-GB" sz="1660" dirty="0"/>
              <a:t>‘</a:t>
            </a:r>
            <a:r>
              <a:rPr lang="en-GB" sz="1660" i="1" dirty="0"/>
              <a:t>It was never expected to be an easy ride (Duty to Cooperate) and sometimes it is difficult (and it continues to be difficult) but I think it is the right approach because the alternative is that you automatically revert to a kind of national or a very high level of regional planning by bodies that don’t have the local knowledge that LPAs have. So, I think it is the right approach and </a:t>
            </a:r>
            <a:r>
              <a:rPr lang="en-GB" sz="1660" b="1" i="1" dirty="0" smtClean="0"/>
              <a:t>the </a:t>
            </a:r>
            <a:r>
              <a:rPr lang="en-GB" sz="1660" b="1" i="1" dirty="0"/>
              <a:t>Green Belt is always one of the issues of greatest contention within that</a:t>
            </a:r>
            <a:r>
              <a:rPr lang="en-GB" sz="1660" dirty="0"/>
              <a:t>’ (National Conservative politician)</a:t>
            </a:r>
          </a:p>
          <a:p>
            <a:pPr algn="ctr">
              <a:buNone/>
            </a:pPr>
            <a:endParaRPr lang="en-GB" sz="2000" dirty="0"/>
          </a:p>
          <a:p>
            <a:pPr algn="ctr">
              <a:buNone/>
            </a:pPr>
            <a:endParaRPr lang="en-GB" sz="2000" dirty="0"/>
          </a:p>
          <a:p>
            <a:endParaRPr lang="en-GB" sz="2000" dirty="0"/>
          </a:p>
          <a:p>
            <a:pPr>
              <a:buNone/>
            </a:pPr>
            <a:endParaRPr lang="en-GB"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sz="3000" dirty="0"/>
              <a:t>The May 2019 Local Elections</a:t>
            </a:r>
          </a:p>
        </p:txBody>
      </p:sp>
      <p:sp>
        <p:nvSpPr>
          <p:cNvPr id="3" name="Content Placeholder 2"/>
          <p:cNvSpPr>
            <a:spLocks noGrp="1"/>
          </p:cNvSpPr>
          <p:nvPr>
            <p:ph idx="1"/>
          </p:nvPr>
        </p:nvSpPr>
        <p:spPr>
          <a:xfrm>
            <a:off x="0" y="908720"/>
            <a:ext cx="9144000" cy="5949280"/>
          </a:xfrm>
        </p:spPr>
        <p:txBody>
          <a:bodyPr>
            <a:normAutofit/>
          </a:bodyPr>
          <a:lstStyle/>
          <a:p>
            <a:r>
              <a:rPr lang="en-GB" sz="1600" dirty="0"/>
              <a:t>The Green Belt was a crucial issue in the recent election with the Conservatives losing overall control of councils in places like Tandridge, South Oxfordshire and Guildford - primarily due to opposition to these local plans by Resident Groups and the Liberal Democrats. As a planner from Savills reflected on South Oxfordshire:</a:t>
            </a:r>
          </a:p>
          <a:p>
            <a:pPr marL="0" indent="0">
              <a:buNone/>
            </a:pPr>
            <a:endParaRPr lang="en-GB" sz="1600" dirty="0"/>
          </a:p>
          <a:p>
            <a:pPr marL="0" indent="0" algn="ctr">
              <a:buNone/>
            </a:pPr>
            <a:r>
              <a:rPr lang="en-GB" sz="1800" i="1" dirty="0"/>
              <a:t>‘In the end, </a:t>
            </a:r>
            <a:r>
              <a:rPr lang="en-GB" sz="1800" b="1" i="1" dirty="0"/>
              <a:t>planning is as much about politics as it is about anything else and it is how you weigh up what is more important</a:t>
            </a:r>
            <a:r>
              <a:rPr lang="en-GB" sz="1800" i="1" dirty="0"/>
              <a:t>. Is it putting development in the most sustainable place or is it protecting the Green Belt? Both are laudable but actually there are times when they directly conflict with each other and that is what is happening in Oxford at the moment and in the end, you can’t protect the Green Belt and put development in the most sustainable place. Some things have got to give and that is the political choice’ </a:t>
            </a:r>
            <a:r>
              <a:rPr lang="en-GB" sz="1800" dirty="0"/>
              <a:t>(Planner from </a:t>
            </a:r>
            <a:r>
              <a:rPr lang="en-GB" sz="1800" dirty="0" smtClean="0"/>
              <a:t>Savills)</a:t>
            </a:r>
            <a:endParaRPr lang="en-GB" sz="1800" dirty="0"/>
          </a:p>
        </p:txBody>
      </p:sp>
      <p:pic>
        <p:nvPicPr>
          <p:cNvPr id="5" name="Picture 4"/>
          <p:cNvPicPr/>
          <p:nvPr/>
        </p:nvPicPr>
        <p:blipFill>
          <a:blip r:embed="rId3" cstate="print"/>
          <a:srcRect l="15289" t="41242"/>
          <a:stretch>
            <a:fillRect/>
          </a:stretch>
        </p:blipFill>
        <p:spPr bwMode="auto">
          <a:xfrm>
            <a:off x="76830" y="4073227"/>
            <a:ext cx="5215250" cy="2740149"/>
          </a:xfrm>
          <a:prstGeom prst="rect">
            <a:avLst/>
          </a:prstGeom>
          <a:noFill/>
          <a:ln w="9525">
            <a:noFill/>
            <a:miter lim="800000"/>
            <a:headEnd/>
            <a:tailEnd/>
          </a:ln>
          <a:effectLst/>
        </p:spPr>
      </p:pic>
      <p:pic>
        <p:nvPicPr>
          <p:cNvPr id="6" name="Picture 5"/>
          <p:cNvPicPr/>
          <p:nvPr/>
        </p:nvPicPr>
        <p:blipFill>
          <a:blip r:embed="rId4" cstate="print"/>
          <a:srcRect l="17450"/>
          <a:stretch>
            <a:fillRect/>
          </a:stretch>
        </p:blipFill>
        <p:spPr bwMode="auto">
          <a:xfrm>
            <a:off x="5364088" y="4073227"/>
            <a:ext cx="3651265" cy="2736304"/>
          </a:xfrm>
          <a:prstGeom prst="rect">
            <a:avLst/>
          </a:prstGeom>
          <a:noFill/>
          <a:ln w="9525">
            <a:noFill/>
            <a:miter lim="800000"/>
            <a:headEnd/>
            <a:tailEnd/>
          </a:ln>
          <a:effectLst/>
        </p:spPr>
      </p:pic>
    </p:spTree>
    <p:extLst>
      <p:ext uri="{BB962C8B-B14F-4D97-AF65-F5344CB8AC3E}">
        <p14:creationId xmlns:p14="http://schemas.microsoft.com/office/powerpoint/2010/main" xmlns="" val="2470977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rmAutofit/>
          </a:bodyPr>
          <a:lstStyle/>
          <a:p>
            <a:r>
              <a:rPr lang="en-GB" sz="3000" dirty="0"/>
              <a:t>Areas of Divergence: Planners and Campaigners </a:t>
            </a:r>
          </a:p>
        </p:txBody>
      </p:sp>
      <p:sp>
        <p:nvSpPr>
          <p:cNvPr id="3" name="Content Placeholder 2"/>
          <p:cNvSpPr>
            <a:spLocks noGrp="1"/>
          </p:cNvSpPr>
          <p:nvPr>
            <p:ph idx="1"/>
          </p:nvPr>
        </p:nvSpPr>
        <p:spPr>
          <a:xfrm>
            <a:off x="0" y="908720"/>
            <a:ext cx="9144000" cy="4525963"/>
          </a:xfrm>
        </p:spPr>
        <p:txBody>
          <a:bodyPr>
            <a:noAutofit/>
          </a:bodyPr>
          <a:lstStyle/>
          <a:p>
            <a:r>
              <a:rPr lang="en-GB" sz="2200" dirty="0"/>
              <a:t>Grosvenor (2019) recently highlighted the lack of trust in the planning system as a huge problem. </a:t>
            </a:r>
          </a:p>
          <a:p>
            <a:r>
              <a:rPr lang="en-GB" sz="2200" dirty="0"/>
              <a:t>Campaigners were often distrustful of planners/ developers:</a:t>
            </a:r>
          </a:p>
          <a:p>
            <a:pPr marL="0" indent="0" algn="ctr">
              <a:buNone/>
            </a:pPr>
            <a:r>
              <a:rPr lang="en-GB" sz="2200" dirty="0"/>
              <a:t> “</a:t>
            </a:r>
            <a:r>
              <a:rPr lang="en-GB" sz="2200" i="1" dirty="0"/>
              <a:t>There should be a strategic review of it (the Green Belt) and </a:t>
            </a:r>
            <a:r>
              <a:rPr lang="en-GB" sz="2200" b="1" i="1" dirty="0"/>
              <a:t>not by these consultants employed by individual councils to review it and rank bits of parcels of land - they never consult the public and just bung it on a website</a:t>
            </a:r>
            <a:r>
              <a:rPr lang="en-GB" sz="2200" i="1" dirty="0"/>
              <a:t>” (Retired Planner at CPRE West Midlands).</a:t>
            </a:r>
            <a:endParaRPr lang="en-GB" sz="2200" dirty="0"/>
          </a:p>
          <a:p>
            <a:pPr marL="0" indent="0" algn="ctr">
              <a:buNone/>
            </a:pPr>
            <a:endParaRPr lang="en-GB" sz="2200" dirty="0"/>
          </a:p>
          <a:p>
            <a:r>
              <a:rPr lang="en-GB" sz="2200" dirty="0"/>
              <a:t>Likewise, planners were also sceptical of campaigners: </a:t>
            </a:r>
          </a:p>
          <a:p>
            <a:pPr marL="0" indent="0" algn="ctr">
              <a:buNone/>
            </a:pPr>
            <a:r>
              <a:rPr lang="en-GB" sz="2200" dirty="0"/>
              <a:t>“</a:t>
            </a:r>
            <a:r>
              <a:rPr lang="en-GB" sz="2200" b="1" i="1" dirty="0"/>
              <a:t>The benefits of the countryside therefore tend to go towards those people who say ‘what about my house prices’ or who don’t necessarily need social housing</a:t>
            </a:r>
            <a:r>
              <a:rPr lang="en-GB" sz="2200" i="1" dirty="0"/>
              <a:t>” </a:t>
            </a:r>
            <a:r>
              <a:rPr lang="en-GB" sz="2200" dirty="0"/>
              <a:t>(Planner from a national house builder)</a:t>
            </a:r>
          </a:p>
          <a:p>
            <a:pPr marL="0" indent="0" algn="ctr">
              <a:buNone/>
            </a:pPr>
            <a:endParaRPr lang="en-GB" sz="2200" i="1" dirty="0"/>
          </a:p>
          <a:p>
            <a:pPr marL="0" indent="0" algn="ctr">
              <a:buNone/>
            </a:pPr>
            <a:r>
              <a:rPr lang="en-GB" sz="2200" i="1" dirty="0"/>
              <a:t>There is “</a:t>
            </a:r>
            <a:r>
              <a:rPr lang="en-GB" sz="2200" b="1" i="1" dirty="0"/>
              <a:t>the majority of people are objecting on the basis of things that result in loss of value of their property</a:t>
            </a:r>
            <a:r>
              <a:rPr lang="en-GB" sz="2200" i="1" dirty="0"/>
              <a:t>” </a:t>
            </a:r>
            <a:r>
              <a:rPr lang="en-GB" sz="2200" dirty="0"/>
              <a:t>(Former public sector planner now employed by the private sector)</a:t>
            </a:r>
            <a:r>
              <a:rPr lang="en-GB" sz="2200" i="1" dirty="0"/>
              <a:t> </a:t>
            </a:r>
            <a:endParaRPr lang="en-GB" sz="2200" dirty="0"/>
          </a:p>
          <a:p>
            <a:pPr marL="0" indent="0" algn="ctr">
              <a:buNone/>
            </a:pPr>
            <a:endParaRPr lang="en-GB" sz="2200" dirty="0"/>
          </a:p>
          <a:p>
            <a:pPr marL="0" indent="0" algn="ctr">
              <a:buNone/>
            </a:pPr>
            <a:endParaRPr lang="en-GB" sz="2200" dirty="0"/>
          </a:p>
        </p:txBody>
      </p:sp>
    </p:spTree>
    <p:extLst>
      <p:ext uri="{BB962C8B-B14F-4D97-AF65-F5344CB8AC3E}">
        <p14:creationId xmlns:p14="http://schemas.microsoft.com/office/powerpoint/2010/main" xmlns="" val="1781274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sz="3000" dirty="0"/>
              <a:t>Areas of Consensus: The Lack of Regional Planning</a:t>
            </a:r>
          </a:p>
        </p:txBody>
      </p:sp>
      <p:sp>
        <p:nvSpPr>
          <p:cNvPr id="4" name="Content Placeholder 2"/>
          <p:cNvSpPr>
            <a:spLocks noGrp="1"/>
          </p:cNvSpPr>
          <p:nvPr>
            <p:ph idx="1"/>
          </p:nvPr>
        </p:nvSpPr>
        <p:spPr>
          <a:xfrm>
            <a:off x="0" y="908720"/>
            <a:ext cx="9144000" cy="5949280"/>
          </a:xfrm>
        </p:spPr>
        <p:txBody>
          <a:bodyPr>
            <a:normAutofit/>
          </a:bodyPr>
          <a:lstStyle/>
          <a:p>
            <a:pPr algn="ctr">
              <a:buNone/>
            </a:pPr>
            <a:r>
              <a:rPr lang="en-GB" sz="2000" i="1" dirty="0"/>
              <a:t>‘</a:t>
            </a:r>
            <a:r>
              <a:rPr lang="en-GB" sz="2000" b="1" i="1" dirty="0"/>
              <a:t>I think that bigger than local planning in the Midlands is atrocious</a:t>
            </a:r>
            <a:r>
              <a:rPr lang="en-GB" sz="2000" i="1" dirty="0"/>
              <a:t>…there is a shortage in Birmingham of 38,000 homes and I see absolutely no evidence whatsoever of them (the local authorities) resolving the problem, to be perfectly honest’</a:t>
            </a:r>
            <a:r>
              <a:rPr lang="en-GB" sz="2000" dirty="0"/>
              <a:t> (Planner from the housebuilding industry)</a:t>
            </a:r>
          </a:p>
          <a:p>
            <a:pPr algn="ctr">
              <a:buNone/>
            </a:pPr>
            <a:endParaRPr lang="en-GB" sz="2000" dirty="0"/>
          </a:p>
          <a:p>
            <a:pPr algn="ctr">
              <a:buNone/>
            </a:pPr>
            <a:r>
              <a:rPr lang="en-GB" sz="2000" dirty="0"/>
              <a:t>‘</a:t>
            </a:r>
            <a:r>
              <a:rPr lang="en-GB" sz="2000" i="1" dirty="0"/>
              <a:t>There should be a strategic review of it (the Green Belt) and not by these consultants… </a:t>
            </a:r>
            <a:r>
              <a:rPr lang="en-GB" sz="2000" b="1" i="1" dirty="0"/>
              <a:t>I don’t think you can say there are specific parts that should be removed…without this whole strategic review and we haven’t had one yet</a:t>
            </a:r>
            <a:r>
              <a:rPr lang="en-GB" sz="2000" dirty="0"/>
              <a:t>’ (Retired Planner from CPRE West Midlands)</a:t>
            </a:r>
          </a:p>
          <a:p>
            <a:pPr algn="ctr">
              <a:buNone/>
            </a:pPr>
            <a:endParaRPr lang="en-GB" sz="2000" dirty="0"/>
          </a:p>
          <a:p>
            <a:pPr algn="ctr">
              <a:buNone/>
            </a:pPr>
            <a:r>
              <a:rPr lang="en-GB" sz="2000" dirty="0"/>
              <a:t>‘</a:t>
            </a:r>
            <a:r>
              <a:rPr lang="en-GB" sz="2000" b="1" i="1" dirty="0"/>
              <a:t>You have a political choice and which is more important protecting the Green Belt or putting development in a sustainable place</a:t>
            </a:r>
            <a:r>
              <a:rPr lang="en-GB" sz="2000" i="1" dirty="0"/>
              <a:t>? </a:t>
            </a:r>
            <a:r>
              <a:rPr lang="en-GB" sz="2000" b="1" i="1" dirty="0"/>
              <a:t>I think that strategic planning is something that the system needs</a:t>
            </a:r>
            <a:r>
              <a:rPr lang="en-GB" sz="2000" i="1" dirty="0"/>
              <a:t>…because</a:t>
            </a:r>
            <a:r>
              <a:rPr lang="en-GB" sz="2000" b="1" i="1" dirty="0"/>
              <a:t> </a:t>
            </a:r>
            <a:r>
              <a:rPr lang="en-GB" sz="2000" i="1" dirty="0"/>
              <a:t>inevitably when you are making big controversial decisions, if as members going back to the politics you are all in that district, you are all going to be affected to a greater or lesser extent by that decision and you are going to be lobbied by people who live in the district, it is very difficult to make difficult decisions</a:t>
            </a:r>
            <a:r>
              <a:rPr lang="en-GB" sz="2000" dirty="0"/>
              <a:t>’ (Planner from Savills).</a:t>
            </a:r>
          </a:p>
          <a:p>
            <a:pPr algn="ctr">
              <a:buNone/>
            </a:pPr>
            <a:endParaRPr lang="en-GB" sz="2000" dirty="0"/>
          </a:p>
          <a:p>
            <a:pPr algn="ctr">
              <a:buNone/>
            </a:pPr>
            <a:endParaRPr lang="en-GB" sz="2000" dirty="0"/>
          </a:p>
          <a:p>
            <a:pPr algn="ctr">
              <a:buNone/>
            </a:pPr>
            <a:endParaRPr lang="en-GB" sz="2000" dirty="0"/>
          </a:p>
          <a:p>
            <a:pPr algn="ctr">
              <a:buNone/>
            </a:pPr>
            <a:endParaRPr lang="en-GB" sz="2000" dirty="0"/>
          </a:p>
          <a:p>
            <a:pPr algn="ctr">
              <a:buNone/>
            </a:pPr>
            <a:endParaRPr lang="en-GB" sz="2000" dirty="0"/>
          </a:p>
          <a:p>
            <a:pPr algn="ctr">
              <a:buNone/>
            </a:pPr>
            <a:endParaRPr lang="en-GB" sz="2000" dirty="0"/>
          </a:p>
          <a:p>
            <a:endParaRPr lang="en-GB" sz="2000" dirty="0"/>
          </a:p>
          <a:p>
            <a:pPr>
              <a:buNone/>
            </a:pPr>
            <a:endParaRPr lang="en-GB" sz="2000" dirty="0"/>
          </a:p>
        </p:txBody>
      </p:sp>
    </p:spTree>
    <p:extLst>
      <p:ext uri="{BB962C8B-B14F-4D97-AF65-F5344CB8AC3E}">
        <p14:creationId xmlns:p14="http://schemas.microsoft.com/office/powerpoint/2010/main" xmlns="" val="3006857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GB" sz="3000" dirty="0"/>
              <a:t>Green Belts, Governance and Sustainability: So what is to be done? </a:t>
            </a:r>
          </a:p>
        </p:txBody>
      </p:sp>
      <p:sp>
        <p:nvSpPr>
          <p:cNvPr id="3" name="Content Placeholder 2"/>
          <p:cNvSpPr>
            <a:spLocks noGrp="1"/>
          </p:cNvSpPr>
          <p:nvPr>
            <p:ph idx="1"/>
          </p:nvPr>
        </p:nvSpPr>
        <p:spPr>
          <a:xfrm>
            <a:off x="0" y="980728"/>
            <a:ext cx="9144000" cy="4525963"/>
          </a:xfrm>
        </p:spPr>
        <p:txBody>
          <a:bodyPr>
            <a:normAutofit/>
          </a:bodyPr>
          <a:lstStyle/>
          <a:p>
            <a:r>
              <a:rPr lang="en-GB" sz="1880" dirty="0"/>
              <a:t>Many in Government/ the </a:t>
            </a:r>
            <a:r>
              <a:rPr lang="en-GB" sz="1880" dirty="0" smtClean="0"/>
              <a:t>opposition </a:t>
            </a:r>
            <a:r>
              <a:rPr lang="en-GB" sz="1880" dirty="0"/>
              <a:t>now realise the locally led planning system is not working effectively.</a:t>
            </a:r>
          </a:p>
          <a:p>
            <a:r>
              <a:rPr lang="en-GB" sz="1880" dirty="0"/>
              <a:t>Many planners agree that, rather than being significantly reformed as a </a:t>
            </a:r>
            <a:r>
              <a:rPr lang="en-GB" sz="1880" i="1" dirty="0"/>
              <a:t>policy, </a:t>
            </a:r>
            <a:r>
              <a:rPr lang="en-GB" sz="1880" dirty="0"/>
              <a:t>the governance of Green Belt should move to the strategic, regional level in long(</a:t>
            </a:r>
            <a:r>
              <a:rPr lang="en-GB" sz="1880" dirty="0" err="1"/>
              <a:t>er</a:t>
            </a:r>
            <a:r>
              <a:rPr lang="en-GB" sz="1880" dirty="0"/>
              <a:t>) term plans (see also: Mace, 2018). Ideally, this would be a semi-independent body or Green Belt Council, like national parks, to both manage existing Green Belts, balance competing pressures and plan their future (there would be problems with democratic legitimacy).</a:t>
            </a:r>
          </a:p>
        </p:txBody>
      </p:sp>
      <p:pic>
        <p:nvPicPr>
          <p:cNvPr id="1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317" y="3645024"/>
            <a:ext cx="4355976" cy="2967259"/>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3"/>
          <p:cNvSpPr>
            <a:spLocks noChangeArrowheads="1"/>
          </p:cNvSpPr>
          <p:nvPr/>
        </p:nvSpPr>
        <p:spPr bwMode="auto">
          <a:xfrm>
            <a:off x="1" y="6641935"/>
            <a:ext cx="4932040"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Arial" panose="020B0604020202020204" pitchFamily="34" charset="0"/>
              </a:rPr>
              <a:t>The London Plan’s Coordination Corridors (Mace, 2018, p. 17)</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6" name="Picture 15"/>
          <p:cNvPicPr>
            <a:picLocks noChangeAspect="1"/>
          </p:cNvPicPr>
          <p:nvPr/>
        </p:nvPicPr>
        <p:blipFill rotWithShape="1">
          <a:blip r:embed="rId3" cstate="print"/>
          <a:srcRect r="24"/>
          <a:stretch/>
        </p:blipFill>
        <p:spPr>
          <a:xfrm>
            <a:off x="4526610" y="3645024"/>
            <a:ext cx="4537232" cy="2967259"/>
          </a:xfrm>
          <a:prstGeom prst="rect">
            <a:avLst/>
          </a:prstGeom>
        </p:spPr>
      </p:pic>
      <p:sp>
        <p:nvSpPr>
          <p:cNvPr id="17" name="Rectangle 16"/>
          <p:cNvSpPr/>
          <p:nvPr/>
        </p:nvSpPr>
        <p:spPr>
          <a:xfrm>
            <a:off x="4139952" y="6669940"/>
            <a:ext cx="5432401" cy="215444"/>
          </a:xfrm>
          <a:prstGeom prst="rect">
            <a:avLst/>
          </a:prstGeom>
        </p:spPr>
        <p:txBody>
          <a:bodyPr wrap="square">
            <a:spAutoFit/>
          </a:bodyPr>
          <a:lstStyle/>
          <a:p>
            <a:pPr algn="ctr"/>
            <a:r>
              <a:rPr lang="en-GB" sz="800" dirty="0"/>
              <a:t>From: </a:t>
            </a:r>
            <a:r>
              <a:rPr lang="en-GB" sz="800" dirty="0">
                <a:hlinkClick r:id="rId4"/>
              </a:rPr>
              <a:t>https://andrewlainton.wordpress.com/2014/12/18/londons-green-belt-has-never-had-a-proper-plan/</a:t>
            </a:r>
            <a:endParaRPr lang="en-GB" sz="800" dirty="0"/>
          </a:p>
        </p:txBody>
      </p:sp>
    </p:spTree>
    <p:extLst>
      <p:ext uri="{BB962C8B-B14F-4D97-AF65-F5344CB8AC3E}">
        <p14:creationId xmlns:p14="http://schemas.microsoft.com/office/powerpoint/2010/main" xmlns="" val="919538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GB" sz="3000" dirty="0"/>
              <a:t>Towards a 21</a:t>
            </a:r>
            <a:r>
              <a:rPr lang="en-GB" sz="3000" baseline="30000" dirty="0"/>
              <a:t>st</a:t>
            </a:r>
            <a:r>
              <a:rPr lang="en-GB" sz="3000" dirty="0"/>
              <a:t> Century Green Belt</a:t>
            </a:r>
          </a:p>
        </p:txBody>
      </p:sp>
      <p:sp>
        <p:nvSpPr>
          <p:cNvPr id="4" name="Rectangle 3"/>
          <p:cNvSpPr/>
          <p:nvPr/>
        </p:nvSpPr>
        <p:spPr>
          <a:xfrm>
            <a:off x="0" y="908720"/>
            <a:ext cx="9144000" cy="6247864"/>
          </a:xfrm>
          <a:prstGeom prst="rect">
            <a:avLst/>
          </a:prstGeom>
        </p:spPr>
        <p:txBody>
          <a:bodyPr wrap="square">
            <a:spAutoFit/>
          </a:bodyPr>
          <a:lstStyle/>
          <a:p>
            <a:pPr algn="ctr"/>
            <a:r>
              <a:rPr lang="en-GB" sz="2000" i="1" dirty="0"/>
              <a:t>‘</a:t>
            </a:r>
            <a:r>
              <a:rPr lang="en-GB" sz="2000" b="1" i="1" dirty="0"/>
              <a:t>So, it is basically lift it (the Green Belt) and review what you want for a longer period. </a:t>
            </a:r>
            <a:r>
              <a:rPr lang="en-GB" sz="2000" i="1" dirty="0"/>
              <a:t>Fifteen years or five years as now in local planning is not enough - not when you are imposing something of this magnitude. Do that - be really ambitious but realistic</a:t>
            </a:r>
            <a:r>
              <a:rPr lang="en-GB" sz="2000" b="1" i="1" dirty="0"/>
              <a:t>’</a:t>
            </a:r>
            <a:r>
              <a:rPr lang="en-GB" sz="2000" i="1" dirty="0"/>
              <a:t> </a:t>
            </a:r>
            <a:r>
              <a:rPr lang="en-GB" sz="2000" dirty="0"/>
              <a:t>(</a:t>
            </a:r>
            <a:r>
              <a:rPr lang="en-GB" dirty="0"/>
              <a:t>Planner at a national house builder</a:t>
            </a:r>
            <a:r>
              <a:rPr lang="en-GB" sz="2000" dirty="0">
                <a:latin typeface="Calibri" panose="020F0502020204030204" pitchFamily="34" charset="0"/>
                <a:ea typeface="Calibri" panose="020F0502020204030204" pitchFamily="34" charset="0"/>
                <a:cs typeface="Times New Roman" panose="02020603050405020304" pitchFamily="18" charset="0"/>
              </a:rPr>
              <a:t>).</a:t>
            </a:r>
          </a:p>
          <a:p>
            <a:pPr algn="ctr"/>
            <a:endParaRPr lang="en-GB" sz="2000" i="1" dirty="0">
              <a:latin typeface="Calibri" panose="020F0502020204030204" pitchFamily="34" charset="0"/>
              <a:cs typeface="Times New Roman" panose="02020603050405020304" pitchFamily="18" charset="0"/>
            </a:endParaRPr>
          </a:p>
          <a:p>
            <a:pPr algn="ctr">
              <a:buNone/>
            </a:pPr>
            <a:r>
              <a:rPr lang="en-GB" sz="2000" i="1" dirty="0">
                <a:latin typeface="Calibri" panose="020F0502020204030204" pitchFamily="34" charset="0"/>
                <a:cs typeface="Times New Roman" panose="02020603050405020304" pitchFamily="18" charset="0"/>
              </a:rPr>
              <a:t>‘</a:t>
            </a:r>
            <a:r>
              <a:rPr lang="en-GB" sz="2000" i="1" dirty="0"/>
              <a:t>The previous regional planning system...got too big. </a:t>
            </a:r>
            <a:r>
              <a:rPr lang="en-GB" sz="2000" b="1" i="1" dirty="0"/>
              <a:t>We need simple sub regional and city wide planning statements</a:t>
            </a:r>
            <a:r>
              <a:rPr lang="en-GB" sz="2000" dirty="0"/>
              <a:t>’ (National private sector planner interviewed).</a:t>
            </a:r>
          </a:p>
          <a:p>
            <a:pPr algn="ctr">
              <a:buNone/>
            </a:pPr>
            <a:endParaRPr lang="en-GB" sz="2000" dirty="0"/>
          </a:p>
          <a:p>
            <a:pPr algn="ctr">
              <a:buNone/>
            </a:pPr>
            <a:r>
              <a:rPr lang="en-GB" sz="2000" dirty="0"/>
              <a:t>‘</a:t>
            </a:r>
            <a:r>
              <a:rPr lang="en-GB" sz="2000" b="1" i="1" dirty="0"/>
              <a:t>Regional planning should be that you make a broad decision about where the location of development should be</a:t>
            </a:r>
            <a:r>
              <a:rPr lang="en-GB" sz="2000" dirty="0"/>
              <a:t>’ (Planner in a focus group at David Lock Associates).</a:t>
            </a:r>
          </a:p>
          <a:p>
            <a:pPr algn="ctr">
              <a:buNone/>
            </a:pPr>
            <a:endParaRPr lang="en-GB" sz="2000" dirty="0"/>
          </a:p>
          <a:p>
            <a:pPr algn="ctr">
              <a:buNone/>
            </a:pPr>
            <a:r>
              <a:rPr lang="en-GB" sz="2000" dirty="0"/>
              <a:t>‘</a:t>
            </a:r>
            <a:r>
              <a:rPr lang="en-GB" sz="2000" b="1" dirty="0"/>
              <a:t>You do really need to do a Green Belt strategy review in a comprehensive way over the whole region </a:t>
            </a:r>
            <a:r>
              <a:rPr lang="en-GB" sz="2000" dirty="0"/>
              <a:t>and I don’t think it should be left up to individual councils to do this’. (Retired Planner from CPRE West Midlands)</a:t>
            </a:r>
          </a:p>
          <a:p>
            <a:pPr algn="ctr"/>
            <a:endParaRPr lang="en-GB" sz="2000" dirty="0"/>
          </a:p>
          <a:p>
            <a:pPr algn="ctr"/>
            <a:endParaRPr lang="en-GB" sz="2000" dirty="0"/>
          </a:p>
          <a:p>
            <a:pPr algn="ctr"/>
            <a:endParaRPr lang="en-GB" sz="2000" i="1" dirty="0"/>
          </a:p>
          <a:p>
            <a:pPr algn="ctr"/>
            <a:endParaRPr lang="en-GB" sz="2000" i="1" dirty="0"/>
          </a:p>
          <a:p>
            <a:pPr algn="ctr"/>
            <a:endParaRPr lang="en-GB" sz="2000" dirty="0"/>
          </a:p>
        </p:txBody>
      </p:sp>
    </p:spTree>
    <p:extLst>
      <p:ext uri="{BB962C8B-B14F-4D97-AF65-F5344CB8AC3E}">
        <p14:creationId xmlns:p14="http://schemas.microsoft.com/office/powerpoint/2010/main" xmlns="" val="2679320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GB" sz="3000" dirty="0"/>
              <a:t>Introducing the Green Belt</a:t>
            </a:r>
          </a:p>
        </p:txBody>
      </p:sp>
      <p:sp>
        <p:nvSpPr>
          <p:cNvPr id="3" name="Content Placeholder 2"/>
          <p:cNvSpPr>
            <a:spLocks noGrp="1"/>
          </p:cNvSpPr>
          <p:nvPr>
            <p:ph idx="1"/>
          </p:nvPr>
        </p:nvSpPr>
        <p:spPr>
          <a:xfrm>
            <a:off x="12815" y="908720"/>
            <a:ext cx="4487178" cy="5949280"/>
          </a:xfrm>
        </p:spPr>
        <p:txBody>
          <a:bodyPr>
            <a:normAutofit/>
          </a:bodyPr>
          <a:lstStyle/>
          <a:p>
            <a:r>
              <a:rPr lang="en-GB" sz="1800" dirty="0"/>
              <a:t>Introduced in the 1947 Planning Act and Duncan Sandy’s Circular 42/55. </a:t>
            </a:r>
          </a:p>
          <a:p>
            <a:r>
              <a:rPr lang="en-GB" sz="1800" dirty="0"/>
              <a:t>The Green Belt’s main aim is to prevent urban sprawl so they form a ‘belt’ or a ‘donut’ around most of Britain’s large cities (Elson, 1986, p. 154).</a:t>
            </a:r>
          </a:p>
          <a:p>
            <a:r>
              <a:rPr lang="en-GB" sz="1800" dirty="0"/>
              <a:t>Green Belt covers 13% of Britain’s land compared to 6% which is urban (DCLG, 2017, p. 1). This has remained roughly stable since the 1980s. </a:t>
            </a:r>
          </a:p>
          <a:p>
            <a:r>
              <a:rPr lang="en-GB" sz="1800" dirty="0"/>
              <a:t>Criticised for restricting land supply thus increasing house prices, for causing the unsustainable development of ‘leapfrogging’ and for being too large and restrictive (Morrison, 2010, p. 160). </a:t>
            </a:r>
          </a:p>
          <a:p>
            <a:r>
              <a:rPr lang="en-GB" sz="1800" dirty="0"/>
              <a:t>However, it is fiercely defended by campaign groups, like CPRE, and property owners at both the national and local level. </a:t>
            </a:r>
          </a:p>
        </p:txBody>
      </p:sp>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172"/>
          <a:stretch/>
        </p:blipFill>
        <p:spPr bwMode="auto">
          <a:xfrm>
            <a:off x="4427984" y="908720"/>
            <a:ext cx="4643148" cy="53285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4427984" y="6224331"/>
            <a:ext cx="4896544" cy="553998"/>
          </a:xfrm>
          <a:prstGeom prst="rect">
            <a:avLst/>
          </a:prstGeom>
        </p:spPr>
        <p:txBody>
          <a:bodyPr wrap="square">
            <a:spAutoFit/>
          </a:bodyPr>
          <a:lstStyle/>
          <a:p>
            <a:r>
              <a:rPr lang="en-GB" sz="1000" dirty="0"/>
              <a:t>Map of the Green Belt in England: available at: </a:t>
            </a:r>
            <a:r>
              <a:rPr lang="en-GB" sz="1000" dirty="0">
                <a:hlinkClick r:id="rId4"/>
              </a:rPr>
              <a:t>https://www.telegraph.co.uk/news/earth/greenpolitics/planning/9708387/Interactive-map-Englands-green-belt.html</a:t>
            </a:r>
            <a:r>
              <a:rPr lang="en-GB" sz="1000" dirty="0"/>
              <a:t> </a:t>
            </a:r>
          </a:p>
        </p:txBody>
      </p:sp>
    </p:spTree>
    <p:extLst>
      <p:ext uri="{BB962C8B-B14F-4D97-AF65-F5344CB8AC3E}">
        <p14:creationId xmlns:p14="http://schemas.microsoft.com/office/powerpoint/2010/main" xmlns="" val="1476593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6"/>
            <a:ext cx="8229600" cy="1048120"/>
          </a:xfrm>
        </p:spPr>
        <p:txBody>
          <a:bodyPr>
            <a:normAutofit/>
          </a:bodyPr>
          <a:lstStyle/>
          <a:p>
            <a:r>
              <a:rPr lang="en-GB" sz="3000" dirty="0"/>
              <a:t>Regional Green Belt Governance</a:t>
            </a:r>
          </a:p>
        </p:txBody>
      </p:sp>
      <p:sp>
        <p:nvSpPr>
          <p:cNvPr id="3" name="Content Placeholder 2"/>
          <p:cNvSpPr>
            <a:spLocks noGrp="1"/>
          </p:cNvSpPr>
          <p:nvPr>
            <p:ph idx="1"/>
          </p:nvPr>
        </p:nvSpPr>
        <p:spPr>
          <a:xfrm>
            <a:off x="0" y="692696"/>
            <a:ext cx="9144000" cy="4525963"/>
          </a:xfrm>
        </p:spPr>
        <p:txBody>
          <a:bodyPr>
            <a:normAutofit/>
          </a:bodyPr>
          <a:lstStyle/>
          <a:p>
            <a:pPr marL="0" indent="0">
              <a:buNone/>
            </a:pPr>
            <a:r>
              <a:rPr lang="en-GB" sz="1800" dirty="0"/>
              <a:t>A CPRE campaigner in the West Midlands has helpfully set up criteria for a Green Belt Review:</a:t>
            </a:r>
          </a:p>
          <a:p>
            <a:pPr marL="0" indent="0">
              <a:buNone/>
            </a:pPr>
            <a:r>
              <a:rPr lang="en-GB" sz="1800" dirty="0"/>
              <a:t>• ‘It must be steered by a body without a vested interest in development;</a:t>
            </a:r>
          </a:p>
          <a:p>
            <a:pPr marL="0" indent="0">
              <a:buNone/>
            </a:pPr>
            <a:r>
              <a:rPr lang="en-GB" sz="1800" dirty="0"/>
              <a:t>• It must include representation by a wide range of interests – conservation and environmental bodies as well as developers.</a:t>
            </a:r>
          </a:p>
          <a:p>
            <a:pPr marL="0" indent="0">
              <a:buNone/>
            </a:pPr>
            <a:r>
              <a:rPr lang="en-GB" sz="1800" dirty="0"/>
              <a:t>• It must examine the strategic purpose of the Green Belt in question besides its geographical extent, for the two things go together.  </a:t>
            </a:r>
          </a:p>
          <a:p>
            <a:pPr marL="0" indent="0">
              <a:buNone/>
            </a:pPr>
            <a:r>
              <a:rPr lang="en-GB" sz="1800" dirty="0"/>
              <a:t>• It must examine possible deletions from the Green Belt and possible additions to it on an equal footing.  There must be equal potential for either change.</a:t>
            </a:r>
          </a:p>
          <a:p>
            <a:pPr marL="0" indent="0">
              <a:buNone/>
            </a:pPr>
            <a:r>
              <a:rPr lang="en-GB" sz="1800" dirty="0"/>
              <a:t>• A comprehensive review of the Green Belt should not take place within 15-20 years of the previous comprehensive review’.</a:t>
            </a:r>
          </a:p>
          <a:p>
            <a:pPr marL="0" indent="0">
              <a:buNone/>
            </a:pPr>
            <a:r>
              <a:rPr lang="en-GB" sz="1800" i="1" dirty="0"/>
              <a:t>(Letter from Jean Walters MRTPI to Andy Street, Mayor WMCA (2018)- quoted with permission)</a:t>
            </a:r>
          </a:p>
          <a:p>
            <a:pPr marL="0" indent="0">
              <a:buNone/>
            </a:pPr>
            <a:endParaRPr lang="en-GB" sz="1800" dirty="0"/>
          </a:p>
          <a:p>
            <a:pPr marL="0" indent="0">
              <a:buNone/>
            </a:pPr>
            <a:endParaRPr lang="en-GB" sz="1800" dirty="0"/>
          </a:p>
        </p:txBody>
      </p:sp>
      <p:pic>
        <p:nvPicPr>
          <p:cNvPr id="4" name="Picture 3" descr="Related image"/>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6136" y="4149080"/>
            <a:ext cx="3312368" cy="2509158"/>
          </a:xfrm>
          <a:prstGeom prst="rect">
            <a:avLst/>
          </a:prstGeom>
          <a:noFill/>
          <a:ln>
            <a:noFill/>
          </a:ln>
        </p:spPr>
      </p:pic>
      <p:pic>
        <p:nvPicPr>
          <p:cNvPr id="6" name="Picture 5"/>
          <p:cNvPicPr>
            <a:picLocks noChangeAspect="1"/>
          </p:cNvPicPr>
          <p:nvPr/>
        </p:nvPicPr>
        <p:blipFill>
          <a:blip r:embed="rId4" cstate="print"/>
          <a:stretch>
            <a:fillRect/>
          </a:stretch>
        </p:blipFill>
        <p:spPr>
          <a:xfrm>
            <a:off x="251520" y="4149080"/>
            <a:ext cx="3115062" cy="2514817"/>
          </a:xfrm>
          <a:prstGeom prst="rect">
            <a:avLst/>
          </a:prstGeom>
        </p:spPr>
      </p:pic>
      <p:sp>
        <p:nvSpPr>
          <p:cNvPr id="7" name="Rectangle 6"/>
          <p:cNvSpPr/>
          <p:nvPr/>
        </p:nvSpPr>
        <p:spPr>
          <a:xfrm>
            <a:off x="-108520" y="6658238"/>
            <a:ext cx="7884368" cy="215444"/>
          </a:xfrm>
          <a:prstGeom prst="rect">
            <a:avLst/>
          </a:prstGeom>
        </p:spPr>
        <p:txBody>
          <a:bodyPr wrap="square">
            <a:spAutoFit/>
          </a:bodyPr>
          <a:lstStyle/>
          <a:p>
            <a:r>
              <a:rPr lang="en-GB" sz="800" dirty="0"/>
              <a:t>West Midlands RSS: </a:t>
            </a:r>
            <a:r>
              <a:rPr lang="en-GB" sz="800" dirty="0">
                <a:hlinkClick r:id="rId5"/>
              </a:rPr>
              <a:t>file:///C:/Users/cxg227/Downloads/APD_1_West_Midlands_Regional_Spatial_Strategy_January_2008.pdf</a:t>
            </a:r>
            <a:endParaRPr lang="en-GB" sz="800" dirty="0"/>
          </a:p>
        </p:txBody>
      </p:sp>
      <p:sp>
        <p:nvSpPr>
          <p:cNvPr id="5" name="Rectangle 4"/>
          <p:cNvSpPr/>
          <p:nvPr/>
        </p:nvSpPr>
        <p:spPr>
          <a:xfrm>
            <a:off x="5292080" y="6597352"/>
            <a:ext cx="3851920" cy="338554"/>
          </a:xfrm>
          <a:prstGeom prst="rect">
            <a:avLst/>
          </a:prstGeom>
        </p:spPr>
        <p:txBody>
          <a:bodyPr wrap="square">
            <a:spAutoFit/>
          </a:bodyPr>
          <a:lstStyle/>
          <a:p>
            <a:pPr algn="r"/>
            <a:r>
              <a:rPr lang="en-GB" sz="800">
                <a:latin typeface="Calibri" panose="020F0502020204030204" pitchFamily="34" charset="0"/>
                <a:ea typeface="SimSun" panose="02010600030101010101" pitchFamily="2" charset="-122"/>
                <a:cs typeface="Arial" panose="020B0604020202020204" pitchFamily="34" charset="0"/>
                <a:hlinkClick r:id="rId6"/>
              </a:rPr>
              <a:t>https://www.google.co.uk/search?q=howard+garden+cities+of+tomorrow-</a:t>
            </a:r>
            <a:r>
              <a:rPr lang="en-GB" sz="800">
                <a:latin typeface="Calibri" panose="020F0502020204030204" pitchFamily="34" charset="0"/>
                <a:ea typeface="SimSun" panose="02010600030101010101" pitchFamily="2" charset="-122"/>
                <a:cs typeface="Arial" panose="020B0604020202020204" pitchFamily="34" charset="0"/>
              </a:rPr>
              <a:t> originally from: Howard, 2003, p. </a:t>
            </a:r>
            <a:r>
              <a:rPr lang="en-GB" sz="800" dirty="0">
                <a:latin typeface="Calibri" panose="020F0502020204030204" pitchFamily="34" charset="0"/>
                <a:ea typeface="SimSun" panose="02010600030101010101" pitchFamily="2" charset="-122"/>
                <a:cs typeface="Arial" panose="020B0604020202020204" pitchFamily="34" charset="0"/>
              </a:rPr>
              <a:t>131)</a:t>
            </a:r>
            <a:endParaRPr lang="en-GB" sz="800" dirty="0"/>
          </a:p>
        </p:txBody>
      </p:sp>
    </p:spTree>
    <p:extLst>
      <p:ext uri="{BB962C8B-B14F-4D97-AF65-F5344CB8AC3E}">
        <p14:creationId xmlns:p14="http://schemas.microsoft.com/office/powerpoint/2010/main" xmlns="" val="1021336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73" y="-18256"/>
            <a:ext cx="8229600" cy="1143000"/>
          </a:xfrm>
        </p:spPr>
        <p:txBody>
          <a:bodyPr>
            <a:normAutofit/>
          </a:bodyPr>
          <a:lstStyle/>
          <a:p>
            <a:r>
              <a:rPr lang="en-GB" sz="3000" dirty="0"/>
              <a:t>Thanks for listening! </a:t>
            </a:r>
          </a:p>
        </p:txBody>
      </p:sp>
      <p:pic>
        <p:nvPicPr>
          <p:cNvPr id="5" name="Picture 4"/>
          <p:cNvPicPr>
            <a:picLocks noChangeAspect="1"/>
          </p:cNvPicPr>
          <p:nvPr/>
        </p:nvPicPr>
        <p:blipFill>
          <a:blip r:embed="rId3" cstate="print"/>
          <a:stretch>
            <a:fillRect/>
          </a:stretch>
        </p:blipFill>
        <p:spPr>
          <a:xfrm>
            <a:off x="107504" y="908720"/>
            <a:ext cx="8954365" cy="1728192"/>
          </a:xfrm>
          <a:prstGeom prst="rect">
            <a:avLst/>
          </a:prstGeom>
        </p:spPr>
      </p:pic>
      <p:pic>
        <p:nvPicPr>
          <p:cNvPr id="6" name="Picture 5"/>
          <p:cNvPicPr>
            <a:picLocks noChangeAspect="1"/>
          </p:cNvPicPr>
          <p:nvPr/>
        </p:nvPicPr>
        <p:blipFill rotWithShape="1">
          <a:blip r:embed="rId4" cstate="print"/>
          <a:srcRect l="2828" r="12953"/>
          <a:stretch/>
        </p:blipFill>
        <p:spPr>
          <a:xfrm>
            <a:off x="107504" y="2743224"/>
            <a:ext cx="2664297" cy="2065170"/>
          </a:xfrm>
          <a:prstGeom prst="rect">
            <a:avLst/>
          </a:prstGeom>
        </p:spPr>
      </p:pic>
      <p:pic>
        <p:nvPicPr>
          <p:cNvPr id="7" name="Picture 6" descr="E:\James Hutson and co\Longbridge and Upton\IMG_20160201_150829.jpg"/>
          <p:cNvPicPr/>
          <p:nvPr/>
        </p:nvPicPr>
        <p:blipFill rotWithShape="1">
          <a:blip r:embed="rId5" cstate="print">
            <a:extLst>
              <a:ext uri="{28A0092B-C50C-407E-A947-70E740481C1C}">
                <a14:useLocalDpi xmlns:a14="http://schemas.microsoft.com/office/drawing/2010/main" xmlns="" val="0"/>
              </a:ext>
            </a:extLst>
          </a:blip>
          <a:srcRect r="28947"/>
          <a:stretch/>
        </p:blipFill>
        <p:spPr bwMode="auto">
          <a:xfrm>
            <a:off x="2771802" y="2743224"/>
            <a:ext cx="1944215" cy="2065170"/>
          </a:xfrm>
          <a:prstGeom prst="rect">
            <a:avLst/>
          </a:prstGeom>
          <a:noFill/>
          <a:ln>
            <a:noFill/>
          </a:ln>
        </p:spPr>
      </p:pic>
      <p:pic>
        <p:nvPicPr>
          <p:cNvPr id="8" name="Picture 7"/>
          <p:cNvPicPr/>
          <p:nvPr/>
        </p:nvPicPr>
        <p:blipFill>
          <a:blip r:embed="rId6" cstate="print"/>
          <a:srcRect/>
          <a:stretch>
            <a:fillRect/>
          </a:stretch>
        </p:blipFill>
        <p:spPr bwMode="auto">
          <a:xfrm>
            <a:off x="4716017" y="2743224"/>
            <a:ext cx="4345852" cy="2065170"/>
          </a:xfrm>
          <a:prstGeom prst="rect">
            <a:avLst/>
          </a:prstGeom>
          <a:noFill/>
          <a:ln w="9525">
            <a:noFill/>
            <a:miter lim="800000"/>
            <a:headEnd/>
            <a:tailEnd/>
          </a:ln>
        </p:spPr>
      </p:pic>
      <p:pic>
        <p:nvPicPr>
          <p:cNvPr id="1026" name="Picture 2"/>
          <p:cNvPicPr>
            <a:picLocks noChangeAspect="1" noChangeArrowheads="1"/>
          </p:cNvPicPr>
          <p:nvPr/>
        </p:nvPicPr>
        <p:blipFill>
          <a:blip r:embed="rId7" cstate="print"/>
          <a:srcRect t="47576" b="25735"/>
          <a:stretch>
            <a:fillRect/>
          </a:stretch>
        </p:blipFill>
        <p:spPr bwMode="auto">
          <a:xfrm>
            <a:off x="179512" y="4941167"/>
            <a:ext cx="8856984" cy="1772889"/>
          </a:xfrm>
          <a:prstGeom prst="rect">
            <a:avLst/>
          </a:prstGeom>
          <a:noFill/>
          <a:ln w="9525">
            <a:noFill/>
            <a:miter lim="800000"/>
            <a:headEnd/>
            <a:tailEnd/>
          </a:ln>
          <a:effectLst/>
        </p:spPr>
      </p:pic>
    </p:spTree>
    <p:extLst>
      <p:ext uri="{BB962C8B-B14F-4D97-AF65-F5344CB8AC3E}">
        <p14:creationId xmlns:p14="http://schemas.microsoft.com/office/powerpoint/2010/main" xmlns="" val="1461978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GB" sz="3000" dirty="0"/>
              <a:t>References</a:t>
            </a:r>
          </a:p>
        </p:txBody>
      </p:sp>
      <p:sp>
        <p:nvSpPr>
          <p:cNvPr id="3" name="Content Placeholder 2"/>
          <p:cNvSpPr>
            <a:spLocks noGrp="1"/>
          </p:cNvSpPr>
          <p:nvPr>
            <p:ph idx="1"/>
          </p:nvPr>
        </p:nvSpPr>
        <p:spPr>
          <a:xfrm>
            <a:off x="0" y="836712"/>
            <a:ext cx="9144000" cy="6021288"/>
          </a:xfrm>
        </p:spPr>
        <p:txBody>
          <a:bodyPr>
            <a:noAutofit/>
          </a:bodyPr>
          <a:lstStyle/>
          <a:p>
            <a:r>
              <a:rPr lang="en-GB" sz="1000" dirty="0"/>
              <a:t>Amati, M. and Taylor, L. (2010) ‘From green belts to green infrastructure’, </a:t>
            </a:r>
            <a:r>
              <a:rPr lang="en-GB" sz="1000" i="1" dirty="0"/>
              <a:t>Planning Practice and Research</a:t>
            </a:r>
            <a:r>
              <a:rPr lang="en-GB" sz="1000" dirty="0"/>
              <a:t>, 25(2), pp. 143–155. </a:t>
            </a:r>
          </a:p>
          <a:p>
            <a:r>
              <a:rPr lang="en-GB" sz="1000" dirty="0"/>
              <a:t>Ball, M. </a:t>
            </a:r>
            <a:r>
              <a:rPr lang="en-GB" sz="1000" i="1" dirty="0"/>
              <a:t>et al.</a:t>
            </a:r>
            <a:r>
              <a:rPr lang="en-GB" sz="1000" dirty="0"/>
              <a:t> (2014) ‘Urban growth boundaries and their impact on land prices’, </a:t>
            </a:r>
            <a:r>
              <a:rPr lang="en-GB" sz="1000" i="1" dirty="0"/>
              <a:t>Environment and Planning A</a:t>
            </a:r>
            <a:r>
              <a:rPr lang="en-GB" sz="1000" dirty="0"/>
              <a:t>, 46(12), pp. 3010–3026.</a:t>
            </a:r>
          </a:p>
          <a:p>
            <a:r>
              <a:rPr lang="en-GB" sz="1000" dirty="0" err="1"/>
              <a:t>Breheny</a:t>
            </a:r>
            <a:r>
              <a:rPr lang="en-GB" sz="1000" dirty="0"/>
              <a:t>, M. (1997) ‘Urban compaction: feasible and acceptable?’, </a:t>
            </a:r>
            <a:r>
              <a:rPr lang="en-GB" sz="1000" i="1" dirty="0"/>
              <a:t>Cities</a:t>
            </a:r>
            <a:r>
              <a:rPr lang="en-GB" sz="1000" dirty="0"/>
              <a:t>, 97(4), pp. 209–217.</a:t>
            </a:r>
          </a:p>
          <a:p>
            <a:r>
              <a:rPr lang="en-GB" sz="1000" dirty="0"/>
              <a:t>Cherry, G. E. (1996) </a:t>
            </a:r>
            <a:r>
              <a:rPr lang="en-GB" sz="1000" i="1" dirty="0"/>
              <a:t>Town Planning in Britain Since 1900</a:t>
            </a:r>
            <a:r>
              <a:rPr lang="en-GB" sz="1000" dirty="0"/>
              <a:t>. Oxford: Blackwell Publishers.</a:t>
            </a:r>
          </a:p>
          <a:p>
            <a:r>
              <a:rPr lang="en-GB" sz="1000" dirty="0"/>
              <a:t>Creswell, J. W. (2013) </a:t>
            </a:r>
            <a:r>
              <a:rPr lang="en-GB" sz="1000" i="1" dirty="0"/>
              <a:t>Research Design: Qualitative, Quantitative, and Mixed Methods Approaches</a:t>
            </a:r>
            <a:r>
              <a:rPr lang="en-GB" sz="1000" dirty="0"/>
              <a:t>. Third. London: Sage.</a:t>
            </a:r>
          </a:p>
          <a:p>
            <a:r>
              <a:rPr lang="en-GB" sz="1000" dirty="0"/>
              <a:t>DCLG (2017a) </a:t>
            </a:r>
            <a:r>
              <a:rPr lang="en-GB" sz="1000" i="1" dirty="0"/>
              <a:t>Fixing our broken housing market</a:t>
            </a:r>
            <a:r>
              <a:rPr lang="en-GB" sz="1000" dirty="0"/>
              <a:t>. London. </a:t>
            </a:r>
          </a:p>
          <a:p>
            <a:r>
              <a:rPr lang="en-GB" sz="1000" dirty="0"/>
              <a:t>DCLG (2017b) </a:t>
            </a:r>
            <a:r>
              <a:rPr lang="en-GB" sz="1000" i="1" dirty="0"/>
              <a:t>Local Planning Authority Green Belt: England 2016/17</a:t>
            </a:r>
            <a:r>
              <a:rPr lang="en-GB" sz="1000" dirty="0"/>
              <a:t>. London. </a:t>
            </a:r>
          </a:p>
          <a:p>
            <a:r>
              <a:rPr lang="en-GB" sz="1000" dirty="0"/>
              <a:t>Elson, M. (1986) </a:t>
            </a:r>
            <a:r>
              <a:rPr lang="en-GB" sz="1000" i="1" dirty="0"/>
              <a:t>Green Belts: Conflict Mediation in the Urban Fringe</a:t>
            </a:r>
            <a:r>
              <a:rPr lang="en-GB" sz="1000" dirty="0"/>
              <a:t>. London: </a:t>
            </a:r>
            <a:r>
              <a:rPr lang="en-GB" sz="1000" dirty="0" err="1"/>
              <a:t>Meinemann</a:t>
            </a:r>
            <a:r>
              <a:rPr lang="en-GB" sz="1000" dirty="0"/>
              <a:t>.</a:t>
            </a:r>
          </a:p>
          <a:p>
            <a:r>
              <a:rPr lang="en-GB" sz="1000" dirty="0" err="1"/>
              <a:t>Foglesong</a:t>
            </a:r>
            <a:r>
              <a:rPr lang="en-GB" sz="1000" dirty="0"/>
              <a:t>, R. (1986) </a:t>
            </a:r>
            <a:r>
              <a:rPr lang="en-GB" sz="1000" i="1" dirty="0"/>
              <a:t>Planning the Capitalist City: The Colonial Era to the 1920s</a:t>
            </a:r>
            <a:r>
              <a:rPr lang="en-GB" sz="1000" dirty="0"/>
              <a:t>. Princeton, NJ: Princeton University Press.</a:t>
            </a:r>
          </a:p>
          <a:p>
            <a:r>
              <a:rPr lang="en-GB" sz="1000" dirty="0"/>
              <a:t>Foresight Report (2010) </a:t>
            </a:r>
            <a:r>
              <a:rPr lang="en-GB" sz="1000" i="1" dirty="0"/>
              <a:t>Land Use Futures Project: Final Project Report</a:t>
            </a:r>
            <a:r>
              <a:rPr lang="en-GB" sz="1000" dirty="0"/>
              <a:t>. London.</a:t>
            </a:r>
          </a:p>
          <a:p>
            <a:r>
              <a:rPr lang="en-GB" sz="1000" dirty="0"/>
              <a:t>Hall, P. </a:t>
            </a:r>
            <a:r>
              <a:rPr lang="en-GB" sz="1000" i="1" dirty="0"/>
              <a:t>et al.</a:t>
            </a:r>
            <a:r>
              <a:rPr lang="en-GB" sz="1000" dirty="0"/>
              <a:t> (1973a) </a:t>
            </a:r>
            <a:r>
              <a:rPr lang="en-GB" sz="1000" i="1" dirty="0"/>
              <a:t>Containment of Urban England Volume Two</a:t>
            </a:r>
            <a:r>
              <a:rPr lang="en-GB" sz="1000" dirty="0"/>
              <a:t>. London: PEP.</a:t>
            </a:r>
          </a:p>
          <a:p>
            <a:r>
              <a:rPr lang="en-GB" sz="1000" dirty="0"/>
              <a:t>Hall, P. </a:t>
            </a:r>
            <a:r>
              <a:rPr lang="en-GB" sz="1000" i="1" dirty="0"/>
              <a:t>et al.</a:t>
            </a:r>
            <a:r>
              <a:rPr lang="en-GB" sz="1000" dirty="0"/>
              <a:t> (1973b) </a:t>
            </a:r>
            <a:r>
              <a:rPr lang="en-GB" sz="1000" i="1" dirty="0"/>
              <a:t>The Containment of Urban England Volume One</a:t>
            </a:r>
            <a:r>
              <a:rPr lang="en-GB" sz="1000" dirty="0"/>
              <a:t>. London: PEP.</a:t>
            </a:r>
          </a:p>
          <a:p>
            <a:r>
              <a:rPr lang="en-GB" sz="1000" dirty="0"/>
              <a:t>Hall, P. (1974) ‘The containment of urban England’, </a:t>
            </a:r>
            <a:r>
              <a:rPr lang="en-GB" sz="1000" i="1" dirty="0"/>
              <a:t>The Geographical Journal</a:t>
            </a:r>
            <a:r>
              <a:rPr lang="en-GB" sz="1000" dirty="0"/>
              <a:t>, 140(3), pp. 386–408.</a:t>
            </a:r>
          </a:p>
          <a:p>
            <a:r>
              <a:rPr lang="en-GB" sz="1000" dirty="0"/>
              <a:t>Hall, P. (2002) </a:t>
            </a:r>
            <a:r>
              <a:rPr lang="en-GB" sz="1000" i="1" dirty="0"/>
              <a:t>Urban and Regional Planning</a:t>
            </a:r>
            <a:r>
              <a:rPr lang="en-GB" sz="1000" dirty="0"/>
              <a:t>. Fourth Edi. London: </a:t>
            </a:r>
            <a:r>
              <a:rPr lang="en-GB" sz="1000" dirty="0" err="1"/>
              <a:t>Routledge</a:t>
            </a:r>
            <a:r>
              <a:rPr lang="en-GB" sz="1000" dirty="0"/>
              <a:t>.</a:t>
            </a:r>
          </a:p>
          <a:p>
            <a:r>
              <a:rPr lang="en-GB" sz="1000" dirty="0"/>
              <a:t>Harrison, C. M. (1981) ‘A playground for whom? Informal recreation in London’s Green Belt’, </a:t>
            </a:r>
            <a:r>
              <a:rPr lang="en-GB" sz="1000" i="1" dirty="0"/>
              <a:t>Area</a:t>
            </a:r>
            <a:r>
              <a:rPr lang="en-GB" sz="1000" dirty="0"/>
              <a:t>, 13(2), pp. 109–114.</a:t>
            </a:r>
          </a:p>
          <a:p>
            <a:r>
              <a:rPr lang="en-GB" sz="1000" dirty="0"/>
              <a:t>Harrison, C. M. (1983) ‘Countryside recreation and London’s urban fringe’, </a:t>
            </a:r>
            <a:r>
              <a:rPr lang="en-GB" sz="1000" i="1" dirty="0"/>
              <a:t>Transactions of the Institute of British Geographers</a:t>
            </a:r>
            <a:r>
              <a:rPr lang="en-GB" sz="1000" dirty="0"/>
              <a:t>, 8(3), pp. 295–313.</a:t>
            </a:r>
          </a:p>
          <a:p>
            <a:r>
              <a:rPr lang="en-GB" sz="1000" dirty="0"/>
              <a:t>Healey, P. </a:t>
            </a:r>
            <a:r>
              <a:rPr lang="en-GB" sz="1000" i="1" dirty="0"/>
              <a:t>et al.</a:t>
            </a:r>
            <a:r>
              <a:rPr lang="en-GB" sz="1000" dirty="0"/>
              <a:t> (1988) </a:t>
            </a:r>
            <a:r>
              <a:rPr lang="en-GB" sz="1000" i="1" dirty="0"/>
              <a:t>Land Use Planning and the Mediation of Urban Change</a:t>
            </a:r>
            <a:r>
              <a:rPr lang="en-GB" sz="1000" dirty="0"/>
              <a:t>. Cambridge: Cambridge University Press.</a:t>
            </a:r>
          </a:p>
          <a:p>
            <a:r>
              <a:rPr lang="en-GB" sz="1000" dirty="0" err="1"/>
              <a:t>Hilber</a:t>
            </a:r>
            <a:r>
              <a:rPr lang="en-GB" sz="1000" dirty="0"/>
              <a:t>, C. A. L. (2015) ‘UK Housing and Planning Policies: the evidence from economic research’, </a:t>
            </a:r>
            <a:r>
              <a:rPr lang="en-GB" sz="1000" i="1" dirty="0"/>
              <a:t>Centre for Economic Performance</a:t>
            </a:r>
            <a:r>
              <a:rPr lang="en-GB" sz="1000" dirty="0"/>
              <a:t>, (May).</a:t>
            </a:r>
          </a:p>
          <a:p>
            <a:r>
              <a:rPr lang="en-GB" sz="1000" dirty="0" err="1"/>
              <a:t>Hilber</a:t>
            </a:r>
            <a:r>
              <a:rPr lang="en-GB" sz="1000" dirty="0"/>
              <a:t>, C. A. L. and </a:t>
            </a:r>
            <a:r>
              <a:rPr lang="en-GB" sz="1000" dirty="0" err="1"/>
              <a:t>Vermeulen</a:t>
            </a:r>
            <a:r>
              <a:rPr lang="en-GB" sz="1000" dirty="0"/>
              <a:t>, W. (2014) ‘The Impact of Supply Constraints on House Prices in England’, </a:t>
            </a:r>
            <a:r>
              <a:rPr lang="en-GB" sz="1000" i="1" dirty="0"/>
              <a:t>Economic Journal</a:t>
            </a:r>
            <a:r>
              <a:rPr lang="en-GB" sz="1000" dirty="0"/>
              <a:t>, 126, pp. 358–405.</a:t>
            </a:r>
          </a:p>
          <a:p>
            <a:r>
              <a:rPr lang="en-GB" sz="1000" dirty="0"/>
              <a:t>Howard, E. (1902) </a:t>
            </a:r>
            <a:r>
              <a:rPr lang="en-GB" sz="1000" i="1" dirty="0"/>
              <a:t>Garden Cities of Tomorrow</a:t>
            </a:r>
            <a:r>
              <a:rPr lang="en-GB" sz="1000" dirty="0"/>
              <a:t>. London: Swan </a:t>
            </a:r>
            <a:r>
              <a:rPr lang="en-GB" sz="1000" dirty="0" err="1"/>
              <a:t>Sonnenschein</a:t>
            </a:r>
            <a:r>
              <a:rPr lang="en-GB" sz="1000" dirty="0"/>
              <a:t>.</a:t>
            </a:r>
          </a:p>
          <a:p>
            <a:r>
              <a:rPr lang="en-GB" sz="1000" dirty="0" err="1"/>
              <a:t>Kells</a:t>
            </a:r>
            <a:r>
              <a:rPr lang="en-GB" sz="1000" dirty="0"/>
              <a:t>, G. </a:t>
            </a:r>
            <a:r>
              <a:rPr lang="en-GB" sz="1000" i="1" dirty="0"/>
              <a:t>et al.</a:t>
            </a:r>
            <a:r>
              <a:rPr lang="en-GB" sz="1000" dirty="0"/>
              <a:t> (2007) </a:t>
            </a:r>
            <a:r>
              <a:rPr lang="en-GB" sz="1000" i="1" dirty="0"/>
              <a:t>What Price West Midlands Green Belts?</a:t>
            </a:r>
            <a:r>
              <a:rPr lang="en-GB" sz="1000" dirty="0"/>
              <a:t> London.</a:t>
            </a:r>
          </a:p>
          <a:p>
            <a:r>
              <a:rPr lang="en-GB" sz="1000" dirty="0" err="1"/>
              <a:t>Lukes</a:t>
            </a:r>
            <a:r>
              <a:rPr lang="en-GB" sz="1000" dirty="0"/>
              <a:t>, S. (2004) </a:t>
            </a:r>
            <a:r>
              <a:rPr lang="en-GB" sz="1000" i="1" dirty="0"/>
              <a:t>Power: A Radical View</a:t>
            </a:r>
            <a:r>
              <a:rPr lang="en-GB" sz="1000" dirty="0"/>
              <a:t>. Second. Basingstoke: Palgrave.</a:t>
            </a:r>
          </a:p>
          <a:p>
            <a:r>
              <a:rPr lang="en-GB" sz="1000" dirty="0"/>
              <a:t>Mace, A. </a:t>
            </a:r>
            <a:r>
              <a:rPr lang="en-GB" sz="1000" i="1" dirty="0"/>
              <a:t>et al.</a:t>
            </a:r>
            <a:r>
              <a:rPr lang="en-GB" sz="1000" dirty="0"/>
              <a:t> (2016) </a:t>
            </a:r>
            <a:r>
              <a:rPr lang="en-GB" sz="1000" i="1" dirty="0"/>
              <a:t>A 21st Century Metropolitan Green Belt</a:t>
            </a:r>
            <a:r>
              <a:rPr lang="en-GB" sz="1000" dirty="0"/>
              <a:t>. London.</a:t>
            </a:r>
          </a:p>
          <a:p>
            <a:r>
              <a:rPr lang="en-GB" sz="1000" dirty="0"/>
              <a:t>Mace, A. (2018) ‘The Metropolitan Green Belt: Changing An Institution’, </a:t>
            </a:r>
            <a:r>
              <a:rPr lang="en-GB" sz="1000" i="1" dirty="0"/>
              <a:t>Progress in Planning</a:t>
            </a:r>
            <a:r>
              <a:rPr lang="en-GB" sz="1000" dirty="0"/>
              <a:t>, 121, pp. 1–28.</a:t>
            </a:r>
          </a:p>
          <a:p>
            <a:r>
              <a:rPr lang="en-GB" sz="1000" dirty="0" err="1"/>
              <a:t>Manns</a:t>
            </a:r>
            <a:r>
              <a:rPr lang="en-GB" sz="1000" dirty="0"/>
              <a:t>, J. (2014) Green Sprawl: Our Current Affection for a Preservation Myth? London: London Society.</a:t>
            </a:r>
          </a:p>
          <a:p>
            <a:r>
              <a:rPr lang="en-GB" sz="1000" dirty="0"/>
              <a:t>Morrison, N. (2010) ‘A green belt under pressure: The case of Cambridge, England’, </a:t>
            </a:r>
            <a:r>
              <a:rPr lang="en-GB" sz="1000" i="1" dirty="0"/>
              <a:t>Planning Practice and Research</a:t>
            </a:r>
            <a:r>
              <a:rPr lang="en-GB" sz="1000" dirty="0"/>
              <a:t>, 25(2), pp. 157–181.</a:t>
            </a:r>
          </a:p>
          <a:p>
            <a:r>
              <a:rPr lang="en-GB" sz="1000" dirty="0" err="1"/>
              <a:t>Sturzaker</a:t>
            </a:r>
            <a:r>
              <a:rPr lang="en-GB" sz="1000" dirty="0"/>
              <a:t>, J. (2010) ‘The exercise of power to limit the development of new housing in the English countryside’, </a:t>
            </a:r>
            <a:r>
              <a:rPr lang="en-GB" sz="1000" i="1" dirty="0"/>
              <a:t>Environment and Planning A</a:t>
            </a:r>
            <a:r>
              <a:rPr lang="en-GB" sz="1000" dirty="0"/>
              <a:t>, 42(4), pp. 1001–1016.</a:t>
            </a:r>
          </a:p>
          <a:p>
            <a:r>
              <a:rPr lang="en-GB" sz="1000" dirty="0" err="1"/>
              <a:t>Sturzaker</a:t>
            </a:r>
            <a:r>
              <a:rPr lang="en-GB" sz="1000" dirty="0"/>
              <a:t>, J. and </a:t>
            </a:r>
            <a:r>
              <a:rPr lang="en-GB" sz="1000" dirty="0" err="1"/>
              <a:t>Shucksmith</a:t>
            </a:r>
            <a:r>
              <a:rPr lang="en-GB" sz="1000" dirty="0"/>
              <a:t>, M. (2011) ‘Planning for housing in rural England: Discursive power and spatial exclusion’, </a:t>
            </a:r>
            <a:r>
              <a:rPr lang="en-GB" sz="1000" i="1" dirty="0"/>
              <a:t>Town Planning Review</a:t>
            </a:r>
            <a:r>
              <a:rPr lang="en-GB" sz="1000" dirty="0"/>
              <a:t>, 82(2), pp. 169–194.</a:t>
            </a:r>
          </a:p>
          <a:p>
            <a:r>
              <a:rPr lang="en-GB" sz="1000" dirty="0"/>
              <a:t>Thomas, D. (1963) ‘London’s Green Belt: The Evolution of an Idea’, </a:t>
            </a:r>
            <a:r>
              <a:rPr lang="en-GB" sz="1000" i="1" dirty="0"/>
              <a:t>The Geographical Journal</a:t>
            </a:r>
            <a:r>
              <a:rPr lang="en-GB" sz="1000" dirty="0"/>
              <a:t>, 129(1), pp. 14–24.</a:t>
            </a:r>
          </a:p>
          <a:p>
            <a:r>
              <a:rPr lang="en-GB" sz="1000" dirty="0"/>
              <a:t>Hickman, R. and Hall, P. (2008) ‘Moving the City East: Explorations into Contextual Public Transport- Oriented Development’, </a:t>
            </a:r>
            <a:r>
              <a:rPr lang="en-GB" sz="1000" i="1" dirty="0"/>
              <a:t>Planning Practice and Research</a:t>
            </a:r>
            <a:r>
              <a:rPr lang="en-GB" sz="1000" dirty="0"/>
              <a:t>, 23 (3), pp. 323-339.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0"/>
            <a:ext cx="8229600" cy="1143000"/>
          </a:xfrm>
        </p:spPr>
        <p:txBody>
          <a:bodyPr>
            <a:normAutofit/>
          </a:bodyPr>
          <a:lstStyle/>
          <a:p>
            <a:r>
              <a:rPr lang="en-GB" sz="3000" dirty="0"/>
              <a:t>Image Credits</a:t>
            </a:r>
          </a:p>
        </p:txBody>
      </p:sp>
      <p:sp>
        <p:nvSpPr>
          <p:cNvPr id="3" name="Content Placeholder 2"/>
          <p:cNvSpPr>
            <a:spLocks noGrp="1"/>
          </p:cNvSpPr>
          <p:nvPr>
            <p:ph idx="1"/>
          </p:nvPr>
        </p:nvSpPr>
        <p:spPr>
          <a:xfrm>
            <a:off x="0" y="908720"/>
            <a:ext cx="9144000" cy="5949280"/>
          </a:xfrm>
        </p:spPr>
        <p:txBody>
          <a:bodyPr>
            <a:noAutofit/>
          </a:bodyPr>
          <a:lstStyle/>
          <a:p>
            <a:r>
              <a:rPr lang="en-GB" sz="1050" dirty="0"/>
              <a:t>(</a:t>
            </a:r>
            <a:r>
              <a:rPr lang="en-GB" sz="1050" dirty="0">
                <a:hlinkClick r:id="rId2"/>
              </a:rPr>
              <a:t>https://www.google.co.uk/search?q=howard+garden+cities+of+tomorrow-</a:t>
            </a:r>
            <a:r>
              <a:rPr lang="en-GB" sz="1050" dirty="0"/>
              <a:t> originally from: Howard, 2003, p. 131).</a:t>
            </a:r>
          </a:p>
          <a:p>
            <a:r>
              <a:rPr lang="en-GB" sz="1050" dirty="0"/>
              <a:t>Abercrombie’s Green Belt- (Forshaw and Abercrombie, 1943, p. 40; reproduced in Thomas, 1963, p. 19).</a:t>
            </a:r>
          </a:p>
          <a:p>
            <a:r>
              <a:rPr lang="en-GB" sz="1050" dirty="0"/>
              <a:t>From: </a:t>
            </a:r>
            <a:r>
              <a:rPr lang="en-GB" sz="1050" dirty="0">
                <a:hlinkClick r:id="rId3"/>
              </a:rPr>
              <a:t>https://www.google.co.uk/search</a:t>
            </a:r>
            <a:r>
              <a:rPr lang="en-GB" sz="1050" dirty="0"/>
              <a:t>, (Abercrombie, 1945, p. 78)).  </a:t>
            </a:r>
          </a:p>
          <a:p>
            <a:r>
              <a:rPr lang="en-GB" altLang="zh-CN" sz="1050" dirty="0" err="1">
                <a:latin typeface="Calibri" pitchFamily="34" charset="0"/>
                <a:ea typeface="SimSun" pitchFamily="2" charset="-122"/>
                <a:cs typeface="Arial" pitchFamily="34" charset="0"/>
              </a:rPr>
              <a:t>Quilty</a:t>
            </a:r>
            <a:r>
              <a:rPr lang="en-GB" altLang="zh-CN" sz="1050" dirty="0">
                <a:latin typeface="Calibri" pitchFamily="34" charset="0"/>
                <a:ea typeface="SimSun" pitchFamily="2" charset="-122"/>
                <a:cs typeface="Arial" pitchFamily="34" charset="0"/>
              </a:rPr>
              <a:t>-Harper, 2012, p. 1</a:t>
            </a:r>
          </a:p>
          <a:p>
            <a:r>
              <a:rPr lang="en-GB" sz="1050" dirty="0">
                <a:hlinkClick r:id="rId4"/>
              </a:rPr>
              <a:t>https://en.wikipedia.org/wiki/History_of_Birmingham#/media/File:Birmingham_in_1886.jpg</a:t>
            </a:r>
            <a:endParaRPr lang="en-GB" sz="1050" dirty="0"/>
          </a:p>
          <a:p>
            <a:r>
              <a:rPr lang="en-GB" sz="1050" dirty="0">
                <a:hlinkClick r:id="rId5"/>
              </a:rPr>
              <a:t>https://www.google.co.uk/search?rlz=1C1GCEB_enGB789GB789&amp;biw=1920&amp;bih=969&amp;tbm=isch&amp;sa=1&amp;ei=g8C0W-vAEu2OlwTQo7fwBw&amp;q=austin+car+factory</a:t>
            </a:r>
            <a:r>
              <a:rPr lang="en-GB" sz="1050" dirty="0"/>
              <a:t> </a:t>
            </a:r>
          </a:p>
          <a:p>
            <a:r>
              <a:rPr lang="en-GB" sz="1050" dirty="0">
                <a:hlinkClick r:id="rId6"/>
              </a:rPr>
              <a:t>https://www.google.co.uk/maps/@52.3595658</a:t>
            </a:r>
            <a:endParaRPr lang="en-GB" sz="1050" dirty="0"/>
          </a:p>
          <a:p>
            <a:r>
              <a:rPr lang="en-GB" sz="1050" dirty="0">
                <a:hlinkClick r:id="rId7"/>
              </a:rPr>
              <a:t>https://www.google.co.uk/maps/@52.3727316,-1.8860866,3a,76.4y,16.96h,75.89t/data=!3m6!1e1!3m4!1sjEOk3FpCisA5Ctm_1HIdIg!2e0!7i13312!8i6656</a:t>
            </a:r>
            <a:endParaRPr lang="en-GB" sz="1050" dirty="0"/>
          </a:p>
          <a:p>
            <a:r>
              <a:rPr lang="en-GB" sz="1050" dirty="0">
                <a:hlinkClick r:id="rId8"/>
              </a:rPr>
              <a:t>https://en.wikipedia.org/wiki/Chelmsley_Wood#/media/File:Chelmsley_Wood_Tower_Block.jpg</a:t>
            </a:r>
            <a:endParaRPr lang="en-GB" sz="1050" dirty="0"/>
          </a:p>
          <a:p>
            <a:r>
              <a:rPr lang="en-GB" sz="1050" dirty="0">
                <a:hlinkClick r:id="rId9"/>
              </a:rPr>
              <a:t>https://blythevalleypark.co.uk/about/gallery/</a:t>
            </a:r>
            <a:endParaRPr lang="en-GB" sz="1050" dirty="0"/>
          </a:p>
          <a:p>
            <a:r>
              <a:rPr lang="en-GB" sz="1050" dirty="0">
                <a:hlinkClick r:id="rId10"/>
              </a:rPr>
              <a:t>http://www.suttoncoldfieldrural.com/</a:t>
            </a:r>
            <a:endParaRPr lang="en-GB" sz="1050" dirty="0"/>
          </a:p>
          <a:p>
            <a:r>
              <a:rPr lang="en-GB" sz="1050" dirty="0">
                <a:hlinkClick r:id="rId11"/>
              </a:rPr>
              <a:t>https://www.google.co.uk/search?q=wheatley</a:t>
            </a:r>
            <a:endParaRPr lang="en-GB" sz="1050" dirty="0"/>
          </a:p>
          <a:p>
            <a:r>
              <a:rPr lang="en-GB" sz="1050" dirty="0">
                <a:hlinkClick r:id="rId12"/>
              </a:rPr>
              <a:t>https://www.google.co.uk/search?q=eddington+cambridge</a:t>
            </a:r>
            <a:endParaRPr lang="en-GB" sz="1050" dirty="0"/>
          </a:p>
          <a:p>
            <a:r>
              <a:rPr lang="en-GB" sz="1050" dirty="0"/>
              <a:t> </a:t>
            </a:r>
            <a:r>
              <a:rPr lang="en-GB" sz="1050" dirty="0">
                <a:hlinkClick r:id="rId13"/>
              </a:rPr>
              <a:t>http://www.telegraph.co.uk/news/politics</a:t>
            </a:r>
            <a:endParaRPr lang="en-GB" sz="1050" dirty="0"/>
          </a:p>
          <a:p>
            <a:r>
              <a:rPr lang="en-GB" sz="1050" dirty="0">
                <a:hlinkClick r:id="rId10"/>
              </a:rPr>
              <a:t>http://www.suttoncoldfieldrural.com/</a:t>
            </a:r>
            <a:endParaRPr lang="en-GB" sz="1050" dirty="0"/>
          </a:p>
          <a:p>
            <a:r>
              <a:rPr lang="en-GB" sz="1050" dirty="0"/>
              <a:t> </a:t>
            </a:r>
            <a:r>
              <a:rPr lang="en-GB" sz="1050" dirty="0">
                <a:hlinkClick r:id="rId14"/>
              </a:rPr>
              <a:t>http://www.itv.com/news/anglia/2015-02-02/a14</a:t>
            </a:r>
            <a:r>
              <a:rPr lang="en-GB" sz="1050" dirty="0"/>
              <a:t> </a:t>
            </a:r>
          </a:p>
          <a:p>
            <a:r>
              <a:rPr lang="en-GB" sz="1050" dirty="0">
                <a:hlinkClick r:id="rId15"/>
              </a:rPr>
              <a:t>https://www.theguardian.com/uk</a:t>
            </a:r>
            <a:endParaRPr lang="en-GB" sz="1050" dirty="0"/>
          </a:p>
          <a:p>
            <a:r>
              <a:rPr lang="en-GB" sz="1050" dirty="0">
                <a:hlinkClick r:id="rId16"/>
              </a:rPr>
              <a:t>https://www.google.co.uk/search?q=surrey+downs</a:t>
            </a:r>
            <a:r>
              <a:rPr lang="en-GB" sz="1050" dirty="0"/>
              <a:t> </a:t>
            </a:r>
          </a:p>
          <a:p>
            <a:r>
              <a:rPr lang="en-GB" sz="1050" dirty="0">
                <a:hlinkClick r:id="rId17"/>
              </a:rPr>
              <a:t>https://www.google.co.uk/maps/@51.5656999,0.3261107</a:t>
            </a:r>
            <a:r>
              <a:rPr lang="en-GB" sz="1050" dirty="0"/>
              <a:t> </a:t>
            </a:r>
          </a:p>
          <a:p>
            <a:r>
              <a:rPr lang="en-GB" sz="1050" dirty="0">
                <a:hlinkClick r:id="rId18"/>
              </a:rPr>
              <a:t>https://www.cpre.org.uk/what-we-do/housing-and-planning/green-belts</a:t>
            </a:r>
            <a:endParaRPr lang="en-GB" sz="1050" dirty="0"/>
          </a:p>
          <a:p>
            <a:r>
              <a:rPr lang="en-GB" sz="1050" dirty="0">
                <a:hlinkClick r:id="rId19"/>
              </a:rPr>
              <a:t>https://www.google.co.uk/search?q=duncan+sandys</a:t>
            </a:r>
            <a:endParaRPr lang="en-GB" sz="1050" dirty="0"/>
          </a:p>
          <a:p>
            <a:r>
              <a:rPr lang="en-GB" sz="1050" dirty="0">
                <a:hlinkClick r:id="rId20"/>
              </a:rPr>
              <a:t>http://www.telegraph.co.uk/news/earth/greenpolitics/planning/9708387/Interactive-map-Englands-green-belt.html</a:t>
            </a:r>
            <a:endParaRPr lang="en-GB" sz="1050" dirty="0"/>
          </a:p>
          <a:p>
            <a:r>
              <a:rPr lang="en-GB" sz="1050" dirty="0">
                <a:hlinkClick r:id="rId21"/>
              </a:rPr>
              <a:t>https://www.cpre.org.uk/</a:t>
            </a:r>
            <a:endParaRPr lang="en-GB" sz="1050" dirty="0"/>
          </a:p>
          <a:p>
            <a:r>
              <a:rPr lang="en-GB" sz="1050" dirty="0">
                <a:hlinkClick r:id="rId22"/>
              </a:rPr>
              <a:t>https://www.google.co.uk/search?q=project+fields+sutton+coldfield</a:t>
            </a:r>
            <a:r>
              <a:rPr lang="en-GB" sz="1050" dirty="0"/>
              <a:t> </a:t>
            </a:r>
          </a:p>
          <a:p>
            <a:r>
              <a:rPr lang="en-GB" sz="1050" dirty="0">
                <a:hlinkClick r:id="rId23"/>
              </a:rPr>
              <a:t>https://www.capitaproperty.co.uk/projects-folder/residential/bmht/</a:t>
            </a:r>
            <a:r>
              <a:rPr lang="en-GB" sz="1050" dirty="0"/>
              <a:t> </a:t>
            </a:r>
          </a:p>
          <a:p>
            <a:r>
              <a:rPr lang="en-GB" sz="1050" dirty="0">
                <a:hlinkClick r:id="rId18"/>
              </a:rPr>
              <a:t>https://www.cpre.org.uk/what-we-do/housing-and-planning/green-belts</a:t>
            </a:r>
            <a:endParaRPr lang="en-GB" sz="1050" dirty="0"/>
          </a:p>
          <a:p>
            <a:r>
              <a:rPr lang="en-GB" sz="1050" dirty="0">
                <a:hlinkClick r:id="rId24"/>
              </a:rPr>
              <a:t>https://www.google.co.uk/maps/@51.4357495</a:t>
            </a:r>
            <a:r>
              <a:rPr lang="en-GB" sz="1050" dirty="0"/>
              <a:t> </a:t>
            </a:r>
          </a:p>
          <a:p>
            <a:r>
              <a:rPr lang="en-GB" sz="1050" dirty="0">
                <a:hlinkClick r:id="rId10"/>
              </a:rPr>
              <a:t>http://www.suttoncoldfieldrural.com/</a:t>
            </a:r>
            <a:endParaRPr lang="en-GB" sz="1050" dirty="0"/>
          </a:p>
          <a:p>
            <a:r>
              <a:rPr lang="en-GB" sz="1050" dirty="0">
                <a:hlinkClick r:id="rId25"/>
              </a:rPr>
              <a:t>https://en.wikipedia.org/wiki/Finger_Plan#/media/File:Fingerplanen.jpg</a:t>
            </a:r>
            <a:endParaRPr lang="en-GB" sz="1050" dirty="0"/>
          </a:p>
          <a:p>
            <a:r>
              <a:rPr lang="en-GB" altLang="zh-CN" sz="1050" dirty="0">
                <a:latin typeface="Calibri" pitchFamily="34" charset="0"/>
                <a:ea typeface="SimSun" pitchFamily="2" charset="-122"/>
                <a:cs typeface="Arial" pitchFamily="34" charset="0"/>
              </a:rPr>
              <a:t>All other images author’s own </a:t>
            </a:r>
          </a:p>
          <a:p>
            <a:endParaRPr lang="en-GB" sz="10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GB" sz="3600" dirty="0" smtClean="0"/>
              <a:t>A very brief history of Green Belt</a:t>
            </a:r>
            <a:endParaRPr lang="en-GB" sz="3600" dirty="0"/>
          </a:p>
        </p:txBody>
      </p:sp>
      <p:sp>
        <p:nvSpPr>
          <p:cNvPr id="3" name="Content Placeholder 2"/>
          <p:cNvSpPr>
            <a:spLocks noGrp="1"/>
          </p:cNvSpPr>
          <p:nvPr>
            <p:ph idx="1"/>
          </p:nvPr>
        </p:nvSpPr>
        <p:spPr>
          <a:xfrm>
            <a:off x="0" y="764704"/>
            <a:ext cx="9144000" cy="4525963"/>
          </a:xfrm>
        </p:spPr>
        <p:txBody>
          <a:bodyPr>
            <a:normAutofit/>
          </a:bodyPr>
          <a:lstStyle/>
          <a:p>
            <a:r>
              <a:rPr lang="en-GB" sz="2000" dirty="0" smtClean="0"/>
              <a:t>In 1580 Queen Elizabeth I issued a decree which aimed to limit London’s growth. </a:t>
            </a:r>
          </a:p>
          <a:p>
            <a:r>
              <a:rPr lang="en-GB" sz="2000" dirty="0" smtClean="0"/>
              <a:t>The Green Belt idea arose from Ebenezer Howard, who in </a:t>
            </a:r>
            <a:r>
              <a:rPr lang="en-GB" sz="2000" i="1" dirty="0" smtClean="0"/>
              <a:t>Garden Cities of Tomorrow </a:t>
            </a:r>
            <a:r>
              <a:rPr lang="en-GB" sz="2000" dirty="0" smtClean="0"/>
              <a:t>(1898), argued they should be for agricultural use around garden cities. </a:t>
            </a:r>
          </a:p>
          <a:p>
            <a:r>
              <a:rPr lang="en-GB" sz="2000" dirty="0" smtClean="0"/>
              <a:t>1935 Green Belt </a:t>
            </a:r>
            <a:r>
              <a:rPr lang="en-GB" sz="2000" dirty="0"/>
              <a:t>l</a:t>
            </a:r>
            <a:r>
              <a:rPr lang="en-GB" sz="2000" dirty="0" smtClean="0"/>
              <a:t>oan </a:t>
            </a:r>
            <a:r>
              <a:rPr lang="en-GB" sz="2000" dirty="0"/>
              <a:t>s</a:t>
            </a:r>
            <a:r>
              <a:rPr lang="en-GB" sz="2000" dirty="0" smtClean="0"/>
              <a:t>cheme</a:t>
            </a:r>
            <a:r>
              <a:rPr lang="en-GB" sz="2000" dirty="0"/>
              <a:t>,</a:t>
            </a:r>
            <a:r>
              <a:rPr lang="en-GB" sz="2000" dirty="0" smtClean="0"/>
              <a:t> 1938 Green Belt Act, 1935 Ribbon Development Act.</a:t>
            </a:r>
          </a:p>
          <a:p>
            <a:r>
              <a:rPr lang="en-GB" sz="2000" dirty="0" smtClean="0"/>
              <a:t>They were proposed by Raymond Unwin as a ‘green girdle’ 5-8 miles wide primarily for recreation and formed the basis of Abercrombie’s Green Belt 1944 </a:t>
            </a:r>
            <a:r>
              <a:rPr lang="en-GB" sz="2000" i="1" dirty="0" smtClean="0"/>
              <a:t>London Plan.</a:t>
            </a:r>
            <a:endParaRPr lang="en-GB" sz="2000" dirty="0" smtClean="0"/>
          </a:p>
          <a:p>
            <a:r>
              <a:rPr lang="en-GB" sz="2000" dirty="0" smtClean="0"/>
              <a:t>1947 Town and Country Planning Act and Duncan Sandy’s 1955 Circular 42/55. </a:t>
            </a:r>
          </a:p>
          <a:p>
            <a:pPr marL="0" indent="0">
              <a:buNone/>
            </a:pPr>
            <a:endParaRPr lang="en-GB" sz="20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3608" y="3261971"/>
            <a:ext cx="7403841" cy="32760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0" y="6519446"/>
            <a:ext cx="9144000" cy="338554"/>
          </a:xfrm>
          <a:prstGeom prst="rect">
            <a:avLst/>
          </a:prstGeom>
        </p:spPr>
        <p:txBody>
          <a:bodyPr wrap="square">
            <a:spAutoFit/>
          </a:bodyPr>
          <a:lstStyle/>
          <a:p>
            <a:pPr algn="ctr"/>
            <a:r>
              <a:rPr lang="en-GB" sz="1600" dirty="0" smtClean="0"/>
              <a:t>From: </a:t>
            </a:r>
            <a:r>
              <a:rPr lang="en-GB" sz="1600" dirty="0"/>
              <a:t>Thomas, 1963, p. 19</a:t>
            </a:r>
          </a:p>
        </p:txBody>
      </p:sp>
    </p:spTree>
    <p:extLst>
      <p:ext uri="{BB962C8B-B14F-4D97-AF65-F5344CB8AC3E}">
        <p14:creationId xmlns:p14="http://schemas.microsoft.com/office/powerpoint/2010/main" xmlns="" val="2498642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392" y="4616"/>
            <a:ext cx="8229600" cy="1143000"/>
          </a:xfrm>
        </p:spPr>
        <p:txBody>
          <a:bodyPr>
            <a:normAutofit/>
          </a:bodyPr>
          <a:lstStyle/>
          <a:p>
            <a:r>
              <a:rPr lang="en-GB" sz="3000" dirty="0" smtClean="0"/>
              <a:t>History: ‘European’ Influences and Policy Divergence</a:t>
            </a:r>
            <a:endParaRPr lang="en-GB" sz="3000" dirty="0"/>
          </a:p>
        </p:txBody>
      </p:sp>
      <p:sp>
        <p:nvSpPr>
          <p:cNvPr id="3" name="Content Placeholder 2"/>
          <p:cNvSpPr>
            <a:spLocks noGrp="1"/>
          </p:cNvSpPr>
          <p:nvPr>
            <p:ph idx="1"/>
          </p:nvPr>
        </p:nvSpPr>
        <p:spPr>
          <a:xfrm>
            <a:off x="0" y="1147616"/>
            <a:ext cx="9144000" cy="4525963"/>
          </a:xfrm>
        </p:spPr>
        <p:txBody>
          <a:bodyPr/>
          <a:lstStyle/>
          <a:p>
            <a:r>
              <a:rPr lang="en-GB" sz="1800" dirty="0"/>
              <a:t>The Green Belt idea arose from the Arts and Crafts Movement and the parkways in Berlin and </a:t>
            </a:r>
            <a:r>
              <a:rPr lang="en-GB" sz="1800" dirty="0" smtClean="0"/>
              <a:t>Vienna/ US (</a:t>
            </a:r>
            <a:r>
              <a:rPr lang="en-GB" sz="1800" dirty="0" err="1" smtClean="0"/>
              <a:t>Manns</a:t>
            </a:r>
            <a:r>
              <a:rPr lang="en-GB" sz="1800" dirty="0" smtClean="0"/>
              <a:t>, 2014). </a:t>
            </a:r>
            <a:r>
              <a:rPr lang="en-GB" sz="1800" dirty="0"/>
              <a:t>Ebenezer Howard, in </a:t>
            </a:r>
            <a:r>
              <a:rPr lang="en-GB" sz="1800" i="1" dirty="0"/>
              <a:t>Garden Cities of Tomorrow </a:t>
            </a:r>
            <a:r>
              <a:rPr lang="en-GB" sz="1800" dirty="0"/>
              <a:t>(1898/1902), argued that they should be for agricultural use around </a:t>
            </a:r>
            <a:r>
              <a:rPr lang="en-GB" sz="1800" dirty="0" smtClean="0"/>
              <a:t>new garden </a:t>
            </a:r>
            <a:r>
              <a:rPr lang="en-GB" sz="1800" dirty="0"/>
              <a:t>cities. </a:t>
            </a:r>
            <a:endParaRPr lang="en-GB" sz="1800" dirty="0" smtClean="0"/>
          </a:p>
          <a:p>
            <a:r>
              <a:rPr lang="en-GB" sz="1800" dirty="0" smtClean="0"/>
              <a:t>However, Green Belts are now distinctive in being such a strict </a:t>
            </a:r>
            <a:r>
              <a:rPr lang="en-GB" sz="1800" i="1" dirty="0" smtClean="0"/>
              <a:t>central </a:t>
            </a:r>
            <a:r>
              <a:rPr lang="en-GB" sz="1800" dirty="0" smtClean="0"/>
              <a:t>government designation compared to urban growth management in other European cities (</a:t>
            </a:r>
            <a:r>
              <a:rPr lang="en-GB" sz="1800" dirty="0"/>
              <a:t>Hickman and Hall, 2008; Papa and </a:t>
            </a:r>
            <a:r>
              <a:rPr lang="en-GB" sz="1800" dirty="0" err="1"/>
              <a:t>Bertolini</a:t>
            </a:r>
            <a:r>
              <a:rPr lang="en-GB" sz="1800" dirty="0"/>
              <a:t>, 2015). </a:t>
            </a:r>
          </a:p>
          <a:p>
            <a:pPr marL="0" indent="0">
              <a:buNone/>
            </a:pPr>
            <a:endParaRPr lang="en-GB"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3645024"/>
            <a:ext cx="5753698" cy="30275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p:cNvPicPr>
            <a:picLocks noChangeAspect="1"/>
          </p:cNvPicPr>
          <p:nvPr/>
        </p:nvPicPr>
        <p:blipFill>
          <a:blip r:embed="rId4" cstate="print"/>
          <a:stretch>
            <a:fillRect/>
          </a:stretch>
        </p:blipFill>
        <p:spPr>
          <a:xfrm>
            <a:off x="6011989" y="3645024"/>
            <a:ext cx="3024507" cy="3017331"/>
          </a:xfrm>
          <a:prstGeom prst="rect">
            <a:avLst/>
          </a:prstGeom>
        </p:spPr>
      </p:pic>
      <p:sp>
        <p:nvSpPr>
          <p:cNvPr id="5" name="Rectangle 4"/>
          <p:cNvSpPr/>
          <p:nvPr/>
        </p:nvSpPr>
        <p:spPr>
          <a:xfrm>
            <a:off x="107504" y="6639163"/>
            <a:ext cx="3102131" cy="246221"/>
          </a:xfrm>
          <a:prstGeom prst="rect">
            <a:avLst/>
          </a:prstGeom>
        </p:spPr>
        <p:txBody>
          <a:bodyPr wrap="none">
            <a:spAutoFit/>
          </a:bodyPr>
          <a:lstStyle/>
          <a:p>
            <a:r>
              <a:rPr lang="en-GB" sz="1000" dirty="0"/>
              <a:t>Vienna’s </a:t>
            </a:r>
            <a:r>
              <a:rPr lang="en-GB" sz="1000" dirty="0" err="1" smtClean="0"/>
              <a:t>Ringstrasse</a:t>
            </a:r>
            <a:r>
              <a:rPr lang="en-GB" sz="1000" dirty="0" smtClean="0"/>
              <a:t>- an early inspiration for Green Belt </a:t>
            </a:r>
            <a:endParaRPr lang="en-GB" sz="1000" dirty="0"/>
          </a:p>
        </p:txBody>
      </p:sp>
      <p:sp>
        <p:nvSpPr>
          <p:cNvPr id="7" name="Rectangle 6"/>
          <p:cNvSpPr/>
          <p:nvPr/>
        </p:nvSpPr>
        <p:spPr>
          <a:xfrm>
            <a:off x="7131920" y="6639163"/>
            <a:ext cx="1972015" cy="246221"/>
          </a:xfrm>
          <a:prstGeom prst="rect">
            <a:avLst/>
          </a:prstGeom>
        </p:spPr>
        <p:txBody>
          <a:bodyPr wrap="none">
            <a:spAutoFit/>
          </a:bodyPr>
          <a:lstStyle/>
          <a:p>
            <a:r>
              <a:rPr lang="en-GB" sz="1000" dirty="0" smtClean="0"/>
              <a:t>Copenhagen’s famous Finger Plan </a:t>
            </a:r>
            <a:endParaRPr lang="en-GB" sz="1000" dirty="0"/>
          </a:p>
        </p:txBody>
      </p:sp>
    </p:spTree>
    <p:extLst>
      <p:ext uri="{BB962C8B-B14F-4D97-AF65-F5344CB8AC3E}">
        <p14:creationId xmlns:p14="http://schemas.microsoft.com/office/powerpoint/2010/main" xmlns="" val="739978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GB" sz="3600" dirty="0" smtClean="0"/>
              <a:t>Evaluating the Green Belt</a:t>
            </a:r>
            <a:endParaRPr lang="en-GB" sz="3600" dirty="0"/>
          </a:p>
        </p:txBody>
      </p:sp>
      <p:sp>
        <p:nvSpPr>
          <p:cNvPr id="3" name="Content Placeholder 2"/>
          <p:cNvSpPr>
            <a:spLocks noGrp="1"/>
          </p:cNvSpPr>
          <p:nvPr>
            <p:ph idx="1"/>
          </p:nvPr>
        </p:nvSpPr>
        <p:spPr>
          <a:xfrm>
            <a:off x="0" y="908720"/>
            <a:ext cx="9144000" cy="4525963"/>
          </a:xfrm>
        </p:spPr>
        <p:txBody>
          <a:bodyPr>
            <a:normAutofit/>
          </a:bodyPr>
          <a:lstStyle/>
          <a:p>
            <a:r>
              <a:rPr lang="en-GB" sz="2000" dirty="0" smtClean="0"/>
              <a:t>Green Belts and the housing crisis (</a:t>
            </a:r>
            <a:r>
              <a:rPr lang="en-GB" sz="2000" dirty="0" err="1" smtClean="0"/>
              <a:t>Hilber</a:t>
            </a:r>
            <a:r>
              <a:rPr lang="en-GB" sz="2000" dirty="0"/>
              <a:t>, 2015). </a:t>
            </a:r>
          </a:p>
          <a:p>
            <a:r>
              <a:rPr lang="en-GB" sz="2000" dirty="0" smtClean="0"/>
              <a:t>Puts huge </a:t>
            </a:r>
            <a:r>
              <a:rPr lang="en-GB" sz="2000" dirty="0"/>
              <a:t>development pressure on urban greenspace with higher recreational and societal value than Green Belt land (Foresight Report, 2010; Harrison, 1981</a:t>
            </a:r>
            <a:r>
              <a:rPr lang="en-GB" sz="2000" dirty="0" smtClean="0"/>
              <a:t>). </a:t>
            </a:r>
            <a:endParaRPr lang="en-GB" sz="2000" dirty="0"/>
          </a:p>
          <a:p>
            <a:r>
              <a:rPr lang="en-GB" sz="2000" dirty="0" smtClean="0"/>
              <a:t>Separates </a:t>
            </a:r>
            <a:r>
              <a:rPr lang="en-GB" sz="2000" dirty="0"/>
              <a:t>where people live and work causing congestion, pollution and unsustainable development </a:t>
            </a:r>
            <a:r>
              <a:rPr lang="en-GB" sz="2000" dirty="0" smtClean="0"/>
              <a:t>patterns - </a:t>
            </a:r>
            <a:r>
              <a:rPr lang="en-GB" sz="2000" dirty="0"/>
              <a:t>‘leapfrogging’ (</a:t>
            </a:r>
            <a:r>
              <a:rPr lang="en-GB" sz="2000" dirty="0" smtClean="0"/>
              <a:t>Hall, </a:t>
            </a:r>
            <a:r>
              <a:rPr lang="en-GB" sz="2000" dirty="0"/>
              <a:t>1973; Morrison, </a:t>
            </a:r>
            <a:r>
              <a:rPr lang="en-GB" sz="2000" dirty="0" smtClean="0"/>
              <a:t>2010).  </a:t>
            </a:r>
            <a:endParaRPr lang="en-GB" sz="2000" dirty="0"/>
          </a:p>
          <a:p>
            <a:r>
              <a:rPr lang="en-GB" sz="2000" dirty="0" smtClean="0"/>
              <a:t>Defended </a:t>
            </a:r>
            <a:r>
              <a:rPr lang="en-GB" sz="2000" dirty="0"/>
              <a:t>for their recreational and environmental value as have 30,000km of public footpaths </a:t>
            </a:r>
            <a:r>
              <a:rPr lang="en-GB" sz="2000" dirty="0" smtClean="0"/>
              <a:t>and visited </a:t>
            </a:r>
            <a:r>
              <a:rPr lang="en-GB" sz="2000" dirty="0"/>
              <a:t>by 1.3 billion people (</a:t>
            </a:r>
            <a:r>
              <a:rPr lang="en-GB" sz="2000" dirty="0" smtClean="0"/>
              <a:t>2014) </a:t>
            </a:r>
            <a:r>
              <a:rPr lang="en-GB" sz="2000" dirty="0"/>
              <a:t>(</a:t>
            </a:r>
            <a:r>
              <a:rPr lang="en-GB" sz="2000" dirty="0" err="1" smtClean="0"/>
              <a:t>Kells</a:t>
            </a:r>
            <a:r>
              <a:rPr lang="en-GB" sz="2000" dirty="0" smtClean="0"/>
              <a:t> </a:t>
            </a:r>
            <a:r>
              <a:rPr lang="en-GB" sz="2000" i="1" dirty="0" smtClean="0"/>
              <a:t>et </a:t>
            </a:r>
            <a:r>
              <a:rPr lang="en-GB" sz="2000" i="1" dirty="0"/>
              <a:t>al</a:t>
            </a:r>
            <a:r>
              <a:rPr lang="en-GB" sz="2000" dirty="0"/>
              <a:t>, 2007, p. 3). </a:t>
            </a:r>
          </a:p>
        </p:txBody>
      </p:sp>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772" r="20423"/>
          <a:stretch/>
        </p:blipFill>
        <p:spPr bwMode="auto">
          <a:xfrm>
            <a:off x="3944267" y="3997216"/>
            <a:ext cx="2830187" cy="26304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7"/>
          <p:cNvPicPr>
            <a:picLocks noChangeAspect="1"/>
          </p:cNvPicPr>
          <p:nvPr/>
        </p:nvPicPr>
        <p:blipFill rotWithShape="1">
          <a:blip r:embed="rId4" cstate="print"/>
          <a:srcRect l="17964"/>
          <a:stretch/>
        </p:blipFill>
        <p:spPr>
          <a:xfrm>
            <a:off x="53752" y="4005471"/>
            <a:ext cx="3822158" cy="2614310"/>
          </a:xfrm>
          <a:prstGeom prst="rect">
            <a:avLst/>
          </a:prstGeom>
        </p:spPr>
      </p:pic>
      <p:pic>
        <p:nvPicPr>
          <p:cNvPr id="12" name="Picture 1"/>
          <p:cNvPicPr>
            <a:picLocks noChangeAspect="1" noChangeArrowheads="1"/>
          </p:cNvPicPr>
          <p:nvPr/>
        </p:nvPicPr>
        <p:blipFill rotWithShape="1">
          <a:blip r:embed="rId5" cstate="print"/>
          <a:srcRect l="18170" r="6874"/>
          <a:stretch/>
        </p:blipFill>
        <p:spPr bwMode="auto">
          <a:xfrm>
            <a:off x="6842595" y="4005471"/>
            <a:ext cx="2233263" cy="2604510"/>
          </a:xfrm>
          <a:prstGeom prst="rect">
            <a:avLst/>
          </a:prstGeom>
          <a:noFill/>
          <a:ln w="9525">
            <a:noFill/>
            <a:miter lim="800000"/>
            <a:headEnd/>
            <a:tailEnd/>
          </a:ln>
        </p:spPr>
      </p:pic>
      <p:sp>
        <p:nvSpPr>
          <p:cNvPr id="4" name="Rectangle 3"/>
          <p:cNvSpPr/>
          <p:nvPr/>
        </p:nvSpPr>
        <p:spPr>
          <a:xfrm>
            <a:off x="-49475" y="6607164"/>
            <a:ext cx="4572000" cy="246221"/>
          </a:xfrm>
          <a:prstGeom prst="rect">
            <a:avLst/>
          </a:prstGeom>
        </p:spPr>
        <p:txBody>
          <a:bodyPr>
            <a:spAutoFit/>
          </a:bodyPr>
          <a:lstStyle/>
          <a:p>
            <a:r>
              <a:rPr lang="en-GB" sz="1000" dirty="0" smtClean="0"/>
              <a:t>A14 </a:t>
            </a:r>
            <a:r>
              <a:rPr lang="en-GB" sz="1000" dirty="0"/>
              <a:t>between Cambridge and Huntingdon used by 40,000 vehicles daily</a:t>
            </a:r>
          </a:p>
        </p:txBody>
      </p:sp>
      <p:sp>
        <p:nvSpPr>
          <p:cNvPr id="5" name="Rectangle 4"/>
          <p:cNvSpPr/>
          <p:nvPr/>
        </p:nvSpPr>
        <p:spPr>
          <a:xfrm>
            <a:off x="3665122" y="6597352"/>
            <a:ext cx="3177473" cy="246221"/>
          </a:xfrm>
          <a:prstGeom prst="rect">
            <a:avLst/>
          </a:prstGeom>
        </p:spPr>
        <p:txBody>
          <a:bodyPr wrap="none">
            <a:spAutoFit/>
          </a:bodyPr>
          <a:lstStyle/>
          <a:p>
            <a:r>
              <a:rPr lang="en-GB" sz="1000" dirty="0"/>
              <a:t>The popular image of Green </a:t>
            </a:r>
            <a:r>
              <a:rPr lang="en-GB" sz="1000" dirty="0" smtClean="0"/>
              <a:t>Belt- idyllic, rolling landscape</a:t>
            </a:r>
            <a:endParaRPr lang="en-GB" sz="1000" dirty="0"/>
          </a:p>
        </p:txBody>
      </p:sp>
      <p:sp>
        <p:nvSpPr>
          <p:cNvPr id="9" name="Rectangle 8"/>
          <p:cNvSpPr/>
          <p:nvPr/>
        </p:nvSpPr>
        <p:spPr>
          <a:xfrm>
            <a:off x="6679069" y="6607164"/>
            <a:ext cx="2560316" cy="246221"/>
          </a:xfrm>
          <a:prstGeom prst="rect">
            <a:avLst/>
          </a:prstGeom>
        </p:spPr>
        <p:txBody>
          <a:bodyPr wrap="none">
            <a:spAutoFit/>
          </a:bodyPr>
          <a:lstStyle/>
          <a:p>
            <a:r>
              <a:rPr lang="en-GB" sz="1000" dirty="0" smtClean="0"/>
              <a:t>GB Land near a railway station, </a:t>
            </a:r>
            <a:r>
              <a:rPr lang="en-GB" sz="1000" dirty="0" err="1" smtClean="0"/>
              <a:t>Whitlocks</a:t>
            </a:r>
            <a:r>
              <a:rPr lang="en-GB" sz="1000" dirty="0" smtClean="0"/>
              <a:t> End</a:t>
            </a:r>
            <a:endParaRPr lang="en-GB" sz="1000" dirty="0"/>
          </a:p>
        </p:txBody>
      </p:sp>
    </p:spTree>
    <p:extLst>
      <p:ext uri="{BB962C8B-B14F-4D97-AF65-F5344CB8AC3E}">
        <p14:creationId xmlns:p14="http://schemas.microsoft.com/office/powerpoint/2010/main" xmlns="" val="194485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sz="3200" dirty="0"/>
              <a:t>Framing the Green Belt: ‘Wider’ Issues</a:t>
            </a:r>
          </a:p>
        </p:txBody>
      </p:sp>
      <p:sp>
        <p:nvSpPr>
          <p:cNvPr id="3" name="Content Placeholder 2"/>
          <p:cNvSpPr>
            <a:spLocks noGrp="1"/>
          </p:cNvSpPr>
          <p:nvPr>
            <p:ph idx="1"/>
          </p:nvPr>
        </p:nvSpPr>
        <p:spPr>
          <a:xfrm>
            <a:off x="0" y="836712"/>
            <a:ext cx="9144000" cy="4525963"/>
          </a:xfrm>
        </p:spPr>
        <p:txBody>
          <a:bodyPr/>
          <a:lstStyle/>
          <a:p>
            <a:r>
              <a:rPr lang="en-GB" sz="1800" dirty="0"/>
              <a:t>Green Belts and English cultural attitudes towards the countryside (i.e. </a:t>
            </a:r>
            <a:r>
              <a:rPr lang="en-GB" sz="1800" dirty="0" err="1"/>
              <a:t>Bunce</a:t>
            </a:r>
            <a:r>
              <a:rPr lang="en-GB" sz="1800" dirty="0"/>
              <a:t>, 1994; </a:t>
            </a:r>
            <a:r>
              <a:rPr lang="en-GB" sz="1800" dirty="0" err="1"/>
              <a:t>Matless</a:t>
            </a:r>
            <a:r>
              <a:rPr lang="en-GB" sz="1800" dirty="0"/>
              <a:t>, 1998). </a:t>
            </a:r>
          </a:p>
          <a:p>
            <a:r>
              <a:rPr lang="en-GB" sz="1800" dirty="0"/>
              <a:t>Homeownership and the economic model (Edwards, 2016; </a:t>
            </a:r>
            <a:r>
              <a:rPr lang="en-GB" sz="1800" dirty="0" err="1"/>
              <a:t>Gallent</a:t>
            </a:r>
            <a:r>
              <a:rPr lang="en-GB" sz="1800" dirty="0"/>
              <a:t> </a:t>
            </a:r>
            <a:r>
              <a:rPr lang="en-GB" sz="1800" i="1" dirty="0"/>
              <a:t>et al</a:t>
            </a:r>
            <a:r>
              <a:rPr lang="en-GB" sz="1800" dirty="0"/>
              <a:t>, 2018).</a:t>
            </a:r>
          </a:p>
          <a:p>
            <a:r>
              <a:rPr lang="en-GB" sz="1800" dirty="0"/>
              <a:t>Green Belts and cultural attitudes towards homes and gardens (i.e. Evans, 1992; </a:t>
            </a:r>
            <a:r>
              <a:rPr lang="en-GB" sz="1800" dirty="0" err="1"/>
              <a:t>Breheny</a:t>
            </a:r>
            <a:r>
              <a:rPr lang="en-GB" sz="1800" dirty="0"/>
              <a:t>, 1996).</a:t>
            </a:r>
          </a:p>
          <a:p>
            <a:r>
              <a:rPr lang="en-GB" sz="1800" dirty="0"/>
              <a:t>Green Belts and the land market (e.g. Bentley, 2018; </a:t>
            </a:r>
            <a:r>
              <a:rPr lang="en-GB" sz="1800" dirty="0" err="1"/>
              <a:t>Airey</a:t>
            </a:r>
            <a:r>
              <a:rPr lang="en-GB" sz="1800" dirty="0"/>
              <a:t> and </a:t>
            </a:r>
            <a:r>
              <a:rPr lang="en-GB" sz="1800" dirty="0" err="1"/>
              <a:t>Blakeway</a:t>
            </a:r>
            <a:r>
              <a:rPr lang="en-GB" sz="1800" dirty="0"/>
              <a:t>, 2019). </a:t>
            </a:r>
          </a:p>
          <a:p>
            <a:r>
              <a:rPr lang="en-GB" sz="1800" dirty="0"/>
              <a:t>Green Belts and local government (i.e. Hall </a:t>
            </a:r>
            <a:r>
              <a:rPr lang="en-GB" sz="1800" i="1" dirty="0"/>
              <a:t>et al</a:t>
            </a:r>
            <a:r>
              <a:rPr lang="en-GB" sz="1800" dirty="0"/>
              <a:t>, 1973a, 1973b). </a:t>
            </a:r>
          </a:p>
          <a:p>
            <a:endParaRPr lang="en-GB" dirty="0"/>
          </a:p>
        </p:txBody>
      </p:sp>
      <p:pic>
        <p:nvPicPr>
          <p:cNvPr id="4" name="Picture 3"/>
          <p:cNvPicPr>
            <a:picLocks noChangeAspect="1"/>
          </p:cNvPicPr>
          <p:nvPr/>
        </p:nvPicPr>
        <p:blipFill rotWithShape="1">
          <a:blip r:embed="rId3" cstate="print"/>
          <a:srcRect r="15214"/>
          <a:stretch/>
        </p:blipFill>
        <p:spPr>
          <a:xfrm>
            <a:off x="71509" y="3816424"/>
            <a:ext cx="4212459" cy="2852936"/>
          </a:xfrm>
          <a:prstGeom prst="rect">
            <a:avLst/>
          </a:prstGeom>
        </p:spPr>
      </p:pic>
      <p:pic>
        <p:nvPicPr>
          <p:cNvPr id="8" name="Picture 7"/>
          <p:cNvPicPr>
            <a:picLocks noChangeAspect="1"/>
          </p:cNvPicPr>
          <p:nvPr/>
        </p:nvPicPr>
        <p:blipFill>
          <a:blip r:embed="rId4" cstate="print"/>
          <a:stretch>
            <a:fillRect/>
          </a:stretch>
        </p:blipFill>
        <p:spPr>
          <a:xfrm>
            <a:off x="4427984" y="3861048"/>
            <a:ext cx="4627780" cy="2777434"/>
          </a:xfrm>
          <a:prstGeom prst="rect">
            <a:avLst/>
          </a:prstGeom>
        </p:spPr>
      </p:pic>
      <p:sp>
        <p:nvSpPr>
          <p:cNvPr id="9" name="Rectangle 8"/>
          <p:cNvSpPr/>
          <p:nvPr/>
        </p:nvSpPr>
        <p:spPr>
          <a:xfrm>
            <a:off x="5364650" y="6612069"/>
            <a:ext cx="3735232" cy="246221"/>
          </a:xfrm>
          <a:prstGeom prst="rect">
            <a:avLst/>
          </a:prstGeom>
        </p:spPr>
        <p:txBody>
          <a:bodyPr wrap="square">
            <a:spAutoFit/>
          </a:bodyPr>
          <a:lstStyle/>
          <a:p>
            <a:r>
              <a:rPr lang="en-GB" sz="1000" dirty="0"/>
              <a:t>Green Belts and Land Prices- Adapted from Coelho </a:t>
            </a:r>
            <a:r>
              <a:rPr lang="en-GB" sz="1000" i="1" dirty="0"/>
              <a:t>et al</a:t>
            </a:r>
            <a:r>
              <a:rPr lang="en-GB" sz="1000" dirty="0"/>
              <a:t>, 2014, p. 23</a:t>
            </a:r>
          </a:p>
        </p:txBody>
      </p:sp>
      <p:sp>
        <p:nvSpPr>
          <p:cNvPr id="10" name="TextBox 9"/>
          <p:cNvSpPr txBox="1"/>
          <p:nvPr/>
        </p:nvSpPr>
        <p:spPr>
          <a:xfrm>
            <a:off x="6372200" y="4293096"/>
            <a:ext cx="1008112" cy="261610"/>
          </a:xfrm>
          <a:prstGeom prst="rect">
            <a:avLst/>
          </a:prstGeom>
          <a:noFill/>
        </p:spPr>
        <p:txBody>
          <a:bodyPr wrap="square" rtlCol="0">
            <a:spAutoFit/>
          </a:bodyPr>
          <a:lstStyle/>
          <a:p>
            <a:r>
              <a:rPr lang="en-GB" sz="1100" dirty="0"/>
              <a:t>GB Introduced</a:t>
            </a:r>
          </a:p>
        </p:txBody>
      </p:sp>
      <p:sp>
        <p:nvSpPr>
          <p:cNvPr id="5" name="Rectangle 4"/>
          <p:cNvSpPr/>
          <p:nvPr/>
        </p:nvSpPr>
        <p:spPr>
          <a:xfrm>
            <a:off x="27391" y="6612069"/>
            <a:ext cx="1699504" cy="246221"/>
          </a:xfrm>
          <a:prstGeom prst="rect">
            <a:avLst/>
          </a:prstGeom>
        </p:spPr>
        <p:txBody>
          <a:bodyPr wrap="none">
            <a:spAutoFit/>
          </a:bodyPr>
          <a:lstStyle/>
          <a:p>
            <a:r>
              <a:rPr lang="en-GB" sz="1000" dirty="0"/>
              <a:t>A CPRE Green Belt campaign </a:t>
            </a:r>
          </a:p>
        </p:txBody>
      </p:sp>
    </p:spTree>
    <p:extLst>
      <p:ext uri="{BB962C8B-B14F-4D97-AF65-F5344CB8AC3E}">
        <p14:creationId xmlns:p14="http://schemas.microsoft.com/office/powerpoint/2010/main" xmlns="" val="518202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GB" sz="3000" dirty="0"/>
              <a:t>Methodology</a:t>
            </a:r>
          </a:p>
        </p:txBody>
      </p:sp>
      <p:sp>
        <p:nvSpPr>
          <p:cNvPr id="3" name="Content Placeholder 2"/>
          <p:cNvSpPr>
            <a:spLocks noGrp="1"/>
          </p:cNvSpPr>
          <p:nvPr>
            <p:ph idx="1"/>
          </p:nvPr>
        </p:nvSpPr>
        <p:spPr>
          <a:xfrm>
            <a:off x="0" y="764704"/>
            <a:ext cx="9144000" cy="4525963"/>
          </a:xfrm>
        </p:spPr>
        <p:txBody>
          <a:bodyPr>
            <a:normAutofit/>
          </a:bodyPr>
          <a:lstStyle/>
          <a:p>
            <a:r>
              <a:rPr lang="en-GB" sz="1800" dirty="0"/>
              <a:t>Two key aspects - the views of planners and the general public on the Green Belt. </a:t>
            </a:r>
          </a:p>
          <a:p>
            <a:r>
              <a:rPr lang="en-GB" sz="1800" dirty="0"/>
              <a:t>Looking at the national picture and the primary regional case study of the West Midlands.</a:t>
            </a:r>
          </a:p>
          <a:p>
            <a:r>
              <a:rPr lang="en-GB" sz="1800" dirty="0"/>
              <a:t>70 interviews and 2 focus groups have been conducted - these have mainly been with professional planners, planning stakeholders and ‘professional’ campaigners. </a:t>
            </a:r>
          </a:p>
          <a:p>
            <a:r>
              <a:rPr lang="en-GB" sz="1800" dirty="0"/>
              <a:t>Questionnaire of planners in the West Midlands. </a:t>
            </a:r>
          </a:p>
          <a:p>
            <a:r>
              <a:rPr lang="en-GB" sz="1800" dirty="0"/>
              <a:t>Engagement with local campaign groups in the West Midlands. </a:t>
            </a:r>
          </a:p>
          <a:p>
            <a:r>
              <a:rPr lang="en-GB" sz="1800" dirty="0"/>
              <a:t>40% of the interviews at the national level, 14% in other regions and 46% in West Midlands. </a:t>
            </a:r>
          </a:p>
          <a:p>
            <a:r>
              <a:rPr lang="en-GB" sz="1800" dirty="0"/>
              <a:t>Analysed popular attitudes from the Social Attitudes Survey and CPRE’s Green Belt survey. </a:t>
            </a:r>
          </a:p>
        </p:txBody>
      </p:sp>
      <p:pic>
        <p:nvPicPr>
          <p:cNvPr id="4" name="Picture 3"/>
          <p:cNvPicPr>
            <a:picLocks noChangeAspect="1"/>
          </p:cNvPicPr>
          <p:nvPr/>
        </p:nvPicPr>
        <p:blipFill>
          <a:blip r:embed="rId3" cstate="print"/>
          <a:stretch>
            <a:fillRect/>
          </a:stretch>
        </p:blipFill>
        <p:spPr>
          <a:xfrm>
            <a:off x="127620" y="3861048"/>
            <a:ext cx="4228356" cy="2809652"/>
          </a:xfrm>
          <a:prstGeom prst="rect">
            <a:avLst/>
          </a:prstGeom>
        </p:spPr>
      </p:pic>
      <p:pic>
        <p:nvPicPr>
          <p:cNvPr id="5" name="Picture 4"/>
          <p:cNvPicPr>
            <a:picLocks noChangeAspect="1"/>
          </p:cNvPicPr>
          <p:nvPr/>
        </p:nvPicPr>
        <p:blipFill>
          <a:blip r:embed="rId4" cstate="print"/>
          <a:stretch>
            <a:fillRect/>
          </a:stretch>
        </p:blipFill>
        <p:spPr>
          <a:xfrm>
            <a:off x="4824028" y="3861048"/>
            <a:ext cx="4236350" cy="2824233"/>
          </a:xfrm>
          <a:prstGeom prst="rect">
            <a:avLst/>
          </a:prstGeom>
        </p:spPr>
      </p:pic>
      <p:sp>
        <p:nvSpPr>
          <p:cNvPr id="6" name="Rectangle 5"/>
          <p:cNvSpPr/>
          <p:nvPr/>
        </p:nvSpPr>
        <p:spPr>
          <a:xfrm>
            <a:off x="108196" y="6634643"/>
            <a:ext cx="4572000" cy="246221"/>
          </a:xfrm>
          <a:prstGeom prst="rect">
            <a:avLst/>
          </a:prstGeom>
        </p:spPr>
        <p:txBody>
          <a:bodyPr>
            <a:spAutoFit/>
          </a:bodyPr>
          <a:lstStyle/>
          <a:p>
            <a:r>
              <a:rPr lang="en-GB" sz="1000" dirty="0"/>
              <a:t>A Green Belt protest march organised by Project Fields, Birmingham </a:t>
            </a:r>
          </a:p>
        </p:txBody>
      </p:sp>
      <p:sp>
        <p:nvSpPr>
          <p:cNvPr id="7" name="Rectangle 6"/>
          <p:cNvSpPr/>
          <p:nvPr/>
        </p:nvSpPr>
        <p:spPr>
          <a:xfrm>
            <a:off x="5460492" y="6639886"/>
            <a:ext cx="3789820" cy="246221"/>
          </a:xfrm>
          <a:prstGeom prst="rect">
            <a:avLst/>
          </a:prstGeom>
        </p:spPr>
        <p:txBody>
          <a:bodyPr wrap="none">
            <a:spAutoFit/>
          </a:bodyPr>
          <a:lstStyle/>
          <a:p>
            <a:r>
              <a:rPr lang="en-GB" sz="1000" dirty="0"/>
              <a:t>Project Fields joined by Andrew Mitchell, MP who was in the Cabinet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352BFE5C-9660-4B7F-902F-4BDB5CA875AB}"/>
              </a:ext>
            </a:extLst>
          </p:cNvPr>
          <p:cNvGraphicFramePr/>
          <p:nvPr>
            <p:extLst>
              <p:ext uri="{D42A27DB-BD31-4B8C-83A1-F6EECF244321}">
                <p14:modId xmlns:p14="http://schemas.microsoft.com/office/powerpoint/2010/main" xmlns="" val="3455631121"/>
              </p:ext>
            </p:extLst>
          </p:nvPr>
        </p:nvGraphicFramePr>
        <p:xfrm>
          <a:off x="1187624" y="116632"/>
          <a:ext cx="6840760" cy="6624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034640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GB" sz="3000" dirty="0"/>
              <a:t>The Politics, Post-Politics and Statecraft of Planning</a:t>
            </a:r>
          </a:p>
        </p:txBody>
      </p:sp>
      <p:sp>
        <p:nvSpPr>
          <p:cNvPr id="3" name="Content Placeholder 2"/>
          <p:cNvSpPr>
            <a:spLocks noGrp="1"/>
          </p:cNvSpPr>
          <p:nvPr>
            <p:ph idx="1"/>
          </p:nvPr>
        </p:nvSpPr>
        <p:spPr>
          <a:xfrm>
            <a:off x="0" y="980728"/>
            <a:ext cx="9144000" cy="4525963"/>
          </a:xfrm>
        </p:spPr>
        <p:txBody>
          <a:bodyPr>
            <a:normAutofit/>
          </a:bodyPr>
          <a:lstStyle/>
          <a:p>
            <a:r>
              <a:rPr lang="en-GB" sz="1800" dirty="0"/>
              <a:t>A large geographical literature on governance </a:t>
            </a:r>
            <a:r>
              <a:rPr lang="en-GB" sz="1800" dirty="0" smtClean="0"/>
              <a:t>but </a:t>
            </a:r>
            <a:r>
              <a:rPr lang="en-GB" sz="1800" dirty="0"/>
              <a:t>this </a:t>
            </a:r>
            <a:r>
              <a:rPr lang="en-GB" sz="1800" dirty="0" smtClean="0"/>
              <a:t>paper </a:t>
            </a:r>
            <a:r>
              <a:rPr lang="en-GB" sz="1800" dirty="0"/>
              <a:t>focuses on </a:t>
            </a:r>
            <a:r>
              <a:rPr lang="en-GB" sz="1800" dirty="0" smtClean="0"/>
              <a:t>planning.</a:t>
            </a:r>
            <a:endParaRPr lang="en-GB" sz="1800" dirty="0"/>
          </a:p>
          <a:p>
            <a:r>
              <a:rPr lang="en-GB" sz="1800" dirty="0"/>
              <a:t>It has long been recognised that planning is very political (Cherry, 1982; </a:t>
            </a:r>
            <a:r>
              <a:rPr lang="en-GB" sz="1800" dirty="0" err="1"/>
              <a:t>Altshuler</a:t>
            </a:r>
            <a:r>
              <a:rPr lang="en-GB" sz="1800" dirty="0"/>
              <a:t>, 1966) although in recent years this has begun to be challenged by the concept of </a:t>
            </a:r>
            <a:r>
              <a:rPr lang="en-GB" sz="1800" i="1" dirty="0"/>
              <a:t>post</a:t>
            </a:r>
            <a:r>
              <a:rPr lang="en-GB" sz="1800" dirty="0"/>
              <a:t>-politics with its ideas of displacement and dissipation (</a:t>
            </a:r>
            <a:r>
              <a:rPr lang="en-GB" sz="1800" dirty="0" err="1"/>
              <a:t>Allmendinger</a:t>
            </a:r>
            <a:r>
              <a:rPr lang="en-GB" sz="1800" dirty="0"/>
              <a:t> and Haughton 2012). </a:t>
            </a:r>
          </a:p>
          <a:p>
            <a:r>
              <a:rPr lang="en-GB" sz="1800" dirty="0"/>
              <a:t>However, this notion of post-politics has itself been challenged (Lord and Tewdwr-Jones, 2018), especially as we seem to be in an era of </a:t>
            </a:r>
            <a:r>
              <a:rPr lang="en-GB" sz="1800" i="1" dirty="0"/>
              <a:t>hyper </a:t>
            </a:r>
            <a:r>
              <a:rPr lang="en-GB" sz="1800" dirty="0"/>
              <a:t>politics.</a:t>
            </a:r>
          </a:p>
        </p:txBody>
      </p:sp>
      <p:pic>
        <p:nvPicPr>
          <p:cNvPr id="4" name="Picture 2" descr="Image result for green belt land for s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67454" y="3717032"/>
            <a:ext cx="4297034" cy="287222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Image result for green belt campaign"/>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7829"/>
          <a:stretch/>
        </p:blipFill>
        <p:spPr bwMode="auto">
          <a:xfrm>
            <a:off x="100427" y="3717032"/>
            <a:ext cx="4399565" cy="283726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2240" y="6554294"/>
            <a:ext cx="3911648" cy="246221"/>
          </a:xfrm>
          <a:prstGeom prst="rect">
            <a:avLst/>
          </a:prstGeom>
        </p:spPr>
        <p:txBody>
          <a:bodyPr wrap="none">
            <a:spAutoFit/>
          </a:bodyPr>
          <a:lstStyle/>
          <a:p>
            <a:r>
              <a:rPr lang="en-GB" sz="1000" dirty="0"/>
              <a:t>Another protest by Project Fields demonstrating the politics of planning</a:t>
            </a:r>
          </a:p>
        </p:txBody>
      </p:sp>
      <p:sp>
        <p:nvSpPr>
          <p:cNvPr id="7" name="Rectangle 6"/>
          <p:cNvSpPr/>
          <p:nvPr/>
        </p:nvSpPr>
        <p:spPr>
          <a:xfrm>
            <a:off x="7317871" y="6589253"/>
            <a:ext cx="1736373" cy="246221"/>
          </a:xfrm>
          <a:prstGeom prst="rect">
            <a:avLst/>
          </a:prstGeom>
        </p:spPr>
        <p:txBody>
          <a:bodyPr wrap="none">
            <a:spAutoFit/>
          </a:bodyPr>
          <a:lstStyle/>
          <a:p>
            <a:r>
              <a:rPr lang="en-GB" sz="1000" dirty="0"/>
              <a:t>Slogans used by Project Fields</a:t>
            </a:r>
          </a:p>
        </p:txBody>
      </p:sp>
    </p:spTree>
    <p:extLst>
      <p:ext uri="{BB962C8B-B14F-4D97-AF65-F5344CB8AC3E}">
        <p14:creationId xmlns:p14="http://schemas.microsoft.com/office/powerpoint/2010/main" xmlns="" val="340668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3969</Words>
  <Application>Microsoft Office PowerPoint</Application>
  <PresentationFormat>On-screen Show (4:3)</PresentationFormat>
  <Paragraphs>238</Paragraphs>
  <Slides>23</Slides>
  <Notes>13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Green Belts, Geography and Governance: The Attitudes of Planners and Campaigners </vt:lpstr>
      <vt:lpstr>Introducing the Green Belt</vt:lpstr>
      <vt:lpstr>A very brief history of Green Belt</vt:lpstr>
      <vt:lpstr>History: ‘European’ Influences and Policy Divergence</vt:lpstr>
      <vt:lpstr>Evaluating the Green Belt</vt:lpstr>
      <vt:lpstr>Framing the Green Belt: ‘Wider’ Issues</vt:lpstr>
      <vt:lpstr>Methodology</vt:lpstr>
      <vt:lpstr>Slide 8</vt:lpstr>
      <vt:lpstr>The Politics, Post-Politics and Statecraft of Planning</vt:lpstr>
      <vt:lpstr>The Politics of Green Belts: History</vt:lpstr>
      <vt:lpstr>Slide 11</vt:lpstr>
      <vt:lpstr>Recent Reflections on Green Belts: Past and Present</vt:lpstr>
      <vt:lpstr>The Politics and Statecraft of Green Belts: Continued</vt:lpstr>
      <vt:lpstr>Quotes on the Politics of Green Belt</vt:lpstr>
      <vt:lpstr>The May 2019 Local Elections</vt:lpstr>
      <vt:lpstr>Areas of Divergence: Planners and Campaigners </vt:lpstr>
      <vt:lpstr>Areas of Consensus: The Lack of Regional Planning</vt:lpstr>
      <vt:lpstr>Green Belts, Governance and Sustainability: So what is to be done? </vt:lpstr>
      <vt:lpstr>Towards a 21st Century Green Belt</vt:lpstr>
      <vt:lpstr>Regional Green Belt Governance</vt:lpstr>
      <vt:lpstr>Thanks for listening! </vt:lpstr>
      <vt:lpstr>References</vt:lpstr>
      <vt:lpstr>Image Credits</vt:lpstr>
    </vt:vector>
  </TitlesOfParts>
  <Company>Kent County Council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Belts, Governance and Post Politics</dc:title>
  <dc:creator>D022314299</dc:creator>
  <cp:lastModifiedBy>Admin</cp:lastModifiedBy>
  <cp:revision>61</cp:revision>
  <cp:lastPrinted>2019-05-08T16:15:44Z</cp:lastPrinted>
  <dcterms:created xsi:type="dcterms:W3CDTF">2019-02-22T13:29:42Z</dcterms:created>
  <dcterms:modified xsi:type="dcterms:W3CDTF">2019-09-10T21:16:42Z</dcterms:modified>
</cp:coreProperties>
</file>