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8" r:id="rId3"/>
    <p:sldId id="278" r:id="rId4"/>
    <p:sldId id="279" r:id="rId5"/>
    <p:sldId id="269" r:id="rId6"/>
    <p:sldId id="280" r:id="rId7"/>
    <p:sldId id="281" r:id="rId8"/>
    <p:sldId id="282" r:id="rId9"/>
    <p:sldId id="283" r:id="rId10"/>
    <p:sldId id="284" r:id="rId11"/>
    <p:sldId id="259" r:id="rId12"/>
    <p:sldId id="285" r:id="rId13"/>
    <p:sldId id="286" r:id="rId14"/>
    <p:sldId id="288" r:id="rId15"/>
    <p:sldId id="289" r:id="rId16"/>
    <p:sldId id="290" r:id="rId17"/>
    <p:sldId id="291" r:id="rId18"/>
    <p:sldId id="292" r:id="rId19"/>
    <p:sldId id="293" r:id="rId20"/>
    <p:sldId id="294" r:id="rId21"/>
    <p:sldId id="265" r:id="rId22"/>
    <p:sldId id="267"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4AC63-5D4E-4E5B-A0A1-2CFC2684291C}" v="1" dt="2019-05-20T12:26:46.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86" autoAdjust="0"/>
  </p:normalViewPr>
  <p:slideViewPr>
    <p:cSldViewPr snapToGrid="0">
      <p:cViewPr varScale="1">
        <p:scale>
          <a:sx n="105" d="100"/>
          <a:sy n="105" d="100"/>
        </p:scale>
        <p:origin x="7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a Santos" userId="S::karla.santos@downeyplanning.ie::2db6e1fb-62f6-4538-84c0-ee6f33f8d292" providerId="AD" clId="Web-{E7B48E2B-6AFD-7566-4DF0-BA37949A4B52}"/>
    <pc:docChg chg="modSld">
      <pc:chgData name="Karla Santos" userId="S::karla.santos@downeyplanning.ie::2db6e1fb-62f6-4538-84c0-ee6f33f8d292" providerId="AD" clId="Web-{E7B48E2B-6AFD-7566-4DF0-BA37949A4B52}" dt="2019-05-15T13:45:30.873" v="1285" actId="20577"/>
      <pc:docMkLst>
        <pc:docMk/>
      </pc:docMkLst>
      <pc:sldChg chg="modSp">
        <pc:chgData name="Karla Santos" userId="S::karla.santos@downeyplanning.ie::2db6e1fb-62f6-4538-84c0-ee6f33f8d292" providerId="AD" clId="Web-{E7B48E2B-6AFD-7566-4DF0-BA37949A4B52}" dt="2019-05-15T13:45:27.279" v="1283" actId="20577"/>
        <pc:sldMkLst>
          <pc:docMk/>
          <pc:sldMk cId="347518129" sldId="257"/>
        </pc:sldMkLst>
        <pc:spChg chg="mod">
          <ac:chgData name="Karla Santos" userId="S::karla.santos@downeyplanning.ie::2db6e1fb-62f6-4538-84c0-ee6f33f8d292" providerId="AD" clId="Web-{E7B48E2B-6AFD-7566-4DF0-BA37949A4B52}" dt="2019-05-15T13:45:27.279" v="1283" actId="20577"/>
          <ac:spMkLst>
            <pc:docMk/>
            <pc:sldMk cId="347518129" sldId="257"/>
            <ac:spMk id="26" creationId="{00000000-0000-0000-0000-000000000000}"/>
          </ac:spMkLst>
        </pc:spChg>
      </pc:sldChg>
      <pc:sldChg chg="modSp">
        <pc:chgData name="Karla Santos" userId="S::karla.santos@downeyplanning.ie::2db6e1fb-62f6-4538-84c0-ee6f33f8d292" providerId="AD" clId="Web-{E7B48E2B-6AFD-7566-4DF0-BA37949A4B52}" dt="2019-05-15T12:54:34.800" v="1280" actId="20577"/>
        <pc:sldMkLst>
          <pc:docMk/>
          <pc:sldMk cId="2030869479" sldId="260"/>
        </pc:sldMkLst>
        <pc:spChg chg="mod">
          <ac:chgData name="Karla Santos" userId="S::karla.santos@downeyplanning.ie::2db6e1fb-62f6-4538-84c0-ee6f33f8d292" providerId="AD" clId="Web-{E7B48E2B-6AFD-7566-4DF0-BA37949A4B52}" dt="2019-05-15T12:54:34.800" v="1280" actId="20577"/>
          <ac:spMkLst>
            <pc:docMk/>
            <pc:sldMk cId="2030869479" sldId="260"/>
            <ac:spMk id="3" creationId="{00000000-0000-0000-0000-000000000000}"/>
          </ac:spMkLst>
        </pc:spChg>
      </pc:sldChg>
      <pc:sldChg chg="modSp">
        <pc:chgData name="Karla Santos" userId="S::karla.santos@downeyplanning.ie::2db6e1fb-62f6-4538-84c0-ee6f33f8d292" providerId="AD" clId="Web-{E7B48E2B-6AFD-7566-4DF0-BA37949A4B52}" dt="2019-05-15T12:49:22.803" v="1279" actId="1076"/>
        <pc:sldMkLst>
          <pc:docMk/>
          <pc:sldMk cId="3692875433" sldId="266"/>
        </pc:sldMkLst>
        <pc:spChg chg="mod">
          <ac:chgData name="Karla Santos" userId="S::karla.santos@downeyplanning.ie::2db6e1fb-62f6-4538-84c0-ee6f33f8d292" providerId="AD" clId="Web-{E7B48E2B-6AFD-7566-4DF0-BA37949A4B52}" dt="2019-05-15T12:49:22.803" v="1279" actId="1076"/>
          <ac:spMkLst>
            <pc:docMk/>
            <pc:sldMk cId="3692875433" sldId="266"/>
            <ac:spMk id="5" creationId="{00000000-0000-0000-0000-000000000000}"/>
          </ac:spMkLst>
        </pc:spChg>
      </pc:sldChg>
    </pc:docChg>
  </pc:docChgLst>
  <pc:docChgLst>
    <pc:chgData name="Karla Santos" userId="S::karla.santos@downeyplanning.ie::2db6e1fb-62f6-4538-84c0-ee6f33f8d292" providerId="AD" clId="Web-{2DA8DCEA-396E-AF1F-A533-6FC97778CF90}"/>
    <pc:docChg chg="addSld delSld modSld sldOrd">
      <pc:chgData name="Karla Santos" userId="S::karla.santos@downeyplanning.ie::2db6e1fb-62f6-4538-84c0-ee6f33f8d292" providerId="AD" clId="Web-{2DA8DCEA-396E-AF1F-A533-6FC97778CF90}" dt="2019-05-15T00:45:26.832" v="6580"/>
      <pc:docMkLst>
        <pc:docMk/>
      </pc:docMkLst>
      <pc:sldChg chg="addSp delSp modSp addAnim delAnim modAnim">
        <pc:chgData name="Karla Santos" userId="S::karla.santos@downeyplanning.ie::2db6e1fb-62f6-4538-84c0-ee6f33f8d292" providerId="AD" clId="Web-{2DA8DCEA-396E-AF1F-A533-6FC97778CF90}" dt="2019-05-15T00:33:17.368" v="6504"/>
        <pc:sldMkLst>
          <pc:docMk/>
          <pc:sldMk cId="1234172641" sldId="256"/>
        </pc:sldMkLst>
        <pc:spChg chg="mod">
          <ac:chgData name="Karla Santos" userId="S::karla.santos@downeyplanning.ie::2db6e1fb-62f6-4538-84c0-ee6f33f8d292" providerId="AD" clId="Web-{2DA8DCEA-396E-AF1F-A533-6FC97778CF90}" dt="2019-05-14T19:54:12.464" v="457" actId="20577"/>
          <ac:spMkLst>
            <pc:docMk/>
            <pc:sldMk cId="1234172641" sldId="256"/>
            <ac:spMk id="2" creationId="{00000000-0000-0000-0000-000000000000}"/>
          </ac:spMkLst>
        </pc:spChg>
        <pc:spChg chg="mod">
          <ac:chgData name="Karla Santos" userId="S::karla.santos@downeyplanning.ie::2db6e1fb-62f6-4538-84c0-ee6f33f8d292" providerId="AD" clId="Web-{2DA8DCEA-396E-AF1F-A533-6FC97778CF90}" dt="2019-05-14T19:48:17.432" v="379" actId="1076"/>
          <ac:spMkLst>
            <pc:docMk/>
            <pc:sldMk cId="1234172641" sldId="256"/>
            <ac:spMk id="3" creationId="{00000000-0000-0000-0000-000000000000}"/>
          </ac:spMkLst>
        </pc:spChg>
        <pc:spChg chg="mod">
          <ac:chgData name="Karla Santos" userId="S::karla.santos@downeyplanning.ie::2db6e1fb-62f6-4538-84c0-ee6f33f8d292" providerId="AD" clId="Web-{2DA8DCEA-396E-AF1F-A533-6FC97778CF90}" dt="2019-05-14T19:50:12.010" v="437" actId="1076"/>
          <ac:spMkLst>
            <pc:docMk/>
            <pc:sldMk cId="1234172641" sldId="256"/>
            <ac:spMk id="6" creationId="{00000000-0000-0000-0000-000000000000}"/>
          </ac:spMkLst>
        </pc:spChg>
        <pc:spChg chg="add mod">
          <ac:chgData name="Karla Santos" userId="S::karla.santos@downeyplanning.ie::2db6e1fb-62f6-4538-84c0-ee6f33f8d292" providerId="AD" clId="Web-{2DA8DCEA-396E-AF1F-A533-6FC97778CF90}" dt="2019-05-14T19:50:34.307" v="438"/>
          <ac:spMkLst>
            <pc:docMk/>
            <pc:sldMk cId="1234172641" sldId="256"/>
            <ac:spMk id="7" creationId="{A25219DE-D717-49ED-9514-CA3259C2AC09}"/>
          </ac:spMkLst>
        </pc:spChg>
        <pc:spChg chg="add mod">
          <ac:chgData name="Karla Santos" userId="S::karla.santos@downeyplanning.ie::2db6e1fb-62f6-4538-84c0-ee6f33f8d292" providerId="AD" clId="Web-{2DA8DCEA-396E-AF1F-A533-6FC97778CF90}" dt="2019-05-14T20:27:30.446" v="835" actId="1076"/>
          <ac:spMkLst>
            <pc:docMk/>
            <pc:sldMk cId="1234172641" sldId="256"/>
            <ac:spMk id="14" creationId="{370A8FBD-B487-4A9F-9FEE-6B665BE484C8}"/>
          </ac:spMkLst>
        </pc:spChg>
        <pc:grpChg chg="del">
          <ac:chgData name="Karla Santos" userId="S::karla.santos@downeyplanning.ie::2db6e1fb-62f6-4538-84c0-ee6f33f8d292" providerId="AD" clId="Web-{2DA8DCEA-396E-AF1F-A533-6FC97778CF90}" dt="2019-05-14T19:31:43.669" v="132"/>
          <ac:grpSpMkLst>
            <pc:docMk/>
            <pc:sldMk cId="1234172641" sldId="256"/>
            <ac:grpSpMk id="15" creationId="{00000000-0000-0000-0000-000000000000}"/>
          </ac:grpSpMkLst>
        </pc:grpChg>
        <pc:picChg chg="add mod ord modCrop">
          <ac:chgData name="Karla Santos" userId="S::karla.santos@downeyplanning.ie::2db6e1fb-62f6-4538-84c0-ee6f33f8d292" providerId="AD" clId="Web-{2DA8DCEA-396E-AF1F-A533-6FC97778CF90}" dt="2019-05-14T19:32:25.357" v="140" actId="1076"/>
          <ac:picMkLst>
            <pc:docMk/>
            <pc:sldMk cId="1234172641" sldId="256"/>
            <ac:picMk id="4" creationId="{34AB0DE2-B8D0-4020-ABFB-0A3676EC09B5}"/>
          </ac:picMkLst>
        </pc:picChg>
      </pc:sldChg>
      <pc:sldChg chg="addSp delSp modSp addAnim delAnim modAnim">
        <pc:chgData name="Karla Santos" userId="S::karla.santos@downeyplanning.ie::2db6e1fb-62f6-4538-84c0-ee6f33f8d292" providerId="AD" clId="Web-{2DA8DCEA-396E-AF1F-A533-6FC97778CF90}" dt="2019-05-15T00:40:27.758" v="6539"/>
        <pc:sldMkLst>
          <pc:docMk/>
          <pc:sldMk cId="347518129" sldId="257"/>
        </pc:sldMkLst>
        <pc:spChg chg="add del">
          <ac:chgData name="Karla Santos" userId="S::karla.santos@downeyplanning.ie::2db6e1fb-62f6-4538-84c0-ee6f33f8d292" providerId="AD" clId="Web-{2DA8DCEA-396E-AF1F-A533-6FC97778CF90}" dt="2019-05-15T00:33:40.884" v="6505"/>
          <ac:spMkLst>
            <pc:docMk/>
            <pc:sldMk cId="347518129" sldId="257"/>
            <ac:spMk id="2" creationId="{C1703780-CD2D-4306-BB7B-2102D58D1F65}"/>
          </ac:spMkLst>
        </pc:spChg>
        <pc:spChg chg="add mod">
          <ac:chgData name="Karla Santos" userId="S::karla.santos@downeyplanning.ie::2db6e1fb-62f6-4538-84c0-ee6f33f8d292" providerId="AD" clId="Web-{2DA8DCEA-396E-AF1F-A533-6FC97778CF90}" dt="2019-05-14T23:21:27.899" v="2051" actId="1076"/>
          <ac:spMkLst>
            <pc:docMk/>
            <pc:sldMk cId="347518129" sldId="257"/>
            <ac:spMk id="3" creationId="{92A55706-44B7-4927-8343-78DA392F0C3A}"/>
          </ac:spMkLst>
        </pc:spChg>
        <pc:spChg chg="add mod">
          <ac:chgData name="Karla Santos" userId="S::karla.santos@downeyplanning.ie::2db6e1fb-62f6-4538-84c0-ee6f33f8d292" providerId="AD" clId="Web-{2DA8DCEA-396E-AF1F-A533-6FC97778CF90}" dt="2019-05-14T23:42:52.362" v="3827" actId="1076"/>
          <ac:spMkLst>
            <pc:docMk/>
            <pc:sldMk cId="347518129" sldId="257"/>
            <ac:spMk id="4" creationId="{5068AA23-E930-4342-84D3-277C417F762F}"/>
          </ac:spMkLst>
        </pc:spChg>
        <pc:spChg chg="add mod">
          <ac:chgData name="Karla Santos" userId="S::karla.santos@downeyplanning.ie::2db6e1fb-62f6-4538-84c0-ee6f33f8d292" providerId="AD" clId="Web-{2DA8DCEA-396E-AF1F-A533-6FC97778CF90}" dt="2019-05-14T23:42:41.831" v="3825" actId="14100"/>
          <ac:spMkLst>
            <pc:docMk/>
            <pc:sldMk cId="347518129" sldId="257"/>
            <ac:spMk id="5" creationId="{4686E1C8-DFD6-41FC-9A2A-1379DC344CE0}"/>
          </ac:spMkLst>
        </pc:spChg>
        <pc:spChg chg="add mod">
          <ac:chgData name="Karla Santos" userId="S::karla.santos@downeyplanning.ie::2db6e1fb-62f6-4538-84c0-ee6f33f8d292" providerId="AD" clId="Web-{2DA8DCEA-396E-AF1F-A533-6FC97778CF90}" dt="2019-05-14T20:02:46.247" v="551" actId="1076"/>
          <ac:spMkLst>
            <pc:docMk/>
            <pc:sldMk cId="347518129" sldId="257"/>
            <ac:spMk id="13" creationId="{8D6E2AC1-3256-4B6F-8090-771A77907BC0}"/>
          </ac:spMkLst>
        </pc:spChg>
        <pc:spChg chg="add del mod">
          <ac:chgData name="Karla Santos" userId="S::karla.santos@downeyplanning.ie::2db6e1fb-62f6-4538-84c0-ee6f33f8d292" providerId="AD" clId="Web-{2DA8DCEA-396E-AF1F-A533-6FC97778CF90}" dt="2019-05-14T19:29:21.732" v="119"/>
          <ac:spMkLst>
            <pc:docMk/>
            <pc:sldMk cId="347518129" sldId="257"/>
            <ac:spMk id="14" creationId="{981F09D4-76B5-4831-A5E5-B1710AE9140B}"/>
          </ac:spMkLst>
        </pc:spChg>
        <pc:spChg chg="add mod">
          <ac:chgData name="Karla Santos" userId="S::karla.santos@downeyplanning.ie::2db6e1fb-62f6-4538-84c0-ee6f33f8d292" providerId="AD" clId="Web-{2DA8DCEA-396E-AF1F-A533-6FC97778CF90}" dt="2019-05-14T23:42:19.285" v="3821" actId="1076"/>
          <ac:spMkLst>
            <pc:docMk/>
            <pc:sldMk cId="347518129" sldId="257"/>
            <ac:spMk id="17" creationId="{E138F2F7-57A3-41C7-8636-93914FD49B24}"/>
          </ac:spMkLst>
        </pc:spChg>
        <pc:spChg chg="add mod">
          <ac:chgData name="Karla Santos" userId="S::karla.santos@downeyplanning.ie::2db6e1fb-62f6-4538-84c0-ee6f33f8d292" providerId="AD" clId="Web-{2DA8DCEA-396E-AF1F-A533-6FC97778CF90}" dt="2019-05-14T23:42:31.003" v="3824" actId="1076"/>
          <ac:spMkLst>
            <pc:docMk/>
            <pc:sldMk cId="347518129" sldId="257"/>
            <ac:spMk id="18" creationId="{0DA286FD-70C4-4281-A5EA-FF5200E65724}"/>
          </ac:spMkLst>
        </pc:spChg>
        <pc:spChg chg="mod">
          <ac:chgData name="Karla Santos" userId="S::karla.santos@downeyplanning.ie::2db6e1fb-62f6-4538-84c0-ee6f33f8d292" providerId="AD" clId="Web-{2DA8DCEA-396E-AF1F-A533-6FC97778CF90}" dt="2019-05-14T20:00:43.013" v="528"/>
          <ac:spMkLst>
            <pc:docMk/>
            <pc:sldMk cId="347518129" sldId="257"/>
            <ac:spMk id="25" creationId="{00000000-0000-0000-0000-000000000000}"/>
          </ac:spMkLst>
        </pc:spChg>
        <pc:spChg chg="mod">
          <ac:chgData name="Karla Santos" userId="S::karla.santos@downeyplanning.ie::2db6e1fb-62f6-4538-84c0-ee6f33f8d292" providerId="AD" clId="Web-{2DA8DCEA-396E-AF1F-A533-6FC97778CF90}" dt="2019-05-14T23:21:08.977" v="2048" actId="20577"/>
          <ac:spMkLst>
            <pc:docMk/>
            <pc:sldMk cId="347518129" sldId="257"/>
            <ac:spMk id="26" creationId="{00000000-0000-0000-0000-000000000000}"/>
          </ac:spMkLst>
        </pc:spChg>
        <pc:spChg chg="mod">
          <ac:chgData name="Karla Santos" userId="S::karla.santos@downeyplanning.ie::2db6e1fb-62f6-4538-84c0-ee6f33f8d292" providerId="AD" clId="Web-{2DA8DCEA-396E-AF1F-A533-6FC97778CF90}" dt="2019-05-14T21:46:48.534" v="1102" actId="1076"/>
          <ac:spMkLst>
            <pc:docMk/>
            <pc:sldMk cId="347518129" sldId="257"/>
            <ac:spMk id="34" creationId="{00000000-0000-0000-0000-000000000000}"/>
          </ac:spMkLst>
        </pc:spChg>
        <pc:graphicFrameChg chg="del mod">
          <ac:chgData name="Karla Santos" userId="S::karla.santos@downeyplanning.ie::2db6e1fb-62f6-4538-84c0-ee6f33f8d292" providerId="AD" clId="Web-{2DA8DCEA-396E-AF1F-A533-6FC97778CF90}" dt="2019-05-14T21:37:29.205" v="969"/>
          <ac:graphicFrameMkLst>
            <pc:docMk/>
            <pc:sldMk cId="347518129" sldId="257"/>
            <ac:graphicFrameMk id="33" creationId="{00000000-0000-0000-0000-000000000000}"/>
          </ac:graphicFrameMkLst>
        </pc:graphicFrameChg>
        <pc:picChg chg="del">
          <ac:chgData name="Karla Santos" userId="S::karla.santos@downeyplanning.ie::2db6e1fb-62f6-4538-84c0-ee6f33f8d292" providerId="AD" clId="Web-{2DA8DCEA-396E-AF1F-A533-6FC97778CF90}" dt="2019-05-14T19:29:39.529" v="121"/>
          <ac:picMkLst>
            <pc:docMk/>
            <pc:sldMk cId="347518129" sldId="257"/>
            <ac:picMk id="2" creationId="{00000000-0000-0000-0000-000000000000}"/>
          </ac:picMkLst>
        </pc:picChg>
        <pc:picChg chg="add mod ord">
          <ac:chgData name="Karla Santos" userId="S::karla.santos@downeyplanning.ie::2db6e1fb-62f6-4538-84c0-ee6f33f8d292" providerId="AD" clId="Web-{2DA8DCEA-396E-AF1F-A533-6FC97778CF90}" dt="2019-05-14T21:46:53.268" v="1103" actId="1076"/>
          <ac:picMkLst>
            <pc:docMk/>
            <pc:sldMk cId="347518129" sldId="257"/>
            <ac:picMk id="27" creationId="{94E942EB-E7C2-40EA-AC8A-18643BDD82FB}"/>
          </ac:picMkLst>
        </pc:picChg>
        <pc:picChg chg="add mod ord">
          <ac:chgData name="Karla Santos" userId="S::karla.santos@downeyplanning.ie::2db6e1fb-62f6-4538-84c0-ee6f33f8d292" providerId="AD" clId="Web-{2DA8DCEA-396E-AF1F-A533-6FC97778CF90}" dt="2019-05-14T21:46:17.378" v="1099" actId="1076"/>
          <ac:picMkLst>
            <pc:docMk/>
            <pc:sldMk cId="347518129" sldId="257"/>
            <ac:picMk id="37" creationId="{B9D0ED76-3DB6-475F-8E35-3A4F51B869F0}"/>
          </ac:picMkLst>
        </pc:picChg>
      </pc:sldChg>
      <pc:sldChg chg="addSp delSp modSp addAnim delAnim modAnim">
        <pc:chgData name="Karla Santos" userId="S::karla.santos@downeyplanning.ie::2db6e1fb-62f6-4538-84c0-ee6f33f8d292" providerId="AD" clId="Web-{2DA8DCEA-396E-AF1F-A533-6FC97778CF90}" dt="2019-05-15T00:41:34.131" v="6548"/>
        <pc:sldMkLst>
          <pc:docMk/>
          <pc:sldMk cId="1478185240" sldId="259"/>
        </pc:sldMkLst>
        <pc:spChg chg="mod">
          <ac:chgData name="Karla Santos" userId="S::karla.santos@downeyplanning.ie::2db6e1fb-62f6-4538-84c0-ee6f33f8d292" providerId="AD" clId="Web-{2DA8DCEA-396E-AF1F-A533-6FC97778CF90}" dt="2019-05-14T21:42:31.891" v="1021" actId="20577"/>
          <ac:spMkLst>
            <pc:docMk/>
            <pc:sldMk cId="1478185240" sldId="259"/>
            <ac:spMk id="2" creationId="{00000000-0000-0000-0000-000000000000}"/>
          </ac:spMkLst>
        </pc:spChg>
        <pc:spChg chg="mod">
          <ac:chgData name="Karla Santos" userId="S::karla.santos@downeyplanning.ie::2db6e1fb-62f6-4538-84c0-ee6f33f8d292" providerId="AD" clId="Web-{2DA8DCEA-396E-AF1F-A533-6FC97778CF90}" dt="2019-05-15T00:14:32.625" v="5397" actId="14100"/>
          <ac:spMkLst>
            <pc:docMk/>
            <pc:sldMk cId="1478185240" sldId="259"/>
            <ac:spMk id="3" creationId="{00000000-0000-0000-0000-000000000000}"/>
          </ac:spMkLst>
        </pc:spChg>
        <pc:spChg chg="del">
          <ac:chgData name="Karla Santos" userId="S::karla.santos@downeyplanning.ie::2db6e1fb-62f6-4538-84c0-ee6f33f8d292" providerId="AD" clId="Web-{2DA8DCEA-396E-AF1F-A533-6FC97778CF90}" dt="2019-05-14T21:27:31.926" v="910"/>
          <ac:spMkLst>
            <pc:docMk/>
            <pc:sldMk cId="1478185240" sldId="259"/>
            <ac:spMk id="6" creationId="{00000000-0000-0000-0000-000000000000}"/>
          </ac:spMkLst>
        </pc:spChg>
        <pc:spChg chg="add del">
          <ac:chgData name="Karla Santos" userId="S::karla.santos@downeyplanning.ie::2db6e1fb-62f6-4538-84c0-ee6f33f8d292" providerId="AD" clId="Web-{2DA8DCEA-396E-AF1F-A533-6FC97778CF90}" dt="2019-05-14T20:03:03.903" v="553"/>
          <ac:spMkLst>
            <pc:docMk/>
            <pc:sldMk cId="1478185240" sldId="259"/>
            <ac:spMk id="8" creationId="{48153057-CEBE-4012-B2C7-2A7A7BA8BA96}"/>
          </ac:spMkLst>
        </pc:spChg>
        <pc:spChg chg="add mod">
          <ac:chgData name="Karla Santos" userId="S::karla.santos@downeyplanning.ie::2db6e1fb-62f6-4538-84c0-ee6f33f8d292" providerId="AD" clId="Web-{2DA8DCEA-396E-AF1F-A533-6FC97778CF90}" dt="2019-05-14T23:11:00.965" v="1914" actId="20577"/>
          <ac:spMkLst>
            <pc:docMk/>
            <pc:sldMk cId="1478185240" sldId="259"/>
            <ac:spMk id="10" creationId="{C1550FD2-0EF2-4033-A872-15904E29AACA}"/>
          </ac:spMkLst>
        </pc:spChg>
        <pc:spChg chg="add mod">
          <ac:chgData name="Karla Santos" userId="S::karla.santos@downeyplanning.ie::2db6e1fb-62f6-4538-84c0-ee6f33f8d292" providerId="AD" clId="Web-{2DA8DCEA-396E-AF1F-A533-6FC97778CF90}" dt="2019-05-14T23:00:24.296" v="1484" actId="1076"/>
          <ac:spMkLst>
            <pc:docMk/>
            <pc:sldMk cId="1478185240" sldId="259"/>
            <ac:spMk id="16" creationId="{C8E10FB1-03CD-43F3-BFF3-0CEAA6FC23B0}"/>
          </ac:spMkLst>
        </pc:spChg>
        <pc:spChg chg="add mod">
          <ac:chgData name="Karla Santos" userId="S::karla.santos@downeyplanning.ie::2db6e1fb-62f6-4538-84c0-ee6f33f8d292" providerId="AD" clId="Web-{2DA8DCEA-396E-AF1F-A533-6FC97778CF90}" dt="2019-05-15T00:22:21.060" v="5891" actId="20577"/>
          <ac:spMkLst>
            <pc:docMk/>
            <pc:sldMk cId="1478185240" sldId="259"/>
            <ac:spMk id="18" creationId="{2774F98B-6E0C-43E1-81AD-076C745A7075}"/>
          </ac:spMkLst>
        </pc:spChg>
        <pc:picChg chg="del">
          <ac:chgData name="Karla Santos" userId="S::karla.santos@downeyplanning.ie::2db6e1fb-62f6-4538-84c0-ee6f33f8d292" providerId="AD" clId="Web-{2DA8DCEA-396E-AF1F-A533-6FC97778CF90}" dt="2019-05-14T22:33:25.041" v="1169"/>
          <ac:picMkLst>
            <pc:docMk/>
            <pc:sldMk cId="1478185240" sldId="259"/>
            <ac:picMk id="5" creationId="{00000000-0000-0000-0000-000000000000}"/>
          </ac:picMkLst>
        </pc:picChg>
        <pc:picChg chg="add mod">
          <ac:chgData name="Karla Santos" userId="S::karla.santos@downeyplanning.ie::2db6e1fb-62f6-4538-84c0-ee6f33f8d292" providerId="AD" clId="Web-{2DA8DCEA-396E-AF1F-A533-6FC97778CF90}" dt="2019-05-15T00:03:18.903" v="4651" actId="14100"/>
          <ac:picMkLst>
            <pc:docMk/>
            <pc:sldMk cId="1478185240" sldId="259"/>
            <ac:picMk id="5" creationId="{31D5B9BF-95D8-4DCC-962F-CDDC6D2DD3A5}"/>
          </ac:picMkLst>
        </pc:picChg>
        <pc:picChg chg="add mod ord">
          <ac:chgData name="Karla Santos" userId="S::karla.santos@downeyplanning.ie::2db6e1fb-62f6-4538-84c0-ee6f33f8d292" providerId="AD" clId="Web-{2DA8DCEA-396E-AF1F-A533-6FC97778CF90}" dt="2019-05-14T23:02:33.982" v="1501" actId="1076"/>
          <ac:picMkLst>
            <pc:docMk/>
            <pc:sldMk cId="1478185240" sldId="259"/>
            <ac:picMk id="6" creationId="{62291D45-2B4D-42EB-8EC9-A6C68EE032DC}"/>
          </ac:picMkLst>
        </pc:picChg>
        <pc:picChg chg="add mod">
          <ac:chgData name="Karla Santos" userId="S::karla.santos@downeyplanning.ie::2db6e1fb-62f6-4538-84c0-ee6f33f8d292" providerId="AD" clId="Web-{2DA8DCEA-396E-AF1F-A533-6FC97778CF90}" dt="2019-05-15T00:00:16.202" v="4613" actId="1076"/>
          <ac:picMkLst>
            <pc:docMk/>
            <pc:sldMk cId="1478185240" sldId="259"/>
            <ac:picMk id="7" creationId="{95E8FC2F-E6BF-422F-AEB4-5F06D022F3C0}"/>
          </ac:picMkLst>
        </pc:picChg>
        <pc:picChg chg="add del mod">
          <ac:chgData name="Karla Santos" userId="S::karla.santos@downeyplanning.ie::2db6e1fb-62f6-4538-84c0-ee6f33f8d292" providerId="AD" clId="Web-{2DA8DCEA-396E-AF1F-A533-6FC97778CF90}" dt="2019-05-15T00:09:31.315" v="5069"/>
          <ac:picMkLst>
            <pc:docMk/>
            <pc:sldMk cId="1478185240" sldId="259"/>
            <ac:picMk id="8" creationId="{4AFD8A4A-7811-4F68-999B-A40C71FDF385}"/>
          </ac:picMkLst>
        </pc:picChg>
        <pc:picChg chg="add mod">
          <ac:chgData name="Karla Santos" userId="S::karla.santos@downeyplanning.ie::2db6e1fb-62f6-4538-84c0-ee6f33f8d292" providerId="AD" clId="Web-{2DA8DCEA-396E-AF1F-A533-6FC97778CF90}" dt="2019-05-15T00:00:16.202" v="4614" actId="1076"/>
          <ac:picMkLst>
            <pc:docMk/>
            <pc:sldMk cId="1478185240" sldId="259"/>
            <ac:picMk id="9" creationId="{0A35E47E-8177-446A-95CC-49669D22A5AD}"/>
          </ac:picMkLst>
        </pc:picChg>
        <pc:picChg chg="add mod">
          <ac:chgData name="Karla Santos" userId="S::karla.santos@downeyplanning.ie::2db6e1fb-62f6-4538-84c0-ee6f33f8d292" providerId="AD" clId="Web-{2DA8DCEA-396E-AF1F-A533-6FC97778CF90}" dt="2019-05-14T23:00:09.624" v="1481" actId="688"/>
          <ac:picMkLst>
            <pc:docMk/>
            <pc:sldMk cId="1478185240" sldId="259"/>
            <ac:picMk id="11" creationId="{36C19A63-16FE-44B9-81A9-FD772540BEA5}"/>
          </ac:picMkLst>
        </pc:picChg>
        <pc:picChg chg="add mod">
          <ac:chgData name="Karla Santos" userId="S::karla.santos@downeyplanning.ie::2db6e1fb-62f6-4538-84c0-ee6f33f8d292" providerId="AD" clId="Web-{2DA8DCEA-396E-AF1F-A533-6FC97778CF90}" dt="2019-05-14T23:00:19.796" v="1483" actId="1076"/>
          <ac:picMkLst>
            <pc:docMk/>
            <pc:sldMk cId="1478185240" sldId="259"/>
            <ac:picMk id="13" creationId="{0FF9ADAD-B6D5-4744-AC81-46796691AE35}"/>
          </ac:picMkLst>
        </pc:picChg>
      </pc:sldChg>
      <pc:sldChg chg="addSp delSp modSp addAnim delAnim modAnim">
        <pc:chgData name="Karla Santos" userId="S::karla.santos@downeyplanning.ie::2db6e1fb-62f6-4538-84c0-ee6f33f8d292" providerId="AD" clId="Web-{2DA8DCEA-396E-AF1F-A533-6FC97778CF90}" dt="2019-05-15T00:41:51.615" v="6552"/>
        <pc:sldMkLst>
          <pc:docMk/>
          <pc:sldMk cId="2030869479" sldId="260"/>
        </pc:sldMkLst>
        <pc:spChg chg="mod">
          <ac:chgData name="Karla Santos" userId="S::karla.santos@downeyplanning.ie::2db6e1fb-62f6-4538-84c0-ee6f33f8d292" providerId="AD" clId="Web-{2DA8DCEA-396E-AF1F-A533-6FC97778CF90}" dt="2019-05-14T21:43:05.785" v="1036" actId="20577"/>
          <ac:spMkLst>
            <pc:docMk/>
            <pc:sldMk cId="2030869479" sldId="260"/>
            <ac:spMk id="2" creationId="{00000000-0000-0000-0000-000000000000}"/>
          </ac:spMkLst>
        </pc:spChg>
        <pc:spChg chg="mod">
          <ac:chgData name="Karla Santos" userId="S::karla.santos@downeyplanning.ie::2db6e1fb-62f6-4538-84c0-ee6f33f8d292" providerId="AD" clId="Web-{2DA8DCEA-396E-AF1F-A533-6FC97778CF90}" dt="2019-05-15T00:25:11.418" v="6128" actId="20577"/>
          <ac:spMkLst>
            <pc:docMk/>
            <pc:sldMk cId="2030869479" sldId="260"/>
            <ac:spMk id="3" creationId="{00000000-0000-0000-0000-000000000000}"/>
          </ac:spMkLst>
        </pc:spChg>
        <pc:spChg chg="add del mod">
          <ac:chgData name="Karla Santos" userId="S::karla.santos@downeyplanning.ie::2db6e1fb-62f6-4538-84c0-ee6f33f8d292" providerId="AD" clId="Web-{2DA8DCEA-396E-AF1F-A533-6FC97778CF90}" dt="2019-05-15T00:21:03.482" v="5825"/>
          <ac:spMkLst>
            <pc:docMk/>
            <pc:sldMk cId="2030869479" sldId="260"/>
            <ac:spMk id="6" creationId="{775C0F30-8E45-4FEE-AB7A-19B82D6F4F58}"/>
          </ac:spMkLst>
        </pc:spChg>
        <pc:spChg chg="add del">
          <ac:chgData name="Karla Santos" userId="S::karla.santos@downeyplanning.ie::2db6e1fb-62f6-4538-84c0-ee6f33f8d292" providerId="AD" clId="Web-{2DA8DCEA-396E-AF1F-A533-6FC97778CF90}" dt="2019-05-14T20:03:06.403" v="554"/>
          <ac:spMkLst>
            <pc:docMk/>
            <pc:sldMk cId="2030869479" sldId="260"/>
            <ac:spMk id="6" creationId="{8AC1A825-F8E0-4DF2-A25F-54EC344EAA50}"/>
          </ac:spMkLst>
        </pc:spChg>
        <pc:spChg chg="del">
          <ac:chgData name="Karla Santos" userId="S::karla.santos@downeyplanning.ie::2db6e1fb-62f6-4538-84c0-ee6f33f8d292" providerId="AD" clId="Web-{2DA8DCEA-396E-AF1F-A533-6FC97778CF90}" dt="2019-05-14T21:27:37.599" v="911"/>
          <ac:spMkLst>
            <pc:docMk/>
            <pc:sldMk cId="2030869479" sldId="260"/>
            <ac:spMk id="8" creationId="{00000000-0000-0000-0000-000000000000}"/>
          </ac:spMkLst>
        </pc:spChg>
        <pc:spChg chg="add mod">
          <ac:chgData name="Karla Santos" userId="S::karla.santos@downeyplanning.ie::2db6e1fb-62f6-4538-84c0-ee6f33f8d292" providerId="AD" clId="Web-{2DA8DCEA-396E-AF1F-A533-6FC97778CF90}" dt="2019-05-15T00:24:39.590" v="6124" actId="20577"/>
          <ac:spMkLst>
            <pc:docMk/>
            <pc:sldMk cId="2030869479" sldId="260"/>
            <ac:spMk id="8" creationId="{FFE417CB-5B6D-4C14-8D19-CC4637793AEE}"/>
          </ac:spMkLst>
        </pc:spChg>
        <pc:spChg chg="add mod">
          <ac:chgData name="Karla Santos" userId="S::karla.santos@downeyplanning.ie::2db6e1fb-62f6-4538-84c0-ee6f33f8d292" providerId="AD" clId="Web-{2DA8DCEA-396E-AF1F-A533-6FC97778CF90}" dt="2019-05-14T23:49:54.956" v="4218" actId="20577"/>
          <ac:spMkLst>
            <pc:docMk/>
            <pc:sldMk cId="2030869479" sldId="260"/>
            <ac:spMk id="11" creationId="{9255A78A-7112-463D-A199-6D6F6B46EDFC}"/>
          </ac:spMkLst>
        </pc:spChg>
        <pc:spChg chg="add mod">
          <ac:chgData name="Karla Santos" userId="S::karla.santos@downeyplanning.ie::2db6e1fb-62f6-4538-84c0-ee6f33f8d292" providerId="AD" clId="Web-{2DA8DCEA-396E-AF1F-A533-6FC97778CF90}" dt="2019-05-14T22:59:58.593" v="1480" actId="1076"/>
          <ac:spMkLst>
            <pc:docMk/>
            <pc:sldMk cId="2030869479" sldId="260"/>
            <ac:spMk id="17" creationId="{A109B69E-3D8C-4109-BABF-E7DA8AB23581}"/>
          </ac:spMkLst>
        </pc:spChg>
        <pc:picChg chg="del">
          <ac:chgData name="Karla Santos" userId="S::karla.santos@downeyplanning.ie::2db6e1fb-62f6-4538-84c0-ee6f33f8d292" providerId="AD" clId="Web-{2DA8DCEA-396E-AF1F-A533-6FC97778CF90}" dt="2019-05-14T22:33:27.307" v="1170"/>
          <ac:picMkLst>
            <pc:docMk/>
            <pc:sldMk cId="2030869479" sldId="260"/>
            <ac:picMk id="4" creationId="{00000000-0000-0000-0000-000000000000}"/>
          </ac:picMkLst>
        </pc:picChg>
        <pc:picChg chg="add mod">
          <ac:chgData name="Karla Santos" userId="S::karla.santos@downeyplanning.ie::2db6e1fb-62f6-4538-84c0-ee6f33f8d292" providerId="AD" clId="Web-{2DA8DCEA-396E-AF1F-A533-6FC97778CF90}" dt="2019-05-15T00:03:10.560" v="4650" actId="1076"/>
          <ac:picMkLst>
            <pc:docMk/>
            <pc:sldMk cId="2030869479" sldId="260"/>
            <ac:picMk id="4" creationId="{F1A6C7C7-5FDB-4809-971A-6D2E248A4E6E}"/>
          </ac:picMkLst>
        </pc:picChg>
        <pc:picChg chg="del">
          <ac:chgData name="Karla Santos" userId="S::karla.santos@downeyplanning.ie::2db6e1fb-62f6-4538-84c0-ee6f33f8d292" providerId="AD" clId="Web-{2DA8DCEA-396E-AF1F-A533-6FC97778CF90}" dt="2019-05-14T22:33:28.276" v="1171"/>
          <ac:picMkLst>
            <pc:docMk/>
            <pc:sldMk cId="2030869479" sldId="260"/>
            <ac:picMk id="5" creationId="{00000000-0000-0000-0000-000000000000}"/>
          </ac:picMkLst>
        </pc:picChg>
        <pc:picChg chg="add mod">
          <ac:chgData name="Karla Santos" userId="S::karla.santos@downeyplanning.ie::2db6e1fb-62f6-4538-84c0-ee6f33f8d292" providerId="AD" clId="Web-{2DA8DCEA-396E-AF1F-A533-6FC97778CF90}" dt="2019-05-15T00:03:10.544" v="4649" actId="1076"/>
          <ac:picMkLst>
            <pc:docMk/>
            <pc:sldMk cId="2030869479" sldId="260"/>
            <ac:picMk id="5" creationId="{C85659C9-B4C0-4DE5-82CA-BC6575BC354D}"/>
          </ac:picMkLst>
        </pc:picChg>
        <pc:picChg chg="add del mod">
          <ac:chgData name="Karla Santos" userId="S::karla.santos@downeyplanning.ie::2db6e1fb-62f6-4538-84c0-ee6f33f8d292" providerId="AD" clId="Web-{2DA8DCEA-396E-AF1F-A533-6FC97778CF90}" dt="2019-05-14T22:28:02.964" v="1143"/>
          <ac:picMkLst>
            <pc:docMk/>
            <pc:sldMk cId="2030869479" sldId="260"/>
            <ac:picMk id="6" creationId="{DC38969E-794A-4378-A40B-1ADE164CB972}"/>
          </ac:picMkLst>
        </pc:picChg>
        <pc:picChg chg="add mod">
          <ac:chgData name="Karla Santos" userId="S::karla.santos@downeyplanning.ie::2db6e1fb-62f6-4538-84c0-ee6f33f8d292" providerId="AD" clId="Web-{2DA8DCEA-396E-AF1F-A533-6FC97778CF90}" dt="2019-05-14T23:03:55.280" v="1508" actId="1076"/>
          <ac:picMkLst>
            <pc:docMk/>
            <pc:sldMk cId="2030869479" sldId="260"/>
            <ac:picMk id="9" creationId="{49B63B67-B05D-4982-863F-D5EF906BAD62}"/>
          </ac:picMkLst>
        </pc:picChg>
        <pc:picChg chg="add mod ord">
          <ac:chgData name="Karla Santos" userId="S::karla.santos@downeyplanning.ie::2db6e1fb-62f6-4538-84c0-ee6f33f8d292" providerId="AD" clId="Web-{2DA8DCEA-396E-AF1F-A533-6FC97778CF90}" dt="2019-05-14T23:03:57.920" v="1509" actId="1076"/>
          <ac:picMkLst>
            <pc:docMk/>
            <pc:sldMk cId="2030869479" sldId="260"/>
            <ac:picMk id="12" creationId="{B38742E0-66EC-4CF3-895A-0F3B4732857B}"/>
          </ac:picMkLst>
        </pc:picChg>
        <pc:picChg chg="add mod">
          <ac:chgData name="Karla Santos" userId="S::karla.santos@downeyplanning.ie::2db6e1fb-62f6-4538-84c0-ee6f33f8d292" providerId="AD" clId="Web-{2DA8DCEA-396E-AF1F-A533-6FC97778CF90}" dt="2019-05-14T23:03:49.327" v="1507" actId="1076"/>
          <ac:picMkLst>
            <pc:docMk/>
            <pc:sldMk cId="2030869479" sldId="260"/>
            <ac:picMk id="14" creationId="{71547FE5-BED5-4A44-8CF1-4F4AFB45F29C}"/>
          </ac:picMkLst>
        </pc:picChg>
      </pc:sldChg>
      <pc:sldChg chg="addSp delSp modSp addAnim delAnim modAnim">
        <pc:chgData name="Karla Santos" userId="S::karla.santos@downeyplanning.ie::2db6e1fb-62f6-4538-84c0-ee6f33f8d292" providerId="AD" clId="Web-{2DA8DCEA-396E-AF1F-A533-6FC97778CF90}" dt="2019-05-15T00:42:56.990" v="6568"/>
        <pc:sldMkLst>
          <pc:docMk/>
          <pc:sldMk cId="2958793055" sldId="261"/>
        </pc:sldMkLst>
        <pc:spChg chg="mod">
          <ac:chgData name="Karla Santos" userId="S::karla.santos@downeyplanning.ie::2db6e1fb-62f6-4538-84c0-ee6f33f8d292" providerId="AD" clId="Web-{2DA8DCEA-396E-AF1F-A533-6FC97778CF90}" dt="2019-05-14T21:43:20.128" v="1067" actId="20577"/>
          <ac:spMkLst>
            <pc:docMk/>
            <pc:sldMk cId="2958793055" sldId="261"/>
            <ac:spMk id="2" creationId="{00000000-0000-0000-0000-000000000000}"/>
          </ac:spMkLst>
        </pc:spChg>
        <pc:spChg chg="add del">
          <ac:chgData name="Karla Santos" userId="S::karla.santos@downeyplanning.ie::2db6e1fb-62f6-4538-84c0-ee6f33f8d292" providerId="AD" clId="Web-{2DA8DCEA-396E-AF1F-A533-6FC97778CF90}" dt="2019-05-14T20:03:15.466" v="557"/>
          <ac:spMkLst>
            <pc:docMk/>
            <pc:sldMk cId="2958793055" sldId="261"/>
            <ac:spMk id="3" creationId="{12D13C2D-25DF-4EFC-96BE-1859F4468002}"/>
          </ac:spMkLst>
        </pc:spChg>
        <pc:spChg chg="mod">
          <ac:chgData name="Karla Santos" userId="S::karla.santos@downeyplanning.ie::2db6e1fb-62f6-4538-84c0-ee6f33f8d292" providerId="AD" clId="Web-{2DA8DCEA-396E-AF1F-A533-6FC97778CF90}" dt="2019-05-14T21:43:43.628" v="1071" actId="20577"/>
          <ac:spMkLst>
            <pc:docMk/>
            <pc:sldMk cId="2958793055" sldId="261"/>
            <ac:spMk id="8" creationId="{00000000-0000-0000-0000-000000000000}"/>
          </ac:spMkLst>
        </pc:spChg>
        <pc:spChg chg="del">
          <ac:chgData name="Karla Santos" userId="S::karla.santos@downeyplanning.ie::2db6e1fb-62f6-4538-84c0-ee6f33f8d292" providerId="AD" clId="Web-{2DA8DCEA-396E-AF1F-A533-6FC97778CF90}" dt="2019-05-14T22:14:09.420" v="1110"/>
          <ac:spMkLst>
            <pc:docMk/>
            <pc:sldMk cId="2958793055" sldId="261"/>
            <ac:spMk id="9" creationId="{00000000-0000-0000-0000-000000000000}"/>
          </ac:spMkLst>
        </pc:spChg>
        <pc:spChg chg="add mod">
          <ac:chgData name="Karla Santos" userId="S::karla.santos@downeyplanning.ie::2db6e1fb-62f6-4538-84c0-ee6f33f8d292" providerId="AD" clId="Web-{2DA8DCEA-396E-AF1F-A533-6FC97778CF90}" dt="2019-05-14T22:56:18.373" v="1448" actId="1076"/>
          <ac:spMkLst>
            <pc:docMk/>
            <pc:sldMk cId="2958793055" sldId="261"/>
            <ac:spMk id="9" creationId="{C81BBDE5-BCEA-4BA4-A10F-C5645E67DEC6}"/>
          </ac:spMkLst>
        </pc:spChg>
        <pc:spChg chg="del">
          <ac:chgData name="Karla Santos" userId="S::karla.santos@downeyplanning.ie::2db6e1fb-62f6-4538-84c0-ee6f33f8d292" providerId="AD" clId="Web-{2DA8DCEA-396E-AF1F-A533-6FC97778CF90}" dt="2019-05-14T22:14:09.904" v="1111"/>
          <ac:spMkLst>
            <pc:docMk/>
            <pc:sldMk cId="2958793055" sldId="261"/>
            <ac:spMk id="10" creationId="{00000000-0000-0000-0000-000000000000}"/>
          </ac:spMkLst>
        </pc:spChg>
        <pc:spChg chg="del">
          <ac:chgData name="Karla Santos" userId="S::karla.santos@downeyplanning.ie::2db6e1fb-62f6-4538-84c0-ee6f33f8d292" providerId="AD" clId="Web-{2DA8DCEA-396E-AF1F-A533-6FC97778CF90}" dt="2019-05-14T22:14:02.967" v="1106"/>
          <ac:spMkLst>
            <pc:docMk/>
            <pc:sldMk cId="2958793055" sldId="261"/>
            <ac:spMk id="11" creationId="{00000000-0000-0000-0000-000000000000}"/>
          </ac:spMkLst>
        </pc:spChg>
        <pc:spChg chg="del">
          <ac:chgData name="Karla Santos" userId="S::karla.santos@downeyplanning.ie::2db6e1fb-62f6-4538-84c0-ee6f33f8d292" providerId="AD" clId="Web-{2DA8DCEA-396E-AF1F-A533-6FC97778CF90}" dt="2019-05-14T22:14:04.654" v="1108"/>
          <ac:spMkLst>
            <pc:docMk/>
            <pc:sldMk cId="2958793055" sldId="261"/>
            <ac:spMk id="12" creationId="{00000000-0000-0000-0000-000000000000}"/>
          </ac:spMkLst>
        </pc:spChg>
        <pc:spChg chg="add mod">
          <ac:chgData name="Karla Santos" userId="S::karla.santos@downeyplanning.ie::2db6e1fb-62f6-4538-84c0-ee6f33f8d292" providerId="AD" clId="Web-{2DA8DCEA-396E-AF1F-A533-6FC97778CF90}" dt="2019-05-14T23:07:40.748" v="1635" actId="20577"/>
          <ac:spMkLst>
            <pc:docMk/>
            <pc:sldMk cId="2958793055" sldId="261"/>
            <ac:spMk id="15" creationId="{17DDEB2A-45C4-48B5-95DD-28403B14B41D}"/>
          </ac:spMkLst>
        </pc:spChg>
        <pc:spChg chg="add mod">
          <ac:chgData name="Karla Santos" userId="S::karla.santos@downeyplanning.ie::2db6e1fb-62f6-4538-84c0-ee6f33f8d292" providerId="AD" clId="Web-{2DA8DCEA-396E-AF1F-A533-6FC97778CF90}" dt="2019-05-14T23:06:33.608" v="1523" actId="1076"/>
          <ac:spMkLst>
            <pc:docMk/>
            <pc:sldMk cId="2958793055" sldId="261"/>
            <ac:spMk id="26" creationId="{095E5FF2-D32B-4E4D-A97B-8AEA7EDA2761}"/>
          </ac:spMkLst>
        </pc:spChg>
        <pc:picChg chg="add mod">
          <ac:chgData name="Karla Santos" userId="S::karla.santos@downeyplanning.ie::2db6e1fb-62f6-4538-84c0-ee6f33f8d292" providerId="AD" clId="Web-{2DA8DCEA-396E-AF1F-A533-6FC97778CF90}" dt="2019-05-14T23:06:24.092" v="1519" actId="1076"/>
          <ac:picMkLst>
            <pc:docMk/>
            <pc:sldMk cId="2958793055" sldId="261"/>
            <ac:picMk id="3" creationId="{8B8AB431-2659-4F71-A0DA-3A8A256C8796}"/>
          </ac:picMkLst>
        </pc:picChg>
        <pc:picChg chg="del">
          <ac:chgData name="Karla Santos" userId="S::karla.santos@downeyplanning.ie::2db6e1fb-62f6-4538-84c0-ee6f33f8d292" providerId="AD" clId="Web-{2DA8DCEA-396E-AF1F-A533-6FC97778CF90}" dt="2019-05-14T22:14:05.561" v="1109"/>
          <ac:picMkLst>
            <pc:docMk/>
            <pc:sldMk cId="2958793055" sldId="261"/>
            <ac:picMk id="4" creationId="{00000000-0000-0000-0000-000000000000}"/>
          </ac:picMkLst>
        </pc:picChg>
        <pc:picChg chg="add mod">
          <ac:chgData name="Karla Santos" userId="S::karla.santos@downeyplanning.ie::2db6e1fb-62f6-4538-84c0-ee6f33f8d292" providerId="AD" clId="Web-{2DA8DCEA-396E-AF1F-A533-6FC97778CF90}" dt="2019-05-14T22:58:37.406" v="1466" actId="688"/>
          <ac:picMkLst>
            <pc:docMk/>
            <pc:sldMk cId="2958793055" sldId="261"/>
            <ac:picMk id="4" creationId="{72725C49-7C8B-4F48-9CB9-883C30165542}"/>
          </ac:picMkLst>
        </pc:picChg>
        <pc:picChg chg="del">
          <ac:chgData name="Karla Santos" userId="S::karla.santos@downeyplanning.ie::2db6e1fb-62f6-4538-84c0-ee6f33f8d292" providerId="AD" clId="Web-{2DA8DCEA-396E-AF1F-A533-6FC97778CF90}" dt="2019-05-14T22:13:58.764" v="1105"/>
          <ac:picMkLst>
            <pc:docMk/>
            <pc:sldMk cId="2958793055" sldId="261"/>
            <ac:picMk id="5" creationId="{00000000-0000-0000-0000-000000000000}"/>
          </ac:picMkLst>
        </pc:picChg>
        <pc:picChg chg="del">
          <ac:chgData name="Karla Santos" userId="S::karla.santos@downeyplanning.ie::2db6e1fb-62f6-4538-84c0-ee6f33f8d292" providerId="AD" clId="Web-{2DA8DCEA-396E-AF1F-A533-6FC97778CF90}" dt="2019-05-14T22:14:03.780" v="1107"/>
          <ac:picMkLst>
            <pc:docMk/>
            <pc:sldMk cId="2958793055" sldId="261"/>
            <ac:picMk id="6" creationId="{00000000-0000-0000-0000-000000000000}"/>
          </ac:picMkLst>
        </pc:picChg>
        <pc:picChg chg="add mod">
          <ac:chgData name="Karla Santos" userId="S::karla.santos@downeyplanning.ie::2db6e1fb-62f6-4538-84c0-ee6f33f8d292" providerId="AD" clId="Web-{2DA8DCEA-396E-AF1F-A533-6FC97778CF90}" dt="2019-05-14T22:58:41.046" v="1467" actId="688"/>
          <ac:picMkLst>
            <pc:docMk/>
            <pc:sldMk cId="2958793055" sldId="261"/>
            <ac:picMk id="6" creationId="{DBE7A830-8BA6-4D8C-A820-448E9167D9D1}"/>
          </ac:picMkLst>
        </pc:picChg>
        <pc:picChg chg="del">
          <ac:chgData name="Karla Santos" userId="S::karla.santos@downeyplanning.ie::2db6e1fb-62f6-4538-84c0-ee6f33f8d292" providerId="AD" clId="Web-{2DA8DCEA-396E-AF1F-A533-6FC97778CF90}" dt="2019-05-14T22:13:57.623" v="1104"/>
          <ac:picMkLst>
            <pc:docMk/>
            <pc:sldMk cId="2958793055" sldId="261"/>
            <ac:picMk id="7" creationId="{00000000-0000-0000-0000-000000000000}"/>
          </ac:picMkLst>
        </pc:picChg>
        <pc:picChg chg="add del mod">
          <ac:chgData name="Karla Santos" userId="S::karla.santos@downeyplanning.ie::2db6e1fb-62f6-4538-84c0-ee6f33f8d292" providerId="AD" clId="Web-{2DA8DCEA-396E-AF1F-A533-6FC97778CF90}" dt="2019-05-15T00:01:26.107" v="4625"/>
          <ac:picMkLst>
            <pc:docMk/>
            <pc:sldMk cId="2958793055" sldId="261"/>
            <ac:picMk id="10" creationId="{B97B92CF-96E7-4AB8-B422-47D2E3B32DF6}"/>
          </ac:picMkLst>
        </pc:picChg>
        <pc:picChg chg="add del mod">
          <ac:chgData name="Karla Santos" userId="S::karla.santos@downeyplanning.ie::2db6e1fb-62f6-4538-84c0-ee6f33f8d292" providerId="AD" clId="Web-{2DA8DCEA-396E-AF1F-A533-6FC97778CF90}" dt="2019-05-15T00:01:26.107" v="4624"/>
          <ac:picMkLst>
            <pc:docMk/>
            <pc:sldMk cId="2958793055" sldId="261"/>
            <ac:picMk id="11" creationId="{6D7BB19D-FBC8-4A69-A1BC-93740E8AF8B6}"/>
          </ac:picMkLst>
        </pc:picChg>
        <pc:picChg chg="add mod">
          <ac:chgData name="Karla Santos" userId="S::karla.santos@downeyplanning.ie::2db6e1fb-62f6-4538-84c0-ee6f33f8d292" providerId="AD" clId="Web-{2DA8DCEA-396E-AF1F-A533-6FC97778CF90}" dt="2019-05-14T23:06:26.592" v="1520" actId="1076"/>
          <ac:picMkLst>
            <pc:docMk/>
            <pc:sldMk cId="2958793055" sldId="261"/>
            <ac:picMk id="14" creationId="{CDB46E7D-3BB4-45ED-A141-FEBA2B13DD60}"/>
          </ac:picMkLst>
        </pc:picChg>
        <pc:picChg chg="add mod">
          <ac:chgData name="Karla Santos" userId="S::karla.santos@downeyplanning.ie::2db6e1fb-62f6-4538-84c0-ee6f33f8d292" providerId="AD" clId="Web-{2DA8DCEA-396E-AF1F-A533-6FC97778CF90}" dt="2019-05-14T23:06:30.592" v="1522" actId="1076"/>
          <ac:picMkLst>
            <pc:docMk/>
            <pc:sldMk cId="2958793055" sldId="261"/>
            <ac:picMk id="17" creationId="{10A2FBB6-F74A-436D-99F0-00BB47CE2719}"/>
          </ac:picMkLst>
        </pc:picChg>
        <pc:picChg chg="add mod">
          <ac:chgData name="Karla Santos" userId="S::karla.santos@downeyplanning.ie::2db6e1fb-62f6-4538-84c0-ee6f33f8d292" providerId="AD" clId="Web-{2DA8DCEA-396E-AF1F-A533-6FC97778CF90}" dt="2019-05-14T23:06:28.608" v="1521" actId="1076"/>
          <ac:picMkLst>
            <pc:docMk/>
            <pc:sldMk cId="2958793055" sldId="261"/>
            <ac:picMk id="19" creationId="{4BCC2D14-6076-4F1E-BC3B-256C793798EF}"/>
          </ac:picMkLst>
        </pc:picChg>
        <pc:picChg chg="add mod">
          <ac:chgData name="Karla Santos" userId="S::karla.santos@downeyplanning.ie::2db6e1fb-62f6-4538-84c0-ee6f33f8d292" providerId="AD" clId="Web-{2DA8DCEA-396E-AF1F-A533-6FC97778CF90}" dt="2019-05-14T22:55:00.184" v="1421" actId="1076"/>
          <ac:picMkLst>
            <pc:docMk/>
            <pc:sldMk cId="2958793055" sldId="261"/>
            <ac:picMk id="21" creationId="{A317BE29-F822-470A-BB6B-D73B7C23EDB0}"/>
          </ac:picMkLst>
        </pc:picChg>
        <pc:picChg chg="add mod">
          <ac:chgData name="Karla Santos" userId="S::karla.santos@downeyplanning.ie::2db6e1fb-62f6-4538-84c0-ee6f33f8d292" providerId="AD" clId="Web-{2DA8DCEA-396E-AF1F-A533-6FC97778CF90}" dt="2019-05-14T22:55:01.887" v="1422" actId="1076"/>
          <ac:picMkLst>
            <pc:docMk/>
            <pc:sldMk cId="2958793055" sldId="261"/>
            <ac:picMk id="23" creationId="{7ECB42CB-DA61-4105-847C-72AF457DAAF5}"/>
          </ac:picMkLst>
        </pc:picChg>
      </pc:sldChg>
      <pc:sldChg chg="addSp delSp modSp addAnim delAnim modAnim">
        <pc:chgData name="Karla Santos" userId="S::karla.santos@downeyplanning.ie::2db6e1fb-62f6-4538-84c0-ee6f33f8d292" providerId="AD" clId="Web-{2DA8DCEA-396E-AF1F-A533-6FC97778CF90}" dt="2019-05-15T00:43:38.052" v="6575" actId="20577"/>
        <pc:sldMkLst>
          <pc:docMk/>
          <pc:sldMk cId="8035869" sldId="263"/>
        </pc:sldMkLst>
        <pc:spChg chg="mod">
          <ac:chgData name="Karla Santos" userId="S::karla.santos@downeyplanning.ie::2db6e1fb-62f6-4538-84c0-ee6f33f8d292" providerId="AD" clId="Web-{2DA8DCEA-396E-AF1F-A533-6FC97778CF90}" dt="2019-05-14T21:44:06.816" v="1088" actId="20577"/>
          <ac:spMkLst>
            <pc:docMk/>
            <pc:sldMk cId="8035869" sldId="263"/>
            <ac:spMk id="2" creationId="{00000000-0000-0000-0000-000000000000}"/>
          </ac:spMkLst>
        </pc:spChg>
        <pc:spChg chg="del mod">
          <ac:chgData name="Karla Santos" userId="S::karla.santos@downeyplanning.ie::2db6e1fb-62f6-4538-84c0-ee6f33f8d292" providerId="AD" clId="Web-{2DA8DCEA-396E-AF1F-A533-6FC97778CF90}" dt="2019-05-14T23:28:31.134" v="2514"/>
          <ac:spMkLst>
            <pc:docMk/>
            <pc:sldMk cId="8035869" sldId="263"/>
            <ac:spMk id="3" creationId="{00000000-0000-0000-0000-000000000000}"/>
          </ac:spMkLst>
        </pc:spChg>
        <pc:spChg chg="add del">
          <ac:chgData name="Karla Santos" userId="S::karla.santos@downeyplanning.ie::2db6e1fb-62f6-4538-84c0-ee6f33f8d292" providerId="AD" clId="Web-{2DA8DCEA-396E-AF1F-A533-6FC97778CF90}" dt="2019-05-14T20:03:28.357" v="561"/>
          <ac:spMkLst>
            <pc:docMk/>
            <pc:sldMk cId="8035869" sldId="263"/>
            <ac:spMk id="4" creationId="{3AD49879-79A0-4126-9751-73522ADCFECE}"/>
          </ac:spMkLst>
        </pc:spChg>
        <pc:spChg chg="add mod">
          <ac:chgData name="Karla Santos" userId="S::karla.santos@downeyplanning.ie::2db6e1fb-62f6-4538-84c0-ee6f33f8d292" providerId="AD" clId="Web-{2DA8DCEA-396E-AF1F-A533-6FC97778CF90}" dt="2019-05-14T23:09:06.419" v="1764" actId="20577"/>
          <ac:spMkLst>
            <pc:docMk/>
            <pc:sldMk cId="8035869" sldId="263"/>
            <ac:spMk id="5" creationId="{0A46D712-1875-4358-99DF-C3EC6EAD377F}"/>
          </ac:spMkLst>
        </pc:spChg>
        <pc:spChg chg="add mod">
          <ac:chgData name="Karla Santos" userId="S::karla.santos@downeyplanning.ie::2db6e1fb-62f6-4538-84c0-ee6f33f8d292" providerId="AD" clId="Web-{2DA8DCEA-396E-AF1F-A533-6FC97778CF90}" dt="2019-05-15T00:43:38.052" v="6575" actId="20577"/>
          <ac:spMkLst>
            <pc:docMk/>
            <pc:sldMk cId="8035869" sldId="263"/>
            <ac:spMk id="9" creationId="{B7A40383-7DC4-4669-AE00-06474BF67D70}"/>
          </ac:spMkLst>
        </pc:spChg>
        <pc:spChg chg="mod">
          <ac:chgData name="Karla Santos" userId="S::karla.santos@downeyplanning.ie::2db6e1fb-62f6-4538-84c0-ee6f33f8d292" providerId="AD" clId="Web-{2DA8DCEA-396E-AF1F-A533-6FC97778CF90}" dt="2019-05-15T00:02:12.982" v="4631" actId="20577"/>
          <ac:spMkLst>
            <pc:docMk/>
            <pc:sldMk cId="8035869" sldId="263"/>
            <ac:spMk id="11" creationId="{00000000-0000-0000-0000-000000000000}"/>
          </ac:spMkLst>
        </pc:spChg>
        <pc:spChg chg="del">
          <ac:chgData name="Karla Santos" userId="S::karla.santos@downeyplanning.ie::2db6e1fb-62f6-4538-84c0-ee6f33f8d292" providerId="AD" clId="Web-{2DA8DCEA-396E-AF1F-A533-6FC97778CF90}" dt="2019-05-14T22:16:55.404" v="1131"/>
          <ac:spMkLst>
            <pc:docMk/>
            <pc:sldMk cId="8035869" sldId="263"/>
            <ac:spMk id="16" creationId="{00000000-0000-0000-0000-000000000000}"/>
          </ac:spMkLst>
        </pc:spChg>
        <pc:spChg chg="del">
          <ac:chgData name="Karla Santos" userId="S::karla.santos@downeyplanning.ie::2db6e1fb-62f6-4538-84c0-ee6f33f8d292" providerId="AD" clId="Web-{2DA8DCEA-396E-AF1F-A533-6FC97778CF90}" dt="2019-05-14T22:16:51.841" v="1127"/>
          <ac:spMkLst>
            <pc:docMk/>
            <pc:sldMk cId="8035869" sldId="263"/>
            <ac:spMk id="17" creationId="{00000000-0000-0000-0000-000000000000}"/>
          </ac:spMkLst>
        </pc:spChg>
        <pc:spChg chg="del">
          <ac:chgData name="Karla Santos" userId="S::karla.santos@downeyplanning.ie::2db6e1fb-62f6-4538-84c0-ee6f33f8d292" providerId="AD" clId="Web-{2DA8DCEA-396E-AF1F-A533-6FC97778CF90}" dt="2019-05-14T22:16:56.982" v="1132"/>
          <ac:spMkLst>
            <pc:docMk/>
            <pc:sldMk cId="8035869" sldId="263"/>
            <ac:spMk id="19" creationId="{00000000-0000-0000-0000-000000000000}"/>
          </ac:spMkLst>
        </pc:spChg>
        <pc:spChg chg="add mod">
          <ac:chgData name="Karla Santos" userId="S::karla.santos@downeyplanning.ie::2db6e1fb-62f6-4538-84c0-ee6f33f8d292" providerId="AD" clId="Web-{2DA8DCEA-396E-AF1F-A533-6FC97778CF90}" dt="2019-05-14T23:05:09.186" v="1518" actId="1076"/>
          <ac:spMkLst>
            <pc:docMk/>
            <pc:sldMk cId="8035869" sldId="263"/>
            <ac:spMk id="24" creationId="{A897BA8E-F15A-4F97-B824-51BA0F85FC78}"/>
          </ac:spMkLst>
        </pc:spChg>
        <pc:picChg chg="add mod">
          <ac:chgData name="Karla Santos" userId="S::karla.santos@downeyplanning.ie::2db6e1fb-62f6-4538-84c0-ee6f33f8d292" providerId="AD" clId="Web-{2DA8DCEA-396E-AF1F-A533-6FC97778CF90}" dt="2019-05-14T22:34:32.994" v="1179" actId="1076"/>
          <ac:picMkLst>
            <pc:docMk/>
            <pc:sldMk cId="8035869" sldId="263"/>
            <ac:picMk id="4" creationId="{0A38BB50-B820-4D15-8DD1-2B04AE137247}"/>
          </ac:picMkLst>
        </pc:picChg>
        <pc:picChg chg="add mod">
          <ac:chgData name="Karla Santos" userId="S::karla.santos@downeyplanning.ie::2db6e1fb-62f6-4538-84c0-ee6f33f8d292" providerId="AD" clId="Web-{2DA8DCEA-396E-AF1F-A533-6FC97778CF90}" dt="2019-05-14T22:34:37.260" v="1180" actId="688"/>
          <ac:picMkLst>
            <pc:docMk/>
            <pc:sldMk cId="8035869" sldId="263"/>
            <ac:picMk id="6" creationId="{37AA4F13-D616-4907-BD9E-32758B16B5A1}"/>
          </ac:picMkLst>
        </pc:picChg>
        <pc:picChg chg="add mod">
          <ac:chgData name="Karla Santos" userId="S::karla.santos@downeyplanning.ie::2db6e1fb-62f6-4538-84c0-ee6f33f8d292" providerId="AD" clId="Web-{2DA8DCEA-396E-AF1F-A533-6FC97778CF90}" dt="2019-05-14T22:34:49.259" v="1183" actId="1076"/>
          <ac:picMkLst>
            <pc:docMk/>
            <pc:sldMk cId="8035869" sldId="263"/>
            <ac:picMk id="7" creationId="{A15C5376-923A-485E-BFC8-5175324C5B59}"/>
          </ac:picMkLst>
        </pc:picChg>
        <pc:picChg chg="add mod">
          <ac:chgData name="Karla Santos" userId="S::karla.santos@downeyplanning.ie::2db6e1fb-62f6-4538-84c0-ee6f33f8d292" providerId="AD" clId="Web-{2DA8DCEA-396E-AF1F-A533-6FC97778CF90}" dt="2019-05-14T23:05:00.233" v="1516" actId="1076"/>
          <ac:picMkLst>
            <pc:docMk/>
            <pc:sldMk cId="8035869" sldId="263"/>
            <ac:picMk id="8" creationId="{A4B277C6-9B20-4C3E-938D-16116E9F6E26}"/>
          </ac:picMkLst>
        </pc:picChg>
        <pc:picChg chg="del">
          <ac:chgData name="Karla Santos" userId="S::karla.santos@downeyplanning.ie::2db6e1fb-62f6-4538-84c0-ee6f33f8d292" providerId="AD" clId="Web-{2DA8DCEA-396E-AF1F-A533-6FC97778CF90}" dt="2019-05-14T22:16:50.044" v="1126"/>
          <ac:picMkLst>
            <pc:docMk/>
            <pc:sldMk cId="8035869" sldId="263"/>
            <ac:picMk id="10" creationId="{00000000-0000-0000-0000-000000000000}"/>
          </ac:picMkLst>
        </pc:picChg>
        <pc:picChg chg="del">
          <ac:chgData name="Karla Santos" userId="S::karla.santos@downeyplanning.ie::2db6e1fb-62f6-4538-84c0-ee6f33f8d292" providerId="AD" clId="Web-{2DA8DCEA-396E-AF1F-A533-6FC97778CF90}" dt="2019-05-14T22:16:52.419" v="1128"/>
          <ac:picMkLst>
            <pc:docMk/>
            <pc:sldMk cId="8035869" sldId="263"/>
            <ac:picMk id="12" creationId="{00000000-0000-0000-0000-000000000000}"/>
          </ac:picMkLst>
        </pc:picChg>
        <pc:picChg chg="del">
          <ac:chgData name="Karla Santos" userId="S::karla.santos@downeyplanning.ie::2db6e1fb-62f6-4538-84c0-ee6f33f8d292" providerId="AD" clId="Web-{2DA8DCEA-396E-AF1F-A533-6FC97778CF90}" dt="2019-05-14T22:16:53.310" v="1129"/>
          <ac:picMkLst>
            <pc:docMk/>
            <pc:sldMk cId="8035869" sldId="263"/>
            <ac:picMk id="13" creationId="{00000000-0000-0000-0000-000000000000}"/>
          </ac:picMkLst>
        </pc:picChg>
        <pc:picChg chg="del">
          <ac:chgData name="Karla Santos" userId="S::karla.santos@downeyplanning.ie::2db6e1fb-62f6-4538-84c0-ee6f33f8d292" providerId="AD" clId="Web-{2DA8DCEA-396E-AF1F-A533-6FC97778CF90}" dt="2019-05-14T22:16:54.044" v="1130"/>
          <ac:picMkLst>
            <pc:docMk/>
            <pc:sldMk cId="8035869" sldId="263"/>
            <ac:picMk id="14" creationId="{00000000-0000-0000-0000-000000000000}"/>
          </ac:picMkLst>
        </pc:picChg>
        <pc:picChg chg="add mod">
          <ac:chgData name="Karla Santos" userId="S::karla.santos@downeyplanning.ie::2db6e1fb-62f6-4538-84c0-ee6f33f8d292" providerId="AD" clId="Web-{2DA8DCEA-396E-AF1F-A533-6FC97778CF90}" dt="2019-05-14T23:05:04.951" v="1517" actId="1076"/>
          <ac:picMkLst>
            <pc:docMk/>
            <pc:sldMk cId="8035869" sldId="263"/>
            <ac:picMk id="21" creationId="{52497551-FD76-4B9B-9D0A-73B65DD3FC3B}"/>
          </ac:picMkLst>
        </pc:picChg>
      </pc:sldChg>
      <pc:sldChg chg="addSp delSp modSp addAnim delAnim modAnim">
        <pc:chgData name="Karla Santos" userId="S::karla.santos@downeyplanning.ie::2db6e1fb-62f6-4538-84c0-ee6f33f8d292" providerId="AD" clId="Web-{2DA8DCEA-396E-AF1F-A533-6FC97778CF90}" dt="2019-05-15T00:45:26.832" v="6580"/>
        <pc:sldMkLst>
          <pc:docMk/>
          <pc:sldMk cId="854214894" sldId="265"/>
        </pc:sldMkLst>
        <pc:spChg chg="mod">
          <ac:chgData name="Karla Santos" userId="S::karla.santos@downeyplanning.ie::2db6e1fb-62f6-4538-84c0-ee6f33f8d292" providerId="AD" clId="Web-{2DA8DCEA-396E-AF1F-A533-6FC97778CF90}" dt="2019-05-14T20:01:22.748" v="537"/>
          <ac:spMkLst>
            <pc:docMk/>
            <pc:sldMk cId="854214894" sldId="265"/>
            <ac:spMk id="2" creationId="{00000000-0000-0000-0000-000000000000}"/>
          </ac:spMkLst>
        </pc:spChg>
        <pc:spChg chg="mod">
          <ac:chgData name="Karla Santos" userId="S::karla.santos@downeyplanning.ie::2db6e1fb-62f6-4538-84c0-ee6f33f8d292" providerId="AD" clId="Web-{2DA8DCEA-396E-AF1F-A533-6FC97778CF90}" dt="2019-05-14T20:18:52.167" v="777" actId="1076"/>
          <ac:spMkLst>
            <pc:docMk/>
            <pc:sldMk cId="854214894" sldId="265"/>
            <ac:spMk id="3" creationId="{00000000-0000-0000-0000-000000000000}"/>
          </ac:spMkLst>
        </pc:spChg>
        <pc:spChg chg="mod">
          <ac:chgData name="Karla Santos" userId="S::karla.santos@downeyplanning.ie::2db6e1fb-62f6-4538-84c0-ee6f33f8d292" providerId="AD" clId="Web-{2DA8DCEA-396E-AF1F-A533-6FC97778CF90}" dt="2019-05-15T00:02:16.888" v="4634" actId="20577"/>
          <ac:spMkLst>
            <pc:docMk/>
            <pc:sldMk cId="854214894" sldId="265"/>
            <ac:spMk id="4" creationId="{00000000-0000-0000-0000-000000000000}"/>
          </ac:spMkLst>
        </pc:spChg>
        <pc:spChg chg="add mod">
          <ac:chgData name="Karla Santos" userId="S::karla.santos@downeyplanning.ie::2db6e1fb-62f6-4538-84c0-ee6f33f8d292" providerId="AD" clId="Web-{2DA8DCEA-396E-AF1F-A533-6FC97778CF90}" dt="2019-05-14T23:39:42.973" v="3802" actId="20577"/>
          <ac:spMkLst>
            <pc:docMk/>
            <pc:sldMk cId="854214894" sldId="265"/>
            <ac:spMk id="5" creationId="{7303482E-C84F-4D17-A4C2-2814EDAA0659}"/>
          </ac:spMkLst>
        </pc:spChg>
        <pc:spChg chg="add del mod">
          <ac:chgData name="Karla Santos" userId="S::karla.santos@downeyplanning.ie::2db6e1fb-62f6-4538-84c0-ee6f33f8d292" providerId="AD" clId="Web-{2DA8DCEA-396E-AF1F-A533-6FC97778CF90}" dt="2019-05-14T20:03:55.341" v="566"/>
          <ac:spMkLst>
            <pc:docMk/>
            <pc:sldMk cId="854214894" sldId="265"/>
            <ac:spMk id="17" creationId="{69483633-F3DA-43E1-BCDA-31EE20BBF757}"/>
          </ac:spMkLst>
        </pc:spChg>
        <pc:spChg chg="add del mod">
          <ac:chgData name="Karla Santos" userId="S::karla.santos@downeyplanning.ie::2db6e1fb-62f6-4538-84c0-ee6f33f8d292" providerId="AD" clId="Web-{2DA8DCEA-396E-AF1F-A533-6FC97778CF90}" dt="2019-05-14T23:29:29.930" v="2580"/>
          <ac:spMkLst>
            <pc:docMk/>
            <pc:sldMk cId="854214894" sldId="265"/>
            <ac:spMk id="48" creationId="{DB029F69-8D78-44BF-A53D-9BC4DADAA3D3}"/>
          </ac:spMkLst>
        </pc:spChg>
        <pc:spChg chg="add mod">
          <ac:chgData name="Karla Santos" userId="S::karla.santos@downeyplanning.ie::2db6e1fb-62f6-4538-84c0-ee6f33f8d292" providerId="AD" clId="Web-{2DA8DCEA-396E-AF1F-A533-6FC97778CF90}" dt="2019-05-14T19:59:38.935" v="522" actId="1076"/>
          <ac:spMkLst>
            <pc:docMk/>
            <pc:sldMk cId="854214894" sldId="265"/>
            <ac:spMk id="50" creationId="{CB96B35A-1A22-401A-9138-9591B2360055}"/>
          </ac:spMkLst>
        </pc:spChg>
        <pc:spChg chg="add mod">
          <ac:chgData name="Karla Santos" userId="S::karla.santos@downeyplanning.ie::2db6e1fb-62f6-4538-84c0-ee6f33f8d292" providerId="AD" clId="Web-{2DA8DCEA-396E-AF1F-A533-6FC97778CF90}" dt="2019-05-14T23:09:17.013" v="1770" actId="20577"/>
          <ac:spMkLst>
            <pc:docMk/>
            <pc:sldMk cId="854214894" sldId="265"/>
            <ac:spMk id="52" creationId="{1D3E777C-7849-4272-BE2D-4E2AFD6F92E1}"/>
          </ac:spMkLst>
        </pc:spChg>
        <pc:spChg chg="add del mod">
          <ac:chgData name="Karla Santos" userId="S::karla.santos@downeyplanning.ie::2db6e1fb-62f6-4538-84c0-ee6f33f8d292" providerId="AD" clId="Web-{2DA8DCEA-396E-AF1F-A533-6FC97778CF90}" dt="2019-05-14T20:27:56.634" v="838"/>
          <ac:spMkLst>
            <pc:docMk/>
            <pc:sldMk cId="854214894" sldId="265"/>
            <ac:spMk id="64" creationId="{22EB79D3-FF41-4A62-8D89-257084045625}"/>
          </ac:spMkLst>
        </pc:spChg>
        <pc:spChg chg="add del mod ord">
          <ac:chgData name="Karla Santos" userId="S::karla.santos@downeyplanning.ie::2db6e1fb-62f6-4538-84c0-ee6f33f8d292" providerId="AD" clId="Web-{2DA8DCEA-396E-AF1F-A533-6FC97778CF90}" dt="2019-05-14T20:32:28.617" v="860"/>
          <ac:spMkLst>
            <pc:docMk/>
            <pc:sldMk cId="854214894" sldId="265"/>
            <ac:spMk id="75" creationId="{22837A0F-CCD7-40BA-90C7-C854FB97956D}"/>
          </ac:spMkLst>
        </pc:spChg>
        <pc:spChg chg="add del mod ord">
          <ac:chgData name="Karla Santos" userId="S::karla.santos@downeyplanning.ie::2db6e1fb-62f6-4538-84c0-ee6f33f8d292" providerId="AD" clId="Web-{2DA8DCEA-396E-AF1F-A533-6FC97778CF90}" dt="2019-05-14T20:33:47.773" v="865"/>
          <ac:spMkLst>
            <pc:docMk/>
            <pc:sldMk cId="854214894" sldId="265"/>
            <ac:spMk id="76" creationId="{F713FAAE-CF54-418E-B125-E46D50C83C85}"/>
          </ac:spMkLst>
        </pc:spChg>
        <pc:spChg chg="add mod">
          <ac:chgData name="Karla Santos" userId="S::karla.santos@downeyplanning.ie::2db6e1fb-62f6-4538-84c0-ee6f33f8d292" providerId="AD" clId="Web-{2DA8DCEA-396E-AF1F-A533-6FC97778CF90}" dt="2019-05-14T20:34:18.226" v="872"/>
          <ac:spMkLst>
            <pc:docMk/>
            <pc:sldMk cId="854214894" sldId="265"/>
            <ac:spMk id="77" creationId="{D6954956-7EB2-4254-A54F-E1DBB36953B4}"/>
          </ac:spMkLst>
        </pc:spChg>
        <pc:spChg chg="add mod">
          <ac:chgData name="Karla Santos" userId="S::karla.santos@downeyplanning.ie::2db6e1fb-62f6-4538-84c0-ee6f33f8d292" providerId="AD" clId="Web-{2DA8DCEA-396E-AF1F-A533-6FC97778CF90}" dt="2019-05-14T20:34:45.398" v="881" actId="1076"/>
          <ac:spMkLst>
            <pc:docMk/>
            <pc:sldMk cId="854214894" sldId="265"/>
            <ac:spMk id="78" creationId="{3436B64F-FF7E-4181-BE25-CE7FD0A530C1}"/>
          </ac:spMkLst>
        </pc:spChg>
        <pc:spChg chg="add mod">
          <ac:chgData name="Karla Santos" userId="S::karla.santos@downeyplanning.ie::2db6e1fb-62f6-4538-84c0-ee6f33f8d292" providerId="AD" clId="Web-{2DA8DCEA-396E-AF1F-A533-6FC97778CF90}" dt="2019-05-14T20:35:25.304" v="890" actId="14100"/>
          <ac:spMkLst>
            <pc:docMk/>
            <pc:sldMk cId="854214894" sldId="265"/>
            <ac:spMk id="79" creationId="{9E9A2246-F4CE-4521-AAFA-F789DA63D451}"/>
          </ac:spMkLst>
        </pc:spChg>
        <pc:spChg chg="add mod">
          <ac:chgData name="Karla Santos" userId="S::karla.santos@downeyplanning.ie::2db6e1fb-62f6-4538-84c0-ee6f33f8d292" providerId="AD" clId="Web-{2DA8DCEA-396E-AF1F-A533-6FC97778CF90}" dt="2019-05-14T20:35:45.179" v="893" actId="1076"/>
          <ac:spMkLst>
            <pc:docMk/>
            <pc:sldMk cId="854214894" sldId="265"/>
            <ac:spMk id="80" creationId="{72A7C292-6BC1-45A1-A305-B8677133272A}"/>
          </ac:spMkLst>
        </pc:spChg>
        <pc:spChg chg="add mod">
          <ac:chgData name="Karla Santos" userId="S::karla.santos@downeyplanning.ie::2db6e1fb-62f6-4538-84c0-ee6f33f8d292" providerId="AD" clId="Web-{2DA8DCEA-396E-AF1F-A533-6FC97778CF90}" dt="2019-05-14T20:36:25.429" v="901" actId="1076"/>
          <ac:spMkLst>
            <pc:docMk/>
            <pc:sldMk cId="854214894" sldId="265"/>
            <ac:spMk id="81" creationId="{EF426E90-0FA7-41BF-9492-9F9EEAA89494}"/>
          </ac:spMkLst>
        </pc:spChg>
        <pc:spChg chg="add mod">
          <ac:chgData name="Karla Santos" userId="S::karla.santos@downeyplanning.ie::2db6e1fb-62f6-4538-84c0-ee6f33f8d292" providerId="AD" clId="Web-{2DA8DCEA-396E-AF1F-A533-6FC97778CF90}" dt="2019-05-14T20:36:45.195" v="904" actId="1076"/>
          <ac:spMkLst>
            <pc:docMk/>
            <pc:sldMk cId="854214894" sldId="265"/>
            <ac:spMk id="82" creationId="{5DBFA7A8-A157-4AD1-9020-DA0B7CA2F052}"/>
          </ac:spMkLst>
        </pc:spChg>
        <pc:graphicFrameChg chg="del mod">
          <ac:chgData name="Karla Santos" userId="S::karla.santos@downeyplanning.ie::2db6e1fb-62f6-4538-84c0-ee6f33f8d292" providerId="AD" clId="Web-{2DA8DCEA-396E-AF1F-A533-6FC97778CF90}" dt="2019-05-14T20:29:26.649" v="841"/>
          <ac:graphicFrameMkLst>
            <pc:docMk/>
            <pc:sldMk cId="854214894" sldId="265"/>
            <ac:graphicFrameMk id="5" creationId="{00000000-0000-0000-0000-000000000000}"/>
          </ac:graphicFrameMkLst>
        </pc:graphicFrameChg>
        <pc:picChg chg="add mod ord modCrop">
          <ac:chgData name="Karla Santos" userId="S::karla.santos@downeyplanning.ie::2db6e1fb-62f6-4538-84c0-ee6f33f8d292" providerId="AD" clId="Web-{2DA8DCEA-396E-AF1F-A533-6FC97778CF90}" dt="2019-05-14T19:46:42.839" v="361"/>
          <ac:picMkLst>
            <pc:docMk/>
            <pc:sldMk cId="854214894" sldId="265"/>
            <ac:picMk id="19" creationId="{52EE0562-079B-4354-97A1-C1353F26257B}"/>
          </ac:picMkLst>
        </pc:picChg>
        <pc:picChg chg="add mod ord">
          <ac:chgData name="Karla Santos" userId="S::karla.santos@downeyplanning.ie::2db6e1fb-62f6-4538-84c0-ee6f33f8d292" providerId="AD" clId="Web-{2DA8DCEA-396E-AF1F-A533-6FC97778CF90}" dt="2019-05-14T19:46:43.073" v="366"/>
          <ac:picMkLst>
            <pc:docMk/>
            <pc:sldMk cId="854214894" sldId="265"/>
            <ac:picMk id="25" creationId="{AAC41021-EB61-4D79-A112-8F7C90A7F403}"/>
          </ac:picMkLst>
        </pc:picChg>
        <pc:picChg chg="add mod ord">
          <ac:chgData name="Karla Santos" userId="S::karla.santos@downeyplanning.ie::2db6e1fb-62f6-4538-84c0-ee6f33f8d292" providerId="AD" clId="Web-{2DA8DCEA-396E-AF1F-A533-6FC97778CF90}" dt="2019-05-14T19:46:43.370" v="371"/>
          <ac:picMkLst>
            <pc:docMk/>
            <pc:sldMk cId="854214894" sldId="265"/>
            <ac:picMk id="31" creationId="{D2F30841-466A-4032-B3D6-21123DBE38E8}"/>
          </ac:picMkLst>
        </pc:picChg>
      </pc:sldChg>
      <pc:sldChg chg="modSp">
        <pc:chgData name="Karla Santos" userId="S::karla.santos@downeyplanning.ie::2db6e1fb-62f6-4538-84c0-ee6f33f8d292" providerId="AD" clId="Web-{2DA8DCEA-396E-AF1F-A533-6FC97778CF90}" dt="2019-05-14T19:57:01.967" v="461"/>
        <pc:sldMkLst>
          <pc:docMk/>
          <pc:sldMk cId="3692875433" sldId="266"/>
        </pc:sldMkLst>
        <pc:spChg chg="mod">
          <ac:chgData name="Karla Santos" userId="S::karla.santos@downeyplanning.ie::2db6e1fb-62f6-4538-84c0-ee6f33f8d292" providerId="AD" clId="Web-{2DA8DCEA-396E-AF1F-A533-6FC97778CF90}" dt="2019-05-14T19:57:01.967" v="461"/>
          <ac:spMkLst>
            <pc:docMk/>
            <pc:sldMk cId="3692875433" sldId="266"/>
            <ac:spMk id="2" creationId="{00000000-0000-0000-0000-000000000000}"/>
          </ac:spMkLst>
        </pc:spChg>
        <pc:spChg chg="mod">
          <ac:chgData name="Karla Santos" userId="S::karla.santos@downeyplanning.ie::2db6e1fb-62f6-4538-84c0-ee6f33f8d292" providerId="AD" clId="Web-{2DA8DCEA-396E-AF1F-A533-6FC97778CF90}" dt="2019-05-14T19:56:52.045" v="460"/>
          <ac:spMkLst>
            <pc:docMk/>
            <pc:sldMk cId="3692875433" sldId="266"/>
            <ac:spMk id="5" creationId="{00000000-0000-0000-0000-000000000000}"/>
          </ac:spMkLst>
        </pc:spChg>
      </pc:sldChg>
      <pc:sldChg chg="modSp ord">
        <pc:chgData name="Karla Santos" userId="S::karla.santos@downeyplanning.ie::2db6e1fb-62f6-4538-84c0-ee6f33f8d292" providerId="AD" clId="Web-{2DA8DCEA-396E-AF1F-A533-6FC97778CF90}" dt="2019-05-14T19:57:34.795" v="466" actId="20577"/>
        <pc:sldMkLst>
          <pc:docMk/>
          <pc:sldMk cId="2409598550" sldId="267"/>
        </pc:sldMkLst>
        <pc:spChg chg="mod">
          <ac:chgData name="Karla Santos" userId="S::karla.santos@downeyplanning.ie::2db6e1fb-62f6-4538-84c0-ee6f33f8d292" providerId="AD" clId="Web-{2DA8DCEA-396E-AF1F-A533-6FC97778CF90}" dt="2019-05-14T19:57:34.795" v="466" actId="20577"/>
          <ac:spMkLst>
            <pc:docMk/>
            <pc:sldMk cId="2409598550" sldId="267"/>
            <ac:spMk id="2" creationId="{00000000-0000-0000-0000-000000000000}"/>
          </ac:spMkLst>
        </pc:spChg>
      </pc:sldChg>
      <pc:sldChg chg="modSp add ord replId">
        <pc:chgData name="Karla Santos" userId="S::karla.santos@downeyplanning.ie::2db6e1fb-62f6-4538-84c0-ee6f33f8d292" providerId="AD" clId="Web-{2DA8DCEA-396E-AF1F-A533-6FC97778CF90}" dt="2019-05-14T19:57:27.326" v="463" actId="20577"/>
        <pc:sldMkLst>
          <pc:docMk/>
          <pc:sldMk cId="240932896" sldId="268"/>
        </pc:sldMkLst>
        <pc:spChg chg="mod">
          <ac:chgData name="Karla Santos" userId="S::karla.santos@downeyplanning.ie::2db6e1fb-62f6-4538-84c0-ee6f33f8d292" providerId="AD" clId="Web-{2DA8DCEA-396E-AF1F-A533-6FC97778CF90}" dt="2019-05-14T19:57:27.326" v="463" actId="20577"/>
          <ac:spMkLst>
            <pc:docMk/>
            <pc:sldMk cId="240932896" sldId="268"/>
            <ac:spMk id="2" creationId="{00000000-0000-0000-0000-000000000000}"/>
          </ac:spMkLst>
        </pc:spChg>
      </pc:sldChg>
      <pc:sldChg chg="addSp delSp modSp add replId addAnim delAnim modAnim">
        <pc:chgData name="Karla Santos" userId="S::karla.santos@downeyplanning.ie::2db6e1fb-62f6-4538-84c0-ee6f33f8d292" providerId="AD" clId="Web-{2DA8DCEA-396E-AF1F-A533-6FC97778CF90}" dt="2019-05-15T00:40:45.256" v="6541"/>
        <pc:sldMkLst>
          <pc:docMk/>
          <pc:sldMk cId="3580772220" sldId="269"/>
        </pc:sldMkLst>
        <pc:spChg chg="add del">
          <ac:chgData name="Karla Santos" userId="S::karla.santos@downeyplanning.ie::2db6e1fb-62f6-4538-84c0-ee6f33f8d292" providerId="AD" clId="Web-{2DA8DCEA-396E-AF1F-A533-6FC97778CF90}" dt="2019-05-14T22:47:51.436" v="1308"/>
          <ac:spMkLst>
            <pc:docMk/>
            <pc:sldMk cId="3580772220" sldId="269"/>
            <ac:spMk id="6" creationId="{5C71BEF4-2E2A-423F-A3F5-76288FE3FDC3}"/>
          </ac:spMkLst>
        </pc:spChg>
        <pc:spChg chg="add del mod">
          <ac:chgData name="Karla Santos" userId="S::karla.santos@downeyplanning.ie::2db6e1fb-62f6-4538-84c0-ee6f33f8d292" providerId="AD" clId="Web-{2DA8DCEA-396E-AF1F-A533-6FC97778CF90}" dt="2019-05-14T22:48:22.389" v="1315"/>
          <ac:spMkLst>
            <pc:docMk/>
            <pc:sldMk cId="3580772220" sldId="269"/>
            <ac:spMk id="7" creationId="{1814006A-06CA-4DC8-8E8B-C44228E94777}"/>
          </ac:spMkLst>
        </pc:spChg>
        <pc:spChg chg="add mod">
          <ac:chgData name="Karla Santos" userId="S::karla.santos@downeyplanning.ie::2db6e1fb-62f6-4538-84c0-ee6f33f8d292" providerId="AD" clId="Web-{2DA8DCEA-396E-AF1F-A533-6FC97778CF90}" dt="2019-05-14T23:26:22.057" v="2468" actId="1076"/>
          <ac:spMkLst>
            <pc:docMk/>
            <pc:sldMk cId="3580772220" sldId="269"/>
            <ac:spMk id="8" creationId="{2EFEF633-47F2-4555-BD2A-CC889EA17C71}"/>
          </ac:spMkLst>
        </pc:spChg>
        <pc:spChg chg="add del">
          <ac:chgData name="Karla Santos" userId="S::karla.santos@downeyplanning.ie::2db6e1fb-62f6-4538-84c0-ee6f33f8d292" providerId="AD" clId="Web-{2DA8DCEA-396E-AF1F-A533-6FC97778CF90}" dt="2019-05-15T00:03:53.122" v="4653"/>
          <ac:spMkLst>
            <pc:docMk/>
            <pc:sldMk cId="3580772220" sldId="269"/>
            <ac:spMk id="9" creationId="{9F05F80F-A46E-45C5-B0B6-4A8D5FE3993C}"/>
          </ac:spMkLst>
        </pc:spChg>
        <pc:spChg chg="mod">
          <ac:chgData name="Karla Santos" userId="S::karla.santos@downeyplanning.ie::2db6e1fb-62f6-4538-84c0-ee6f33f8d292" providerId="AD" clId="Web-{2DA8DCEA-396E-AF1F-A533-6FC97778CF90}" dt="2019-05-14T23:12:15.184" v="1980" actId="20577"/>
          <ac:spMkLst>
            <pc:docMk/>
            <pc:sldMk cId="3580772220" sldId="269"/>
            <ac:spMk id="13" creationId="{8D6E2AC1-3256-4B6F-8090-771A77907BC0}"/>
          </ac:spMkLst>
        </pc:spChg>
        <pc:spChg chg="add del mod">
          <ac:chgData name="Karla Santos" userId="S::karla.santos@downeyplanning.ie::2db6e1fb-62f6-4538-84c0-ee6f33f8d292" providerId="AD" clId="Web-{2DA8DCEA-396E-AF1F-A533-6FC97778CF90}" dt="2019-05-14T22:48:22.577" v="1316"/>
          <ac:spMkLst>
            <pc:docMk/>
            <pc:sldMk cId="3580772220" sldId="269"/>
            <ac:spMk id="18" creationId="{EBBB2565-4074-4B97-8798-93C05E94DB3B}"/>
          </ac:spMkLst>
        </pc:spChg>
        <pc:spChg chg="add del">
          <ac:chgData name="Karla Santos" userId="S::karla.santos@downeyplanning.ie::2db6e1fb-62f6-4538-84c0-ee6f33f8d292" providerId="AD" clId="Web-{2DA8DCEA-396E-AF1F-A533-6FC97778CF90}" dt="2019-05-14T22:48:54.264" v="1330"/>
          <ac:spMkLst>
            <pc:docMk/>
            <pc:sldMk cId="3580772220" sldId="269"/>
            <ac:spMk id="19" creationId="{45A83215-162E-4B1B-B5EA-5035DA0D8E01}"/>
          </ac:spMkLst>
        </pc:spChg>
        <pc:spChg chg="add mod">
          <ac:chgData name="Karla Santos" userId="S::karla.santos@downeyplanning.ie::2db6e1fb-62f6-4538-84c0-ee6f33f8d292" providerId="AD" clId="Web-{2DA8DCEA-396E-AF1F-A533-6FC97778CF90}" dt="2019-05-14T23:26:22.072" v="2469" actId="1076"/>
          <ac:spMkLst>
            <pc:docMk/>
            <pc:sldMk cId="3580772220" sldId="269"/>
            <ac:spMk id="20" creationId="{E7598BBE-835A-4071-A480-CACC2FE6321D}"/>
          </ac:spMkLst>
        </pc:spChg>
        <pc:spChg chg="mod">
          <ac:chgData name="Karla Santos" userId="S::karla.santos@downeyplanning.ie::2db6e1fb-62f6-4538-84c0-ee6f33f8d292" providerId="AD" clId="Web-{2DA8DCEA-396E-AF1F-A533-6FC97778CF90}" dt="2019-05-14T21:42:22.641" v="1016" actId="20577"/>
          <ac:spMkLst>
            <pc:docMk/>
            <pc:sldMk cId="3580772220" sldId="269"/>
            <ac:spMk id="25" creationId="{00000000-0000-0000-0000-000000000000}"/>
          </ac:spMkLst>
        </pc:spChg>
        <pc:spChg chg="mod">
          <ac:chgData name="Karla Santos" userId="S::karla.santos@downeyplanning.ie::2db6e1fb-62f6-4538-84c0-ee6f33f8d292" providerId="AD" clId="Web-{2DA8DCEA-396E-AF1F-A533-6FC97778CF90}" dt="2019-05-14T23:27:06.635" v="2507" actId="20577"/>
          <ac:spMkLst>
            <pc:docMk/>
            <pc:sldMk cId="3580772220" sldId="269"/>
            <ac:spMk id="26" creationId="{00000000-0000-0000-0000-000000000000}"/>
          </ac:spMkLst>
        </pc:spChg>
        <pc:spChg chg="mod">
          <ac:chgData name="Karla Santos" userId="S::karla.santos@downeyplanning.ie::2db6e1fb-62f6-4538-84c0-ee6f33f8d292" providerId="AD" clId="Web-{2DA8DCEA-396E-AF1F-A533-6FC97778CF90}" dt="2019-05-14T21:39:34.720" v="991" actId="20577"/>
          <ac:spMkLst>
            <pc:docMk/>
            <pc:sldMk cId="3580772220" sldId="269"/>
            <ac:spMk id="30" creationId="{00000000-0000-0000-0000-000000000000}"/>
          </ac:spMkLst>
        </pc:spChg>
        <pc:spChg chg="mod">
          <ac:chgData name="Karla Santos" userId="S::karla.santos@downeyplanning.ie::2db6e1fb-62f6-4538-84c0-ee6f33f8d292" providerId="AD" clId="Web-{2DA8DCEA-396E-AF1F-A533-6FC97778CF90}" dt="2019-05-14T22:47:10.171" v="1305" actId="1076"/>
          <ac:spMkLst>
            <pc:docMk/>
            <pc:sldMk cId="3580772220" sldId="269"/>
            <ac:spMk id="34" creationId="{00000000-0000-0000-0000-000000000000}"/>
          </ac:spMkLst>
        </pc:spChg>
        <pc:picChg chg="add mod">
          <ac:chgData name="Karla Santos" userId="S::karla.santos@downeyplanning.ie::2db6e1fb-62f6-4538-84c0-ee6f33f8d292" providerId="AD" clId="Web-{2DA8DCEA-396E-AF1F-A533-6FC97778CF90}" dt="2019-05-14T23:00:37.420" v="1485" actId="688"/>
          <ac:picMkLst>
            <pc:docMk/>
            <pc:sldMk cId="3580772220" sldId="269"/>
            <ac:picMk id="2" creationId="{7F7BD96A-BE76-4AAF-8B22-75BA5CD42347}"/>
          </ac:picMkLst>
        </pc:picChg>
        <pc:picChg chg="add mod modCrop">
          <ac:chgData name="Karla Santos" userId="S::karla.santos@downeyplanning.ie::2db6e1fb-62f6-4538-84c0-ee6f33f8d292" providerId="AD" clId="Web-{2DA8DCEA-396E-AF1F-A533-6FC97778CF90}" dt="2019-05-14T23:26:22.026" v="2467" actId="1076"/>
          <ac:picMkLst>
            <pc:docMk/>
            <pc:sldMk cId="3580772220" sldId="269"/>
            <ac:picMk id="3" creationId="{D068FB21-314A-476B-A8BA-8E4997682FA9}"/>
          </ac:picMkLst>
        </pc:picChg>
        <pc:picChg chg="add mod">
          <ac:chgData name="Karla Santos" userId="S::karla.santos@downeyplanning.ie::2db6e1fb-62f6-4538-84c0-ee6f33f8d292" providerId="AD" clId="Web-{2DA8DCEA-396E-AF1F-A533-6FC97778CF90}" dt="2019-05-14T22:44:42.656" v="1284" actId="1076"/>
          <ac:picMkLst>
            <pc:docMk/>
            <pc:sldMk cId="3580772220" sldId="269"/>
            <ac:picMk id="4" creationId="{3AFE6248-CD25-45DA-BCA3-1285E3EA170C}"/>
          </ac:picMkLst>
        </pc:picChg>
        <pc:picChg chg="add del mod">
          <ac:chgData name="Karla Santos" userId="S::karla.santos@downeyplanning.ie::2db6e1fb-62f6-4538-84c0-ee6f33f8d292" providerId="AD" clId="Web-{2DA8DCEA-396E-AF1F-A533-6FC97778CF90}" dt="2019-05-14T22:38:51.696" v="1244"/>
          <ac:picMkLst>
            <pc:docMk/>
            <pc:sldMk cId="3580772220" sldId="269"/>
            <ac:picMk id="6" creationId="{7BCF2999-1D2B-4845-A4CB-900C122CDAAE}"/>
          </ac:picMkLst>
        </pc:picChg>
        <pc:picChg chg="add del mod">
          <ac:chgData name="Karla Santos" userId="S::karla.santos@downeyplanning.ie::2db6e1fb-62f6-4538-84c0-ee6f33f8d292" providerId="AD" clId="Web-{2DA8DCEA-396E-AF1F-A533-6FC97778CF90}" dt="2019-05-14T22:38:49.649" v="1243"/>
          <ac:picMkLst>
            <pc:docMk/>
            <pc:sldMk cId="3580772220" sldId="269"/>
            <ac:picMk id="8" creationId="{92F6ACCF-0B1A-40D2-9A20-9925254B603A}"/>
          </ac:picMkLst>
        </pc:picChg>
        <pc:picChg chg="add mod">
          <ac:chgData name="Karla Santos" userId="S::karla.santos@downeyplanning.ie::2db6e1fb-62f6-4538-84c0-ee6f33f8d292" providerId="AD" clId="Web-{2DA8DCEA-396E-AF1F-A533-6FC97778CF90}" dt="2019-05-14T23:00:53.670" v="1488" actId="688"/>
          <ac:picMkLst>
            <pc:docMk/>
            <pc:sldMk cId="3580772220" sldId="269"/>
            <ac:picMk id="10" creationId="{36B48B34-C9C8-44D4-9686-99355C89992E}"/>
          </ac:picMkLst>
        </pc:picChg>
        <pc:picChg chg="add mod ord">
          <ac:chgData name="Karla Santos" userId="S::karla.santos@downeyplanning.ie::2db6e1fb-62f6-4538-84c0-ee6f33f8d292" providerId="AD" clId="Web-{2DA8DCEA-396E-AF1F-A533-6FC97778CF90}" dt="2019-05-14T22:47:05.062" v="1304"/>
          <ac:picMkLst>
            <pc:docMk/>
            <pc:sldMk cId="3580772220" sldId="269"/>
            <ac:picMk id="12" creationId="{356166EA-BD60-4DB7-8E22-E301FFAA2ADF}"/>
          </ac:picMkLst>
        </pc:picChg>
        <pc:picChg chg="add mod ord">
          <ac:chgData name="Karla Santos" userId="S::karla.santos@downeyplanning.ie::2db6e1fb-62f6-4538-84c0-ee6f33f8d292" providerId="AD" clId="Web-{2DA8DCEA-396E-AF1F-A533-6FC97778CF90}" dt="2019-05-14T23:00:42.889" v="1486" actId="688"/>
          <ac:picMkLst>
            <pc:docMk/>
            <pc:sldMk cId="3580772220" sldId="269"/>
            <ac:picMk id="15" creationId="{269D93F3-8171-4956-AED5-6F12DD1D3915}"/>
          </ac:picMkLst>
        </pc:picChg>
        <pc:picChg chg="add mod">
          <ac:chgData name="Karla Santos" userId="S::karla.santos@downeyplanning.ie::2db6e1fb-62f6-4538-84c0-ee6f33f8d292" providerId="AD" clId="Web-{2DA8DCEA-396E-AF1F-A533-6FC97778CF90}" dt="2019-05-14T23:00:47.030" v="1487" actId="688"/>
          <ac:picMkLst>
            <pc:docMk/>
            <pc:sldMk cId="3580772220" sldId="269"/>
            <ac:picMk id="17" creationId="{1389CCCC-7AED-452A-8DD9-9527F712E2BC}"/>
          </ac:picMkLst>
        </pc:picChg>
        <pc:picChg chg="del">
          <ac:chgData name="Karla Santos" userId="S::karla.santos@downeyplanning.ie::2db6e1fb-62f6-4538-84c0-ee6f33f8d292" providerId="AD" clId="Web-{2DA8DCEA-396E-AF1F-A533-6FC97778CF90}" dt="2019-05-14T22:32:51.276" v="1159"/>
          <ac:picMkLst>
            <pc:docMk/>
            <pc:sldMk cId="3580772220" sldId="269"/>
            <ac:picMk id="27" creationId="{94E942EB-E7C2-40EA-AC8A-18643BDD82FB}"/>
          </ac:picMkLst>
        </pc:picChg>
        <pc:picChg chg="del">
          <ac:chgData name="Karla Santos" userId="S::karla.santos@downeyplanning.ie::2db6e1fb-62f6-4538-84c0-ee6f33f8d292" providerId="AD" clId="Web-{2DA8DCEA-396E-AF1F-A533-6FC97778CF90}" dt="2019-05-14T22:32:58.807" v="1163"/>
          <ac:picMkLst>
            <pc:docMk/>
            <pc:sldMk cId="3580772220" sldId="269"/>
            <ac:picMk id="37" creationId="{B9D0ED76-3DB6-475F-8E35-3A4F51B869F0}"/>
          </ac:picMkLst>
        </pc:picChg>
      </pc:sldChg>
    </pc:docChg>
  </pc:docChgLst>
  <pc:docChgLst>
    <pc:chgData name="Karla Santos" userId="2db6e1fb-62f6-4538-84c0-ee6f33f8d292" providerId="ADAL" clId="{B484AC63-5D4E-4E5B-A0A1-2CFC2684291C}"/>
    <pc:docChg chg="modSld">
      <pc:chgData name="Karla Santos" userId="2db6e1fb-62f6-4538-84c0-ee6f33f8d292" providerId="ADAL" clId="{B484AC63-5D4E-4E5B-A0A1-2CFC2684291C}" dt="2019-05-20T12:26:46.436" v="0" actId="13926"/>
      <pc:docMkLst>
        <pc:docMk/>
      </pc:docMkLst>
      <pc:sldChg chg="modSp">
        <pc:chgData name="Karla Santos" userId="2db6e1fb-62f6-4538-84c0-ee6f33f8d292" providerId="ADAL" clId="{B484AC63-5D4E-4E5B-A0A1-2CFC2684291C}" dt="2019-05-20T12:26:46.436" v="0" actId="13926"/>
        <pc:sldMkLst>
          <pc:docMk/>
          <pc:sldMk cId="347518129" sldId="257"/>
        </pc:sldMkLst>
        <pc:spChg chg="mod">
          <ac:chgData name="Karla Santos" userId="2db6e1fb-62f6-4538-84c0-ee6f33f8d292" providerId="ADAL" clId="{B484AC63-5D4E-4E5B-A0A1-2CFC2684291C}" dt="2019-05-20T12:26:46.436" v="0" actId="13926"/>
          <ac:spMkLst>
            <pc:docMk/>
            <pc:sldMk cId="347518129" sldId="257"/>
            <ac:spMk id="26" creationId="{00000000-0000-0000-0000-000000000000}"/>
          </ac:spMkLst>
        </pc:spChg>
      </pc:sldChg>
    </pc:docChg>
  </pc:docChgLst>
  <pc:docChgLst>
    <pc:chgData name="Karla Santos" userId="S::karla.santos@downeyplanning.ie::2db6e1fb-62f6-4538-84c0-ee6f33f8d292" providerId="AD" clId="Web-{5FA6361F-DD23-42B7-98BA-CAB11F27A007}"/>
    <pc:docChg chg="modSld">
      <pc:chgData name="Karla Santos" userId="S::karla.santos@downeyplanning.ie::2db6e1fb-62f6-4538-84c0-ee6f33f8d292" providerId="AD" clId="Web-{5FA6361F-DD23-42B7-98BA-CAB11F27A007}" dt="2019-05-12T14:13:58.913" v="56" actId="20577"/>
      <pc:docMkLst>
        <pc:docMk/>
      </pc:docMkLst>
      <pc:sldChg chg="modSp">
        <pc:chgData name="Karla Santos" userId="S::karla.santos@downeyplanning.ie::2db6e1fb-62f6-4538-84c0-ee6f33f8d292" providerId="AD" clId="Web-{5FA6361F-DD23-42B7-98BA-CAB11F27A007}" dt="2019-05-12T14:13:57.522" v="54" actId="20577"/>
        <pc:sldMkLst>
          <pc:docMk/>
          <pc:sldMk cId="1234172641" sldId="256"/>
        </pc:sldMkLst>
        <pc:spChg chg="mod">
          <ac:chgData name="Karla Santos" userId="S::karla.santos@downeyplanning.ie::2db6e1fb-62f6-4538-84c0-ee6f33f8d292" providerId="AD" clId="Web-{5FA6361F-DD23-42B7-98BA-CAB11F27A007}" dt="2019-05-12T14:13:44.460" v="40" actId="20577"/>
          <ac:spMkLst>
            <pc:docMk/>
            <pc:sldMk cId="1234172641" sldId="256"/>
            <ac:spMk id="2" creationId="{00000000-0000-0000-0000-000000000000}"/>
          </ac:spMkLst>
        </pc:spChg>
        <pc:spChg chg="mod">
          <ac:chgData name="Karla Santos" userId="S::karla.santos@downeyplanning.ie::2db6e1fb-62f6-4538-84c0-ee6f33f8d292" providerId="AD" clId="Web-{5FA6361F-DD23-42B7-98BA-CAB11F27A007}" dt="2019-05-12T14:13:57.522" v="54" actId="20577"/>
          <ac:spMkLst>
            <pc:docMk/>
            <pc:sldMk cId="1234172641" sldId="256"/>
            <ac:spMk id="3" creationId="{00000000-0000-0000-0000-000000000000}"/>
          </ac:spMkLst>
        </pc:spChg>
        <pc:spChg chg="mod">
          <ac:chgData name="Karla Santos" userId="S::karla.santos@downeyplanning.ie::2db6e1fb-62f6-4538-84c0-ee6f33f8d292" providerId="AD" clId="Web-{5FA6361F-DD23-42B7-98BA-CAB11F27A007}" dt="2019-05-12T14:12:54.897" v="2" actId="20577"/>
          <ac:spMkLst>
            <pc:docMk/>
            <pc:sldMk cId="1234172641" sldId="256"/>
            <ac:spMk id="6" creationId="{00000000-0000-0000-0000-000000000000}"/>
          </ac:spMkLst>
        </pc:spChg>
      </pc:sldChg>
    </pc:docChg>
  </pc:docChgLst>
  <pc:docChgLst>
    <pc:chgData name="Karla Santos" userId="S::karla.santos@downeyplanning.ie::2db6e1fb-62f6-4538-84c0-ee6f33f8d292" providerId="AD" clId="Web-{AFD0F14C-4803-4205-9B7E-A2B2F4131FD3}"/>
    <pc:docChg chg="modSld">
      <pc:chgData name="Karla Santos" userId="S::karla.santos@downeyplanning.ie::2db6e1fb-62f6-4538-84c0-ee6f33f8d292" providerId="AD" clId="Web-{AFD0F14C-4803-4205-9B7E-A2B2F4131FD3}" dt="2019-05-13T07:41:07.682" v="441" actId="20577"/>
      <pc:docMkLst>
        <pc:docMk/>
      </pc:docMkLst>
      <pc:sldChg chg="modSp">
        <pc:chgData name="Karla Santos" userId="S::karla.santos@downeyplanning.ie::2db6e1fb-62f6-4538-84c0-ee6f33f8d292" providerId="AD" clId="Web-{AFD0F14C-4803-4205-9B7E-A2B2F4131FD3}" dt="2019-05-13T07:41:07.682" v="440" actId="20577"/>
        <pc:sldMkLst>
          <pc:docMk/>
          <pc:sldMk cId="2409598550" sldId="267"/>
        </pc:sldMkLst>
        <pc:spChg chg="mod">
          <ac:chgData name="Karla Santos" userId="S::karla.santos@downeyplanning.ie::2db6e1fb-62f6-4538-84c0-ee6f33f8d292" providerId="AD" clId="Web-{AFD0F14C-4803-4205-9B7E-A2B2F4131FD3}" dt="2019-05-13T07:41:07.682" v="440" actId="20577"/>
          <ac:spMkLst>
            <pc:docMk/>
            <pc:sldMk cId="2409598550" sldId="267"/>
            <ac:spMk id="2" creationId="{00000000-0000-0000-0000-000000000000}"/>
          </ac:spMkLst>
        </pc:spChg>
      </pc:sldChg>
    </pc:docChg>
  </pc:docChgLst>
  <pc:docChgLst>
    <pc:chgData name="Karla Santos" userId="S::karla.santos@downeyplanning.ie::2db6e1fb-62f6-4538-84c0-ee6f33f8d292" providerId="AD" clId="Web-{A12C5130-6250-CD80-20C0-600A5C88CDB9}"/>
    <pc:docChg chg="modSld">
      <pc:chgData name="Karla Santos" userId="S::karla.santos@downeyplanning.ie::2db6e1fb-62f6-4538-84c0-ee6f33f8d292" providerId="AD" clId="Web-{A12C5130-6250-CD80-20C0-600A5C88CDB9}" dt="2019-05-20T12:32:41.831" v="2" actId="20577"/>
      <pc:docMkLst>
        <pc:docMk/>
      </pc:docMkLst>
      <pc:sldChg chg="modSp">
        <pc:chgData name="Karla Santos" userId="S::karla.santos@downeyplanning.ie::2db6e1fb-62f6-4538-84c0-ee6f33f8d292" providerId="AD" clId="Web-{A12C5130-6250-CD80-20C0-600A5C88CDB9}" dt="2019-05-20T12:32:41.550" v="0" actId="20577"/>
        <pc:sldMkLst>
          <pc:docMk/>
          <pc:sldMk cId="347518129" sldId="257"/>
        </pc:sldMkLst>
        <pc:spChg chg="mod">
          <ac:chgData name="Karla Santos" userId="S::karla.santos@downeyplanning.ie::2db6e1fb-62f6-4538-84c0-ee6f33f8d292" providerId="AD" clId="Web-{A12C5130-6250-CD80-20C0-600A5C88CDB9}" dt="2019-05-20T12:32:41.550" v="0" actId="20577"/>
          <ac:spMkLst>
            <pc:docMk/>
            <pc:sldMk cId="347518129" sldId="257"/>
            <ac:spMk id="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DDFF6-2668-4060-AEBC-2351A4E3C025}"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B6902-AEE8-4819-8CC3-B01A4F7C194C}" type="slidenum">
              <a:rPr lang="en-US" smtClean="0"/>
              <a:t>‹#›</a:t>
            </a:fld>
            <a:endParaRPr lang="en-US"/>
          </a:p>
        </p:txBody>
      </p:sp>
    </p:spTree>
    <p:extLst>
      <p:ext uri="{BB962C8B-B14F-4D97-AF65-F5344CB8AC3E}">
        <p14:creationId xmlns:p14="http://schemas.microsoft.com/office/powerpoint/2010/main" val="237176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B6902-AEE8-4819-8CC3-B01A4F7C194C}" type="slidenum">
              <a:rPr lang="en-US" smtClean="0"/>
              <a:t>6</a:t>
            </a:fld>
            <a:endParaRPr lang="en-US"/>
          </a:p>
        </p:txBody>
      </p:sp>
    </p:spTree>
    <p:extLst>
      <p:ext uri="{BB962C8B-B14F-4D97-AF65-F5344CB8AC3E}">
        <p14:creationId xmlns:p14="http://schemas.microsoft.com/office/powerpoint/2010/main" val="173053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3B6902-AEE8-4819-8CC3-B01A4F7C194C}" type="slidenum">
              <a:rPr lang="en-US" smtClean="0"/>
              <a:t>14</a:t>
            </a:fld>
            <a:endParaRPr lang="en-US"/>
          </a:p>
        </p:txBody>
      </p:sp>
    </p:spTree>
    <p:extLst>
      <p:ext uri="{BB962C8B-B14F-4D97-AF65-F5344CB8AC3E}">
        <p14:creationId xmlns:p14="http://schemas.microsoft.com/office/powerpoint/2010/main" val="2188660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53FD2016-11A4-49AD-8ADB-6E06421C4F3F}" type="datetimeFigureOut">
              <a:rPr lang="en-US" smtClean="0"/>
              <a:t>9/12/2019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291076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3FD2016-11A4-49AD-8ADB-6E06421C4F3F}" type="datetimeFigureOut">
              <a:rPr lang="en-US" smtClean="0"/>
              <a:t>9/12/2019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6077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3FD2016-11A4-49AD-8ADB-6E06421C4F3F}" type="datetimeFigureOut">
              <a:rPr lang="en-US" smtClean="0"/>
              <a:t>9/12/2019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293143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3FD2016-11A4-49AD-8ADB-6E06421C4F3F}" type="datetimeFigureOut">
              <a:rPr lang="en-US" smtClean="0"/>
              <a:t>9/12/2019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156413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3FD2016-11A4-49AD-8ADB-6E06421C4F3F}" type="datetimeFigureOut">
              <a:rPr lang="en-US" smtClean="0"/>
              <a:t>9/12/2019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52392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53FD2016-11A4-49AD-8ADB-6E06421C4F3F}" type="datetimeFigureOut">
              <a:rPr lang="en-US" smtClean="0"/>
              <a:t>9/12/2019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2386116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53FD2016-11A4-49AD-8ADB-6E06421C4F3F}" type="datetimeFigureOut">
              <a:rPr lang="en-US" smtClean="0"/>
              <a:t>9/12/2019</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4141194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53FD2016-11A4-49AD-8ADB-6E06421C4F3F}" type="datetimeFigureOut">
              <a:rPr lang="en-US" smtClean="0"/>
              <a:t>9/12/2019</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17003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3FD2016-11A4-49AD-8ADB-6E06421C4F3F}" type="datetimeFigureOut">
              <a:rPr lang="en-US" smtClean="0"/>
              <a:t>9/12/2019</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315266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3FD2016-11A4-49AD-8ADB-6E06421C4F3F}" type="datetimeFigureOut">
              <a:rPr lang="en-US" smtClean="0"/>
              <a:t>9/12/2019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15103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3FD2016-11A4-49AD-8ADB-6E06421C4F3F}" type="datetimeFigureOut">
              <a:rPr lang="en-US" smtClean="0"/>
              <a:t>9/12/2019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AFD836C-AE6E-49F4-A397-76964ECF9D02}" type="slidenum">
              <a:rPr lang="en-US" smtClean="0"/>
              <a:t>‹#›</a:t>
            </a:fld>
            <a:endParaRPr lang="en-US"/>
          </a:p>
        </p:txBody>
      </p:sp>
    </p:spTree>
    <p:extLst>
      <p:ext uri="{BB962C8B-B14F-4D97-AF65-F5344CB8AC3E}">
        <p14:creationId xmlns:p14="http://schemas.microsoft.com/office/powerpoint/2010/main" val="298721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D2016-11A4-49AD-8ADB-6E06421C4F3F}" type="datetimeFigureOut">
              <a:rPr lang="en-US" smtClean="0"/>
              <a:t>9/12/2019</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D836C-AE6E-49F4-A397-76964ECF9D02}" type="slidenum">
              <a:rPr lang="en-US" smtClean="0"/>
              <a:t>‹#›</a:t>
            </a:fld>
            <a:endParaRPr lang="en-US"/>
          </a:p>
        </p:txBody>
      </p:sp>
    </p:spTree>
    <p:extLst>
      <p:ext uri="{BB962C8B-B14F-4D97-AF65-F5344CB8AC3E}">
        <p14:creationId xmlns:p14="http://schemas.microsoft.com/office/powerpoint/2010/main" val="2516280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hdphoto" Target="../media/hdphoto6.wdp"/><Relationship Id="rId7"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7.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jpeg"/><Relationship Id="rId5" Type="http://schemas.microsoft.com/office/2007/relationships/hdphoto" Target="../media/hdphoto10.wdp"/><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3.wdp"/><Relationship Id="rId4" Type="http://schemas.openxmlformats.org/officeDocument/2006/relationships/image" Target="../media/image22.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cage, building&#10;&#10;Description generated with high confidence">
            <a:extLst>
              <a:ext uri="{FF2B5EF4-FFF2-40B4-BE49-F238E27FC236}">
                <a16:creationId xmlns:a16="http://schemas.microsoft.com/office/drawing/2014/main" id="{34AB0DE2-B8D0-4020-ABFB-0A3676EC09B5}"/>
              </a:ext>
            </a:extLst>
          </p:cNvPr>
          <p:cNvPicPr>
            <a:picLocks noChangeAspect="1"/>
          </p:cNvPicPr>
          <p:nvPr/>
        </p:nvPicPr>
        <p:blipFill rotWithShape="1">
          <a:blip r:embed="rId2"/>
          <a:srcRect l="17228" r="13641"/>
          <a:stretch/>
        </p:blipFill>
        <p:spPr>
          <a:xfrm>
            <a:off x="6013174" y="748755"/>
            <a:ext cx="5985526" cy="5391150"/>
          </a:xfrm>
          <a:prstGeom prst="rect">
            <a:avLst/>
          </a:prstGeom>
        </p:spPr>
      </p:pic>
      <p:sp>
        <p:nvSpPr>
          <p:cNvPr id="2" name="CuadroTexto 1"/>
          <p:cNvSpPr txBox="1"/>
          <p:nvPr/>
        </p:nvSpPr>
        <p:spPr>
          <a:xfrm>
            <a:off x="478873" y="5127963"/>
            <a:ext cx="4955057" cy="861774"/>
          </a:xfrm>
          <a:prstGeom prst="rect">
            <a:avLst/>
          </a:prstGeom>
          <a:noFill/>
        </p:spPr>
        <p:txBody>
          <a:bodyPr wrap="square" rtlCol="0" anchor="t">
            <a:spAutoFit/>
          </a:bodyPr>
          <a:lstStyle/>
          <a:p>
            <a:endParaRPr lang="en-US" sz="1000" dirty="0"/>
          </a:p>
          <a:p>
            <a:r>
              <a:rPr lang="en-US" sz="1000" i="1" dirty="0"/>
              <a:t>13</a:t>
            </a:r>
            <a:r>
              <a:rPr lang="en-US" sz="1000" i="1" baseline="30000" dirty="0"/>
              <a:t>th</a:t>
            </a:r>
            <a:r>
              <a:rPr lang="en-US" sz="1000" i="1" dirty="0"/>
              <a:t> Biennial of European Towns and Town Planners 2019</a:t>
            </a:r>
          </a:p>
          <a:p>
            <a:r>
              <a:rPr lang="en-US" sz="1000" b="1" i="1" dirty="0"/>
              <a:t>Planning on the Edge</a:t>
            </a:r>
          </a:p>
          <a:p>
            <a:r>
              <a:rPr lang="en-US" sz="1000" i="1" dirty="0"/>
              <a:t>Plymouth, UK – 11-13 September, 2019</a:t>
            </a:r>
            <a:endParaRPr lang="en-US" sz="1000" i="1" dirty="0">
              <a:cs typeface="Calibri"/>
            </a:endParaRPr>
          </a:p>
          <a:p>
            <a:endParaRPr lang="en-US" sz="1000" dirty="0"/>
          </a:p>
        </p:txBody>
      </p:sp>
      <p:sp>
        <p:nvSpPr>
          <p:cNvPr id="3" name="CuadroTexto 2"/>
          <p:cNvSpPr txBox="1"/>
          <p:nvPr/>
        </p:nvSpPr>
        <p:spPr>
          <a:xfrm>
            <a:off x="478873" y="2863275"/>
            <a:ext cx="5705475" cy="584775"/>
          </a:xfrm>
          <a:prstGeom prst="rect">
            <a:avLst/>
          </a:prstGeom>
          <a:noFill/>
        </p:spPr>
        <p:txBody>
          <a:bodyPr wrap="square" rtlCol="0" anchor="t">
            <a:spAutoFit/>
          </a:bodyPr>
          <a:lstStyle/>
          <a:p>
            <a:r>
              <a:rPr lang="en-US" sz="3200" b="1" dirty="0"/>
              <a:t>A WARDIAN CASE OF PLANNING</a:t>
            </a:r>
            <a:endParaRPr lang="en-US" dirty="0"/>
          </a:p>
        </p:txBody>
      </p:sp>
      <p:sp>
        <p:nvSpPr>
          <p:cNvPr id="6" name="CuadroTexto 5"/>
          <p:cNvSpPr txBox="1"/>
          <p:nvPr/>
        </p:nvSpPr>
        <p:spPr>
          <a:xfrm>
            <a:off x="2643008" y="3728173"/>
            <a:ext cx="3452992" cy="461665"/>
          </a:xfrm>
          <a:prstGeom prst="rect">
            <a:avLst/>
          </a:prstGeom>
          <a:noFill/>
        </p:spPr>
        <p:txBody>
          <a:bodyPr wrap="square" rtlCol="0" anchor="t">
            <a:spAutoFit/>
          </a:bodyPr>
          <a:lstStyle/>
          <a:p>
            <a:pPr algn="r"/>
            <a:r>
              <a:rPr lang="en-US" sz="1200" i="1" dirty="0"/>
              <a:t>Karla Santos Zambrano</a:t>
            </a:r>
          </a:p>
          <a:p>
            <a:pPr algn="r"/>
            <a:r>
              <a:rPr lang="en-US" sz="1200" i="1" dirty="0"/>
              <a:t>ECTP-CEU Young Planner</a:t>
            </a:r>
          </a:p>
        </p:txBody>
      </p:sp>
      <p:sp>
        <p:nvSpPr>
          <p:cNvPr id="7" name="CuadroTexto 2">
            <a:extLst>
              <a:ext uri="{FF2B5EF4-FFF2-40B4-BE49-F238E27FC236}">
                <a16:creationId xmlns:a16="http://schemas.microsoft.com/office/drawing/2014/main" id="{A25219DE-D717-49ED-9514-CA3259C2AC09}"/>
              </a:ext>
            </a:extLst>
          </p:cNvPr>
          <p:cNvSpPr txBox="1"/>
          <p:nvPr/>
        </p:nvSpPr>
        <p:spPr>
          <a:xfrm>
            <a:off x="478873" y="3325134"/>
            <a:ext cx="5102557" cy="400110"/>
          </a:xfrm>
          <a:prstGeom prst="rect">
            <a:avLst/>
          </a:prstGeom>
          <a:noFill/>
        </p:spPr>
        <p:txBody>
          <a:bodyPr wrap="square" rtlCol="0" anchor="t">
            <a:spAutoFit/>
          </a:bodyPr>
          <a:lstStyle/>
          <a:p>
            <a:r>
              <a:rPr lang="en-US" sz="2000" i="1" dirty="0">
                <a:solidFill>
                  <a:srgbClr val="595959"/>
                </a:solidFill>
              </a:rPr>
              <a:t>The Edge as a Preservation Mechanism</a:t>
            </a:r>
            <a:endParaRPr lang="en-US" sz="1200" i="1" dirty="0">
              <a:solidFill>
                <a:srgbClr val="595959"/>
              </a:solidFill>
            </a:endParaRPr>
          </a:p>
        </p:txBody>
      </p:sp>
      <p:sp>
        <p:nvSpPr>
          <p:cNvPr id="14" name="CuadroTexto 33">
            <a:extLst>
              <a:ext uri="{FF2B5EF4-FFF2-40B4-BE49-F238E27FC236}">
                <a16:creationId xmlns:a16="http://schemas.microsoft.com/office/drawing/2014/main" id="{370A8FBD-B487-4A9F-9FEE-6B665BE484C8}"/>
              </a:ext>
            </a:extLst>
          </p:cNvPr>
          <p:cNvSpPr txBox="1"/>
          <p:nvPr/>
        </p:nvSpPr>
        <p:spPr>
          <a:xfrm>
            <a:off x="10310862" y="5261924"/>
            <a:ext cx="1459633" cy="230832"/>
          </a:xfrm>
          <a:prstGeom prst="rect">
            <a:avLst/>
          </a:prstGeom>
          <a:noFill/>
        </p:spPr>
        <p:txBody>
          <a:bodyPr wrap="square" rtlCol="0" anchor="t">
            <a:spAutoFit/>
          </a:bodyPr>
          <a:lstStyle/>
          <a:p>
            <a:pPr algn="r"/>
            <a:r>
              <a:rPr lang="en-US" sz="900" i="1"/>
              <a:t>(Source: Wikipedia)</a:t>
            </a:r>
            <a:endParaRPr lang="en-US" sz="900"/>
          </a:p>
        </p:txBody>
      </p:sp>
      <p:pic>
        <p:nvPicPr>
          <p:cNvPr id="8" name="Picture 7" descr="A close up of a logo&#10;&#10;Description automatically generated">
            <a:extLst>
              <a:ext uri="{FF2B5EF4-FFF2-40B4-BE49-F238E27FC236}">
                <a16:creationId xmlns:a16="http://schemas.microsoft.com/office/drawing/2014/main" id="{976C8297-AE23-47AF-8997-C0094CD5AC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72" b="48549"/>
          <a:stretch/>
        </p:blipFill>
        <p:spPr>
          <a:xfrm>
            <a:off x="550684" y="6010312"/>
            <a:ext cx="2022005" cy="426303"/>
          </a:xfrm>
          <a:prstGeom prst="rect">
            <a:avLst/>
          </a:prstGeom>
        </p:spPr>
      </p:pic>
      <p:pic>
        <p:nvPicPr>
          <p:cNvPr id="10" name="Picture 9" descr="A close up of a sign&#10;&#10;Description automatically generated">
            <a:extLst>
              <a:ext uri="{FF2B5EF4-FFF2-40B4-BE49-F238E27FC236}">
                <a16:creationId xmlns:a16="http://schemas.microsoft.com/office/drawing/2014/main" id="{56C1251A-9828-4F9E-B015-04845D4FE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741" y="5919772"/>
            <a:ext cx="454915" cy="559618"/>
          </a:xfrm>
          <a:prstGeom prst="rect">
            <a:avLst/>
          </a:prstGeom>
        </p:spPr>
      </p:pic>
      <p:pic>
        <p:nvPicPr>
          <p:cNvPr id="12" name="Picture 11">
            <a:extLst>
              <a:ext uri="{FF2B5EF4-FFF2-40B4-BE49-F238E27FC236}">
                <a16:creationId xmlns:a16="http://schemas.microsoft.com/office/drawing/2014/main" id="{73FB6A9E-3BDC-4127-88EC-B038D2E88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708" y="6010312"/>
            <a:ext cx="999151" cy="513958"/>
          </a:xfrm>
          <a:prstGeom prst="rect">
            <a:avLst/>
          </a:prstGeom>
        </p:spPr>
      </p:pic>
      <p:cxnSp>
        <p:nvCxnSpPr>
          <p:cNvPr id="15" name="Straight Connector 14">
            <a:extLst>
              <a:ext uri="{FF2B5EF4-FFF2-40B4-BE49-F238E27FC236}">
                <a16:creationId xmlns:a16="http://schemas.microsoft.com/office/drawing/2014/main" id="{F787D197-8DA5-4AD0-AF36-E0599D16D61E}"/>
              </a:ext>
            </a:extLst>
          </p:cNvPr>
          <p:cNvCxnSpPr/>
          <p:nvPr/>
        </p:nvCxnSpPr>
        <p:spPr>
          <a:xfrm>
            <a:off x="0" y="6610327"/>
            <a:ext cx="8676861"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3417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BD3BA-D966-42D1-A14D-0275519F75B8}"/>
              </a:ext>
            </a:extLst>
          </p:cNvPr>
          <p:cNvGrpSpPr/>
          <p:nvPr/>
        </p:nvGrpSpPr>
        <p:grpSpPr>
          <a:xfrm>
            <a:off x="10075042" y="0"/>
            <a:ext cx="2047878" cy="6858001"/>
            <a:chOff x="10075042" y="0"/>
            <a:chExt cx="2047878" cy="6858001"/>
          </a:xfrm>
        </p:grpSpPr>
        <p:pic>
          <p:nvPicPr>
            <p:cNvPr id="10" name="Picture 4">
              <a:extLst>
                <a:ext uri="{FF2B5EF4-FFF2-40B4-BE49-F238E27FC236}">
                  <a16:creationId xmlns:a16="http://schemas.microsoft.com/office/drawing/2014/main" id="{EB056490-2293-4063-B71B-85E3AAE105AE}"/>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2372" t="9980" r="23505" b="66278"/>
            <a:stretch/>
          </p:blipFill>
          <p:spPr>
            <a:xfrm rot="5400000">
              <a:off x="7669980" y="2405062"/>
              <a:ext cx="6858000" cy="2047876"/>
            </a:xfrm>
            <a:prstGeom prst="rect">
              <a:avLst/>
            </a:prstGeom>
          </p:spPr>
        </p:pic>
        <p:sp>
          <p:nvSpPr>
            <p:cNvPr id="16" name="Rectangle 15">
              <a:extLst>
                <a:ext uri="{FF2B5EF4-FFF2-40B4-BE49-F238E27FC236}">
                  <a16:creationId xmlns:a16="http://schemas.microsoft.com/office/drawing/2014/main" id="{B47E923F-17EF-4AD4-A562-80E76FECF311}"/>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uadroTexto 24"/>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DESCRIPTION: CORK CITY</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pPr lvl="0"/>
            <a:r>
              <a:rPr lang="en-GB" b="1" i="1" dirty="0">
                <a:solidFill>
                  <a:schemeClr val="bg1">
                    <a:lumMod val="75000"/>
                  </a:schemeClr>
                </a:solidFill>
              </a:rPr>
              <a:t>The Office of Public Works Flood Relief Scheme</a:t>
            </a:r>
          </a:p>
        </p:txBody>
      </p:sp>
      <p:pic>
        <p:nvPicPr>
          <p:cNvPr id="4" name="Picture 4">
            <a:extLst>
              <a:ext uri="{FF2B5EF4-FFF2-40B4-BE49-F238E27FC236}">
                <a16:creationId xmlns:a16="http://schemas.microsoft.com/office/drawing/2014/main" id="{3AFE6248-CD25-45DA-BCA3-1285E3EA17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783" y="1758983"/>
            <a:ext cx="7937370" cy="4404970"/>
          </a:xfrm>
          <a:prstGeom prst="rect">
            <a:avLst/>
          </a:prstGeom>
        </p:spPr>
      </p:pic>
    </p:spTree>
    <p:extLst>
      <p:ext uri="{BB962C8B-B14F-4D97-AF65-F5344CB8AC3E}">
        <p14:creationId xmlns:p14="http://schemas.microsoft.com/office/powerpoint/2010/main" val="296160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DESCRIPTION: CORK CITY</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t>Community Engagement and a Three Point Plan</a:t>
            </a:r>
            <a:endParaRPr lang="en-US" i="1" dirty="0"/>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3108543"/>
          </a:xfrm>
          <a:prstGeom prst="rect">
            <a:avLst/>
          </a:prstGeom>
          <a:noFill/>
        </p:spPr>
        <p:txBody>
          <a:bodyPr wrap="square" rtlCol="0" anchor="t">
            <a:spAutoFit/>
          </a:bodyPr>
          <a:lstStyle/>
          <a:p>
            <a:pPr algn="just"/>
            <a:r>
              <a:rPr lang="en-US" sz="1400" dirty="0">
                <a:ea typeface="+mn-lt"/>
                <a:cs typeface="+mn-lt"/>
              </a:rPr>
              <a:t>The ‘</a:t>
            </a:r>
            <a:r>
              <a:rPr lang="en-US" sz="1400" i="1" dirty="0">
                <a:ea typeface="+mn-lt"/>
                <a:cs typeface="+mn-lt"/>
              </a:rPr>
              <a:t>Save Cork City</a:t>
            </a:r>
            <a:r>
              <a:rPr lang="en-US" sz="1400" dirty="0">
                <a:ea typeface="+mn-lt"/>
                <a:cs typeface="+mn-lt"/>
              </a:rPr>
              <a:t>’ </a:t>
            </a:r>
            <a:r>
              <a:rPr lang="en-US" sz="1400" dirty="0" err="1">
                <a:ea typeface="+mn-lt"/>
                <a:cs typeface="+mn-lt"/>
              </a:rPr>
              <a:t>organisation</a:t>
            </a:r>
            <a:r>
              <a:rPr lang="en-US" sz="1400" dirty="0">
                <a:ea typeface="+mn-lt"/>
                <a:cs typeface="+mn-lt"/>
              </a:rPr>
              <a:t> was founded by professionals of the pertaining fields and members of the public. The </a:t>
            </a:r>
            <a:r>
              <a:rPr lang="en-US" sz="1400" dirty="0" err="1">
                <a:ea typeface="+mn-lt"/>
                <a:cs typeface="+mn-lt"/>
              </a:rPr>
              <a:t>organisation</a:t>
            </a:r>
            <a:r>
              <a:rPr lang="en-US" sz="1400" dirty="0">
                <a:ea typeface="+mn-lt"/>
                <a:cs typeface="+mn-lt"/>
              </a:rPr>
              <a:t> has engaged with the public and provided a comprehensive quantum of information in relation to the flood-</a:t>
            </a:r>
            <a:r>
              <a:rPr lang="en-US" sz="1400" dirty="0" err="1">
                <a:ea typeface="+mn-lt"/>
                <a:cs typeface="+mn-lt"/>
              </a:rPr>
              <a:t>defence</a:t>
            </a:r>
            <a:r>
              <a:rPr lang="en-US" sz="1400" dirty="0">
                <a:ea typeface="+mn-lt"/>
                <a:cs typeface="+mn-lt"/>
              </a:rPr>
              <a:t> scheme and also carried out a Design Competition that showcased the diverse uses which can be given to the edge and surrounding area.</a:t>
            </a:r>
          </a:p>
          <a:p>
            <a:pPr algn="just"/>
            <a:endParaRPr lang="en-US" sz="1400" dirty="0">
              <a:ea typeface="+mn-lt"/>
              <a:cs typeface="+mn-lt"/>
            </a:endParaRPr>
          </a:p>
          <a:p>
            <a:pPr algn="just"/>
            <a:endParaRPr lang="en-US" sz="1400" dirty="0">
              <a:ea typeface="+mn-lt"/>
              <a:cs typeface="+mn-lt"/>
            </a:endParaRPr>
          </a:p>
          <a:p>
            <a:pPr algn="just"/>
            <a:r>
              <a:rPr lang="en-US" sz="1400" dirty="0">
                <a:ea typeface="+mn-lt"/>
                <a:cs typeface="+mn-lt"/>
              </a:rPr>
              <a:t>The ‘</a:t>
            </a:r>
            <a:r>
              <a:rPr lang="en-US" sz="1400" i="1" dirty="0">
                <a:ea typeface="+mn-lt"/>
                <a:cs typeface="+mn-lt"/>
              </a:rPr>
              <a:t>Save Cork City</a:t>
            </a:r>
            <a:r>
              <a:rPr lang="en-US" sz="1400" dirty="0">
                <a:ea typeface="+mn-lt"/>
                <a:cs typeface="+mn-lt"/>
              </a:rPr>
              <a:t>’ campaign </a:t>
            </a:r>
            <a:r>
              <a:rPr lang="en-US" sz="1400" b="1" dirty="0">
                <a:ea typeface="+mn-lt"/>
                <a:cs typeface="+mn-lt"/>
              </a:rPr>
              <a:t>Three Point Plan</a:t>
            </a:r>
            <a:r>
              <a:rPr lang="en-US" sz="1400" dirty="0">
                <a:ea typeface="+mn-lt"/>
                <a:cs typeface="+mn-lt"/>
              </a:rPr>
              <a:t>:</a:t>
            </a:r>
          </a:p>
          <a:p>
            <a:pPr lvl="1" algn="just"/>
            <a:r>
              <a:rPr lang="en-US" sz="1400" i="1" dirty="0">
                <a:ea typeface="+mn-lt"/>
                <a:cs typeface="+mn-lt"/>
              </a:rPr>
              <a:t>1. Control of flooding using a downstream tidal barrier.</a:t>
            </a:r>
          </a:p>
          <a:p>
            <a:pPr lvl="1" algn="just"/>
            <a:r>
              <a:rPr lang="en-US" sz="1400" i="1" dirty="0">
                <a:ea typeface="+mn-lt"/>
                <a:cs typeface="+mn-lt"/>
              </a:rPr>
              <a:t>2. Restoration of the historic quay walls.</a:t>
            </a:r>
          </a:p>
          <a:p>
            <a:pPr lvl="1" algn="just"/>
            <a:r>
              <a:rPr lang="en-US" sz="1400" i="1" dirty="0">
                <a:ea typeface="+mn-lt"/>
                <a:cs typeface="+mn-lt"/>
              </a:rPr>
              <a:t>3. A combination of upstream catchment management measures.</a:t>
            </a:r>
          </a:p>
          <a:p>
            <a:pPr marL="342900" indent="-342900" algn="just">
              <a:buAutoNum type="arabicParenBoth"/>
            </a:pPr>
            <a:endParaRPr lang="en-US" sz="1400" dirty="0">
              <a:ea typeface="+mn-lt"/>
              <a:cs typeface="+mn-lt"/>
            </a:endParaRPr>
          </a:p>
          <a:p>
            <a:pPr algn="just"/>
            <a:endParaRPr lang="en-US" sz="1400" dirty="0">
              <a:ea typeface="+mn-lt"/>
              <a:cs typeface="+mn-lt"/>
            </a:endParaRPr>
          </a:p>
          <a:p>
            <a:pPr algn="just"/>
            <a:r>
              <a:rPr lang="en-US" sz="1400" dirty="0">
                <a:ea typeface="+mn-lt"/>
                <a:cs typeface="+mn-lt"/>
              </a:rPr>
              <a:t>This is considered to be the </a:t>
            </a:r>
            <a:r>
              <a:rPr lang="en-US" sz="1400" i="1" dirty="0">
                <a:ea typeface="+mn-lt"/>
                <a:cs typeface="+mn-lt"/>
              </a:rPr>
              <a:t>most appropriate and less intrusive </a:t>
            </a:r>
            <a:r>
              <a:rPr lang="en-US" sz="1400" dirty="0">
                <a:ea typeface="+mn-lt"/>
                <a:cs typeface="+mn-lt"/>
              </a:rPr>
              <a:t>solution for preserving the edge in a sustainable way—in contrast to the scheme proposed by the OPW.</a:t>
            </a:r>
          </a:p>
        </p:txBody>
      </p:sp>
      <p:pic>
        <p:nvPicPr>
          <p:cNvPr id="22" name="Picture 13" descr="A person sitting in a boat on a body of water&#10;&#10;Description generated with very high confidence">
            <a:extLst>
              <a:ext uri="{FF2B5EF4-FFF2-40B4-BE49-F238E27FC236}">
                <a16:creationId xmlns:a16="http://schemas.microsoft.com/office/drawing/2014/main" id="{2541D073-3F1C-4F53-90D3-6AB69A4A261A}"/>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Lst>
          </a:blip>
          <a:srcRect l="30376" r="9568"/>
          <a:stretch/>
        </p:blipFill>
        <p:spPr>
          <a:xfrm flipH="1">
            <a:off x="10075044" y="4415726"/>
            <a:ext cx="2047876" cy="2442274"/>
          </a:xfrm>
          <a:prstGeom prst="rect">
            <a:avLst/>
          </a:prstGeom>
        </p:spPr>
      </p:pic>
      <p:pic>
        <p:nvPicPr>
          <p:cNvPr id="21" name="Picture 11" descr="A picture containing outdoor, sky, ground, building&#10;&#10;Description generated with very high confidence">
            <a:extLst>
              <a:ext uri="{FF2B5EF4-FFF2-40B4-BE49-F238E27FC236}">
                <a16:creationId xmlns:a16="http://schemas.microsoft.com/office/drawing/2014/main" id="{7B3DC5FD-7177-4DBD-B7AA-88EECEE4C176}"/>
              </a:ext>
            </a:extLst>
          </p:cNvPr>
          <p:cNvPicPr>
            <a:picLocks noChangeAspect="1"/>
          </p:cNvPicPr>
          <p:nvPr/>
        </p:nvPicPr>
        <p:blipFill rotWithShape="1">
          <a:blip r:embed="rId4">
            <a:lum bright="70000" contrast="-70000"/>
            <a:alphaModFix amt="70000"/>
            <a:extLst>
              <a:ext uri="{BEBA8EAE-BF5A-486C-A8C5-ECC9F3942E4B}">
                <a14:imgProps xmlns:a14="http://schemas.microsoft.com/office/drawing/2010/main">
                  <a14:imgLayer r:embed="rId5">
                    <a14:imgEffect>
                      <a14:saturation sat="0"/>
                    </a14:imgEffect>
                  </a14:imgLayer>
                </a14:imgProps>
              </a:ext>
            </a:extLst>
          </a:blip>
          <a:srcRect l="26905" r="10044"/>
          <a:stretch/>
        </p:blipFill>
        <p:spPr>
          <a:xfrm flipH="1">
            <a:off x="10075044" y="-1"/>
            <a:ext cx="2047876" cy="2190910"/>
          </a:xfrm>
          <a:prstGeom prst="rect">
            <a:avLst/>
          </a:prstGeom>
        </p:spPr>
      </p:pic>
      <p:sp>
        <p:nvSpPr>
          <p:cNvPr id="16" name="CuadroTexto 33">
            <a:extLst>
              <a:ext uri="{FF2B5EF4-FFF2-40B4-BE49-F238E27FC236}">
                <a16:creationId xmlns:a16="http://schemas.microsoft.com/office/drawing/2014/main" id="{C8E10FB1-03CD-43F3-BFF3-0CEAA6FC23B0}"/>
              </a:ext>
            </a:extLst>
          </p:cNvPr>
          <p:cNvSpPr txBox="1"/>
          <p:nvPr/>
        </p:nvSpPr>
        <p:spPr>
          <a:xfrm>
            <a:off x="10729962" y="6128699"/>
            <a:ext cx="1459633" cy="230832"/>
          </a:xfrm>
          <a:prstGeom prst="rect">
            <a:avLst/>
          </a:prstGeom>
          <a:noFill/>
        </p:spPr>
        <p:txBody>
          <a:bodyPr wrap="square" rtlCol="0" anchor="t">
            <a:spAutoFit/>
          </a:bodyPr>
          <a:lstStyle/>
          <a:p>
            <a:pPr algn="r"/>
            <a:r>
              <a:rPr lang="en-US" sz="900" i="1"/>
              <a:t>(Source: Save Cork City)</a:t>
            </a:r>
            <a:endParaRPr lang="en-US" sz="900"/>
          </a:p>
        </p:txBody>
      </p:sp>
      <p:sp>
        <p:nvSpPr>
          <p:cNvPr id="19" name="Rectangle 18">
            <a:extLst>
              <a:ext uri="{FF2B5EF4-FFF2-40B4-BE49-F238E27FC236}">
                <a16:creationId xmlns:a16="http://schemas.microsoft.com/office/drawing/2014/main" id="{52729FC4-FFD4-44DA-A67F-4D28D78422C7}"/>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A picture containing outdoor, sky, ground, building&#10;&#10;Description generated with very high confidence">
            <a:extLst>
              <a:ext uri="{FF2B5EF4-FFF2-40B4-BE49-F238E27FC236}">
                <a16:creationId xmlns:a16="http://schemas.microsoft.com/office/drawing/2014/main" id="{36C19A63-16FE-44B9-81A9-FD772540BEA5}"/>
              </a:ext>
            </a:extLst>
          </p:cNvPr>
          <p:cNvPicPr>
            <a:picLocks noChangeAspect="1"/>
          </p:cNvPicPr>
          <p:nvPr/>
        </p:nvPicPr>
        <p:blipFill rotWithShape="1">
          <a:blip r:embed="rId6"/>
          <a:srcRect l="26905" r="10044"/>
          <a:stretch/>
        </p:blipFill>
        <p:spPr>
          <a:xfrm>
            <a:off x="10075045" y="735291"/>
            <a:ext cx="2047876" cy="2190910"/>
          </a:xfrm>
          <a:prstGeom prst="rect">
            <a:avLst/>
          </a:prstGeom>
        </p:spPr>
      </p:pic>
      <p:pic>
        <p:nvPicPr>
          <p:cNvPr id="13" name="Picture 13" descr="A person sitting in a boat on a body of water&#10;&#10;Description generated with very high confidence">
            <a:extLst>
              <a:ext uri="{FF2B5EF4-FFF2-40B4-BE49-F238E27FC236}">
                <a16:creationId xmlns:a16="http://schemas.microsoft.com/office/drawing/2014/main" id="{0FF9ADAD-B6D5-4744-AC81-46796691AE35}"/>
              </a:ext>
            </a:extLst>
          </p:cNvPr>
          <p:cNvPicPr>
            <a:picLocks noChangeAspect="1"/>
          </p:cNvPicPr>
          <p:nvPr/>
        </p:nvPicPr>
        <p:blipFill rotWithShape="1">
          <a:blip r:embed="rId7"/>
          <a:srcRect l="30376" r="9568"/>
          <a:stretch/>
        </p:blipFill>
        <p:spPr>
          <a:xfrm>
            <a:off x="10075044" y="3680435"/>
            <a:ext cx="2047876" cy="2442274"/>
          </a:xfrm>
          <a:prstGeom prst="rect">
            <a:avLst/>
          </a:prstGeom>
        </p:spPr>
      </p:pic>
      <p:pic>
        <p:nvPicPr>
          <p:cNvPr id="6" name="Picture 6" descr="A picture containing tableware, clipart, dishware&#10;&#10;Description generated with high confidence">
            <a:extLst>
              <a:ext uri="{FF2B5EF4-FFF2-40B4-BE49-F238E27FC236}">
                <a16:creationId xmlns:a16="http://schemas.microsoft.com/office/drawing/2014/main" id="{62291D45-2B4D-42EB-8EC9-A6C68EE032DC}"/>
              </a:ext>
            </a:extLst>
          </p:cNvPr>
          <p:cNvPicPr>
            <a:picLocks noChangeAspect="1"/>
          </p:cNvPicPr>
          <p:nvPr/>
        </p:nvPicPr>
        <p:blipFill>
          <a:blip r:embed="rId8"/>
          <a:stretch>
            <a:fillRect/>
          </a:stretch>
        </p:blipFill>
        <p:spPr>
          <a:xfrm rot="20760000">
            <a:off x="10173020" y="3164783"/>
            <a:ext cx="1851926" cy="294316"/>
          </a:xfrm>
          <a:prstGeom prst="rect">
            <a:avLst/>
          </a:prstGeom>
        </p:spPr>
      </p:pic>
    </p:spTree>
    <p:extLst>
      <p:ext uri="{BB962C8B-B14F-4D97-AF65-F5344CB8AC3E}">
        <p14:creationId xmlns:p14="http://schemas.microsoft.com/office/powerpoint/2010/main" val="147818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2">
                    <a:lumMod val="50000"/>
                  </a:schemeClr>
                </a:solidFill>
              </a:rPr>
              <a:t>RESEARCH</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t>Planning on the Edge and the </a:t>
            </a:r>
            <a:r>
              <a:rPr lang="en-US" b="1" i="1" dirty="0" err="1"/>
              <a:t>Wardian</a:t>
            </a:r>
            <a:r>
              <a:rPr lang="en-US" b="1" i="1" dirty="0"/>
              <a:t> case: An analogy</a:t>
            </a:r>
            <a:endParaRPr lang="en-US" i="1" dirty="0"/>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3539430"/>
          </a:xfrm>
          <a:prstGeom prst="rect">
            <a:avLst/>
          </a:prstGeom>
          <a:noFill/>
        </p:spPr>
        <p:txBody>
          <a:bodyPr wrap="square" rtlCol="0" anchor="t">
            <a:spAutoFit/>
          </a:bodyPr>
          <a:lstStyle/>
          <a:p>
            <a:pPr algn="just"/>
            <a:r>
              <a:rPr lang="en-US" sz="1400" dirty="0">
                <a:ea typeface="+mn-lt"/>
                <a:cs typeface="+mn-lt"/>
              </a:rPr>
              <a:t>The </a:t>
            </a:r>
            <a:r>
              <a:rPr lang="en-US" sz="1400" dirty="0" err="1">
                <a:ea typeface="+mn-lt"/>
                <a:cs typeface="+mn-lt"/>
              </a:rPr>
              <a:t>Wardian</a:t>
            </a:r>
            <a:r>
              <a:rPr lang="en-US" sz="1400" dirty="0">
                <a:ea typeface="+mn-lt"/>
                <a:cs typeface="+mn-lt"/>
              </a:rPr>
              <a:t> case represents a comparable analogy to flood-</a:t>
            </a:r>
            <a:r>
              <a:rPr lang="en-US" sz="1400" dirty="0" err="1">
                <a:ea typeface="+mn-lt"/>
                <a:cs typeface="+mn-lt"/>
              </a:rPr>
              <a:t>defence</a:t>
            </a:r>
            <a:r>
              <a:rPr lang="en-US" sz="1400" dirty="0">
                <a:ea typeface="+mn-lt"/>
                <a:cs typeface="+mn-lt"/>
              </a:rPr>
              <a:t> schemes taking up the edge of a city.</a:t>
            </a:r>
          </a:p>
          <a:p>
            <a:pPr algn="just"/>
            <a:endParaRPr lang="en-US" sz="1400" dirty="0">
              <a:ea typeface="+mn-lt"/>
              <a:cs typeface="+mn-lt"/>
            </a:endParaRPr>
          </a:p>
          <a:p>
            <a:pPr algn="just"/>
            <a:r>
              <a:rPr lang="en-US" sz="1400" dirty="0">
                <a:ea typeface="+mn-lt"/>
                <a:cs typeface="+mn-lt"/>
              </a:rPr>
              <a:t>The edge of the </a:t>
            </a:r>
            <a:r>
              <a:rPr lang="en-US" sz="1400" dirty="0" err="1">
                <a:ea typeface="+mn-lt"/>
                <a:cs typeface="+mn-lt"/>
              </a:rPr>
              <a:t>Wardian</a:t>
            </a:r>
            <a:r>
              <a:rPr lang="en-US" sz="1400" dirty="0">
                <a:ea typeface="+mn-lt"/>
                <a:cs typeface="+mn-lt"/>
              </a:rPr>
              <a:t> case was meant to avoid any interaction with the outside environment—</a:t>
            </a:r>
            <a:r>
              <a:rPr lang="en-US" sz="1400" b="1" i="1" dirty="0">
                <a:ea typeface="+mn-lt"/>
                <a:cs typeface="+mn-lt"/>
              </a:rPr>
              <a:t>thus it was passive</a:t>
            </a:r>
            <a:r>
              <a:rPr lang="en-US" sz="1400" dirty="0">
                <a:ea typeface="+mn-lt"/>
                <a:cs typeface="+mn-lt"/>
              </a:rPr>
              <a:t>. The edge of a city ought to do the opposite—</a:t>
            </a:r>
            <a:r>
              <a:rPr lang="en-US" sz="1400" b="1" i="1" dirty="0">
                <a:ea typeface="+mn-lt"/>
                <a:cs typeface="+mn-lt"/>
              </a:rPr>
              <a:t>it should be active</a:t>
            </a:r>
            <a:r>
              <a:rPr lang="en-US" sz="1400" dirty="0">
                <a:ea typeface="+mn-lt"/>
                <a:cs typeface="+mn-lt"/>
              </a:rPr>
              <a:t>.</a:t>
            </a:r>
          </a:p>
          <a:p>
            <a:pPr algn="just"/>
            <a:endParaRPr lang="en-US" sz="1400" dirty="0">
              <a:ea typeface="+mn-lt"/>
              <a:cs typeface="+mn-lt"/>
            </a:endParaRPr>
          </a:p>
          <a:p>
            <a:pPr algn="just"/>
            <a:r>
              <a:rPr lang="en-US" sz="1400" dirty="0">
                <a:ea typeface="+mn-lt"/>
                <a:cs typeface="+mn-lt"/>
              </a:rPr>
              <a:t>When speaking of </a:t>
            </a:r>
            <a:r>
              <a:rPr lang="en-US" sz="1400" i="1" dirty="0">
                <a:ea typeface="+mn-lt"/>
                <a:cs typeface="+mn-lt"/>
              </a:rPr>
              <a:t>preservation and conservation</a:t>
            </a:r>
            <a:r>
              <a:rPr lang="en-US" sz="1400" dirty="0">
                <a:ea typeface="+mn-lt"/>
                <a:cs typeface="+mn-lt"/>
              </a:rPr>
              <a:t>, it is important to identify the actual elements we are seeking to preserve:</a:t>
            </a:r>
          </a:p>
          <a:p>
            <a:pPr algn="just"/>
            <a:endParaRPr lang="en-US" sz="1400" dirty="0">
              <a:ea typeface="+mn-lt"/>
              <a:cs typeface="+mn-lt"/>
            </a:endParaRPr>
          </a:p>
          <a:p>
            <a:pPr lvl="1" algn="just"/>
            <a:r>
              <a:rPr lang="en-US" sz="1400" i="1" dirty="0">
                <a:ea typeface="+mn-lt"/>
                <a:cs typeface="+mn-lt"/>
              </a:rPr>
              <a:t>… Is it the man-made structures that physically sustain a city, or is there a more intangible element requiring our attention?</a:t>
            </a:r>
          </a:p>
          <a:p>
            <a:pPr algn="just"/>
            <a:endParaRPr lang="en-US" sz="1400" dirty="0">
              <a:ea typeface="+mn-lt"/>
              <a:cs typeface="+mn-lt"/>
            </a:endParaRPr>
          </a:p>
          <a:p>
            <a:pPr algn="just"/>
            <a:r>
              <a:rPr lang="en-US" sz="1400" dirty="0">
                <a:ea typeface="+mn-lt"/>
                <a:cs typeface="+mn-lt"/>
              </a:rPr>
              <a:t>As planners, the answer to this question is vital in order to find the right solution—or at least the more sustainable and fitting solution—to this query. The proposals and designs vary depending on the current needs, much like the </a:t>
            </a:r>
            <a:r>
              <a:rPr lang="en-US" sz="1400" dirty="0" err="1">
                <a:ea typeface="+mn-lt"/>
                <a:cs typeface="+mn-lt"/>
              </a:rPr>
              <a:t>Wardian</a:t>
            </a:r>
            <a:r>
              <a:rPr lang="en-US" sz="1400" dirty="0">
                <a:ea typeface="+mn-lt"/>
                <a:cs typeface="+mn-lt"/>
              </a:rPr>
              <a:t> case varies in design to fit its purpose.</a:t>
            </a:r>
          </a:p>
          <a:p>
            <a:pPr algn="just"/>
            <a:endParaRPr lang="en-US" sz="1400" dirty="0">
              <a:ea typeface="+mn-lt"/>
              <a:cs typeface="+mn-lt"/>
            </a:endParaRPr>
          </a:p>
          <a:p>
            <a:pPr algn="just"/>
            <a:r>
              <a:rPr lang="en-US" sz="1400" dirty="0">
                <a:ea typeface="+mn-lt"/>
                <a:cs typeface="+mn-lt"/>
              </a:rPr>
              <a:t>‘</a:t>
            </a:r>
            <a:r>
              <a:rPr lang="en-US" sz="1400" i="1" dirty="0">
                <a:ea typeface="+mn-lt"/>
                <a:cs typeface="+mn-lt"/>
              </a:rPr>
              <a:t>No one solution</a:t>
            </a:r>
            <a:r>
              <a:rPr lang="en-US" sz="1400" dirty="0">
                <a:ea typeface="+mn-lt"/>
                <a:cs typeface="+mn-lt"/>
              </a:rPr>
              <a:t>’ fits all, so we will look at a couple case studies which have succeeded in the past.</a:t>
            </a:r>
          </a:p>
        </p:txBody>
      </p:sp>
      <p:pic>
        <p:nvPicPr>
          <p:cNvPr id="19" name="Picture 18">
            <a:extLst>
              <a:ext uri="{FF2B5EF4-FFF2-40B4-BE49-F238E27FC236}">
                <a16:creationId xmlns:a16="http://schemas.microsoft.com/office/drawing/2014/main" id="{E17ACA2F-981E-4D8C-9C08-291B29DBCAF2}"/>
              </a:ext>
            </a:extLst>
          </p:cNvPr>
          <p:cNvPicPr>
            <a:picLocks noChangeAspect="1"/>
          </p:cNvPicPr>
          <p:nvPr/>
        </p:nvPicPr>
        <p:blipFill rotWithShape="1">
          <a:blip r:embed="rId2">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66532" b="22970"/>
          <a:stretch/>
        </p:blipFill>
        <p:spPr>
          <a:xfrm>
            <a:off x="10075043" y="4762539"/>
            <a:ext cx="2047875" cy="2095461"/>
          </a:xfrm>
          <a:prstGeom prst="rect">
            <a:avLst/>
          </a:prstGeom>
        </p:spPr>
      </p:pic>
      <p:pic>
        <p:nvPicPr>
          <p:cNvPr id="6" name="Picture 5">
            <a:extLst>
              <a:ext uri="{FF2B5EF4-FFF2-40B4-BE49-F238E27FC236}">
                <a16:creationId xmlns:a16="http://schemas.microsoft.com/office/drawing/2014/main" id="{41F8FD62-0B05-4FBB-A2C1-10EF5774CCA5}"/>
              </a:ext>
            </a:extLst>
          </p:cNvPr>
          <p:cNvPicPr>
            <a:picLocks noChangeAspect="1"/>
          </p:cNvPicPr>
          <p:nvPr/>
        </p:nvPicPr>
        <p:blipFill rotWithShape="1">
          <a:blip r:embed="rId2">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6532"/>
          <a:stretch/>
        </p:blipFill>
        <p:spPr>
          <a:xfrm>
            <a:off x="10075041" y="0"/>
            <a:ext cx="2047877" cy="2720340"/>
          </a:xfrm>
          <a:prstGeom prst="rect">
            <a:avLst/>
          </a:prstGeom>
        </p:spPr>
      </p:pic>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6" descr="A small boat in a body of water with a city in the background&#10;&#10;Description generated with very high confidence">
            <a:extLst>
              <a:ext uri="{FF2B5EF4-FFF2-40B4-BE49-F238E27FC236}">
                <a16:creationId xmlns:a16="http://schemas.microsoft.com/office/drawing/2014/main" id="{85C5A87E-4BEA-42FE-A9B8-458E4F7E6631}"/>
              </a:ext>
            </a:extLst>
          </p:cNvPr>
          <p:cNvPicPr>
            <a:picLocks noChangeAspect="1"/>
          </p:cNvPicPr>
          <p:nvPr/>
        </p:nvPicPr>
        <p:blipFill rotWithShape="1">
          <a:blip r:embed="rId4"/>
          <a:srcRect r="32177"/>
          <a:stretch/>
        </p:blipFill>
        <p:spPr>
          <a:xfrm>
            <a:off x="10075044" y="2353410"/>
            <a:ext cx="2047875" cy="1610009"/>
          </a:xfrm>
          <a:prstGeom prst="rect">
            <a:avLst/>
          </a:prstGeom>
        </p:spPr>
      </p:pic>
      <p:pic>
        <p:nvPicPr>
          <p:cNvPr id="11" name="Picture 14" descr="A picture containing clipart&#10;&#10;Description generated with high confidence">
            <a:extLst>
              <a:ext uri="{FF2B5EF4-FFF2-40B4-BE49-F238E27FC236}">
                <a16:creationId xmlns:a16="http://schemas.microsoft.com/office/drawing/2014/main" id="{CD605438-7BAA-46AB-91FE-9EE998AA3408}"/>
              </a:ext>
            </a:extLst>
          </p:cNvPr>
          <p:cNvPicPr>
            <a:picLocks noChangeAspect="1"/>
          </p:cNvPicPr>
          <p:nvPr/>
        </p:nvPicPr>
        <p:blipFill>
          <a:blip r:embed="rId5"/>
          <a:stretch>
            <a:fillRect/>
          </a:stretch>
        </p:blipFill>
        <p:spPr>
          <a:xfrm>
            <a:off x="10075043" y="2015145"/>
            <a:ext cx="2047876" cy="338265"/>
          </a:xfrm>
          <a:prstGeom prst="rect">
            <a:avLst/>
          </a:prstGeom>
        </p:spPr>
      </p:pic>
      <p:pic>
        <p:nvPicPr>
          <p:cNvPr id="3" name="Picture 2">
            <a:extLst>
              <a:ext uri="{FF2B5EF4-FFF2-40B4-BE49-F238E27FC236}">
                <a16:creationId xmlns:a16="http://schemas.microsoft.com/office/drawing/2014/main" id="{B10E39F0-E028-46DD-B725-7FE7F90CB5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5043" y="4040366"/>
            <a:ext cx="2047876" cy="716403"/>
          </a:xfrm>
          <a:prstGeom prst="rect">
            <a:avLst/>
          </a:prstGeom>
        </p:spPr>
      </p:pic>
    </p:spTree>
    <p:extLst>
      <p:ext uri="{BB962C8B-B14F-4D97-AF65-F5344CB8AC3E}">
        <p14:creationId xmlns:p14="http://schemas.microsoft.com/office/powerpoint/2010/main" val="305564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t>The Dutch Approach </a:t>
            </a:r>
            <a:endParaRPr lang="en-US" i="1" dirty="0"/>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3539430"/>
          </a:xfrm>
          <a:prstGeom prst="rect">
            <a:avLst/>
          </a:prstGeom>
          <a:noFill/>
        </p:spPr>
        <p:txBody>
          <a:bodyPr wrap="square" rtlCol="0" anchor="t">
            <a:spAutoFit/>
          </a:bodyPr>
          <a:lstStyle/>
          <a:p>
            <a:pPr algn="just"/>
            <a:r>
              <a:rPr lang="en-US" sz="1400" dirty="0">
                <a:ea typeface="+mn-lt"/>
                <a:cs typeface="+mn-lt"/>
              </a:rPr>
              <a:t>Geographical location + Geological character = one option for survival of the Netherlands, hence why water-related schemes have become their expertise. The Netherlands </a:t>
            </a:r>
            <a:r>
              <a:rPr lang="en-US" sz="1400" dirty="0" err="1">
                <a:ea typeface="+mn-lt"/>
                <a:cs typeface="+mn-lt"/>
              </a:rPr>
              <a:t>recognise</a:t>
            </a:r>
            <a:r>
              <a:rPr lang="en-US" sz="1400" dirty="0">
                <a:ea typeface="+mn-lt"/>
                <a:cs typeface="+mn-lt"/>
              </a:rPr>
              <a:t> the need for innovation in their approach and have learned from experience what works best for a diversity of water fronts.</a:t>
            </a:r>
          </a:p>
          <a:p>
            <a:pPr algn="just"/>
            <a:endParaRPr lang="en-US" sz="1400" dirty="0">
              <a:ea typeface="+mn-lt"/>
              <a:cs typeface="+mn-lt"/>
            </a:endParaRPr>
          </a:p>
          <a:p>
            <a:pPr algn="just"/>
            <a:endParaRPr lang="en-US" sz="1400" dirty="0">
              <a:ea typeface="+mn-lt"/>
              <a:cs typeface="+mn-lt"/>
            </a:endParaRPr>
          </a:p>
          <a:p>
            <a:pPr algn="just"/>
            <a:r>
              <a:rPr lang="en-US" sz="1400" i="1" dirty="0">
                <a:ea typeface="+mn-lt"/>
                <a:cs typeface="+mn-lt"/>
              </a:rPr>
              <a:t>Flood </a:t>
            </a:r>
            <a:r>
              <a:rPr lang="en-US" sz="1400" i="1" dirty="0" err="1">
                <a:ea typeface="+mn-lt"/>
                <a:cs typeface="+mn-lt"/>
              </a:rPr>
              <a:t>Defences</a:t>
            </a:r>
            <a:r>
              <a:rPr lang="en-US" sz="1400" i="1" dirty="0">
                <a:ea typeface="+mn-lt"/>
                <a:cs typeface="+mn-lt"/>
              </a:rPr>
              <a:t> Projects:</a:t>
            </a:r>
          </a:p>
          <a:p>
            <a:pPr marL="285750" indent="-285750" algn="just">
              <a:buFont typeface="Arial" panose="020B0604020202020204" pitchFamily="34" charset="0"/>
              <a:buChar char="•"/>
            </a:pPr>
            <a:r>
              <a:rPr lang="en-US" sz="1400" b="1" i="1" dirty="0">
                <a:ea typeface="+mn-lt"/>
                <a:cs typeface="+mn-lt"/>
              </a:rPr>
              <a:t>The Zuiderzee Works</a:t>
            </a:r>
            <a:r>
              <a:rPr lang="en-US" sz="1400" i="1" dirty="0">
                <a:ea typeface="+mn-lt"/>
                <a:cs typeface="+mn-lt"/>
              </a:rPr>
              <a:t> (</a:t>
            </a:r>
            <a:r>
              <a:rPr lang="en-US" sz="1400" i="1" dirty="0" err="1">
                <a:ea typeface="+mn-lt"/>
                <a:cs typeface="+mn-lt"/>
              </a:rPr>
              <a:t>Zuiderzeewerken</a:t>
            </a:r>
            <a:r>
              <a:rPr lang="en-US" sz="1400" i="1" dirty="0">
                <a:ea typeface="+mn-lt"/>
                <a:cs typeface="+mn-lt"/>
              </a:rPr>
              <a:t>) are a system of dams, land reclamation, and water drainage works.</a:t>
            </a:r>
          </a:p>
          <a:p>
            <a:pPr marL="285750" indent="-285750" algn="just">
              <a:buFont typeface="Arial" panose="020B0604020202020204" pitchFamily="34" charset="0"/>
              <a:buChar char="•"/>
            </a:pPr>
            <a:r>
              <a:rPr lang="en-US" sz="1400" b="1" i="1" dirty="0">
                <a:ea typeface="+mn-lt"/>
                <a:cs typeface="+mn-lt"/>
              </a:rPr>
              <a:t>The Delta Works </a:t>
            </a:r>
            <a:r>
              <a:rPr lang="en-US" sz="1400" i="1" dirty="0">
                <a:ea typeface="+mn-lt"/>
                <a:cs typeface="+mn-lt"/>
              </a:rPr>
              <a:t>involves sea </a:t>
            </a:r>
            <a:r>
              <a:rPr lang="en-US" sz="1400" i="1" dirty="0" err="1">
                <a:ea typeface="+mn-lt"/>
                <a:cs typeface="+mn-lt"/>
              </a:rPr>
              <a:t>defences</a:t>
            </a:r>
            <a:r>
              <a:rPr lang="en-US" sz="1400" i="1" dirty="0">
                <a:ea typeface="+mn-lt"/>
                <a:cs typeface="+mn-lt"/>
              </a:rPr>
              <a:t> and the construction of the </a:t>
            </a:r>
            <a:r>
              <a:rPr lang="en-US" sz="1400" i="1" dirty="0" err="1">
                <a:ea typeface="+mn-lt"/>
                <a:cs typeface="+mn-lt"/>
              </a:rPr>
              <a:t>Oosterscheldekering</a:t>
            </a:r>
            <a:r>
              <a:rPr lang="en-US" sz="1400" i="1" dirty="0">
                <a:ea typeface="+mn-lt"/>
                <a:cs typeface="+mn-lt"/>
              </a:rPr>
              <a:t>, a storm surge barrier which is only closed during storms.</a:t>
            </a:r>
          </a:p>
          <a:p>
            <a:pPr algn="just"/>
            <a:endParaRPr lang="en-US" sz="1400" i="1" dirty="0">
              <a:ea typeface="+mn-lt"/>
              <a:cs typeface="+mn-lt"/>
            </a:endParaRPr>
          </a:p>
          <a:p>
            <a:pPr algn="just"/>
            <a:endParaRPr lang="en-US" sz="1400" i="1" dirty="0">
              <a:ea typeface="+mn-lt"/>
              <a:cs typeface="+mn-lt"/>
            </a:endParaRPr>
          </a:p>
          <a:p>
            <a:pPr algn="just"/>
            <a:r>
              <a:rPr lang="en-US" sz="1400" dirty="0">
                <a:ea typeface="+mn-lt"/>
                <a:cs typeface="+mn-lt"/>
              </a:rPr>
              <a:t>The country is vulnerable to flooding, and so flood control is vital for survival. Many flood-</a:t>
            </a:r>
            <a:r>
              <a:rPr lang="en-US" sz="1400" dirty="0" err="1">
                <a:ea typeface="+mn-lt"/>
                <a:cs typeface="+mn-lt"/>
              </a:rPr>
              <a:t>defence</a:t>
            </a:r>
            <a:r>
              <a:rPr lang="en-US" sz="1400" dirty="0">
                <a:ea typeface="+mn-lt"/>
                <a:cs typeface="+mn-lt"/>
              </a:rPr>
              <a:t> schemes comprise the approach taken by the Dutch, such as natural sand dunes and constructed dykes, dams, and floodgates against sea storm surges; and river dykes to prevent a fluvial flood, with all associated and complex drainage system consisting of ditches, canals, and pumping stations—i.e. renowned windmills.</a:t>
            </a:r>
          </a:p>
        </p:txBody>
      </p:sp>
      <p:pic>
        <p:nvPicPr>
          <p:cNvPr id="7" name="Picture 6">
            <a:extLst>
              <a:ext uri="{FF2B5EF4-FFF2-40B4-BE49-F238E27FC236}">
                <a16:creationId xmlns:a16="http://schemas.microsoft.com/office/drawing/2014/main" id="{18B72B7E-7899-47B0-BEEA-ED69361866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1308" y="92737"/>
            <a:ext cx="2051612" cy="2427605"/>
          </a:xfrm>
          <a:prstGeom prst="rect">
            <a:avLst/>
          </a:prstGeom>
        </p:spPr>
      </p:pic>
      <p:pic>
        <p:nvPicPr>
          <p:cNvPr id="9" name="Picture 8">
            <a:extLst>
              <a:ext uri="{FF2B5EF4-FFF2-40B4-BE49-F238E27FC236}">
                <a16:creationId xmlns:a16="http://schemas.microsoft.com/office/drawing/2014/main" id="{E886ED43-6792-4A31-BD9E-27AF73546751}"/>
              </a:ext>
            </a:extLst>
          </p:cNvPr>
          <p:cNvPicPr>
            <a:picLocks noChangeAspect="1"/>
          </p:cNvPicPr>
          <p:nvPr/>
        </p:nvPicPr>
        <p:blipFill rotWithShape="1">
          <a:blip r:embed="rId3">
            <a:extLst>
              <a:ext uri="{28A0092B-C50C-407E-A947-70E740481C1C}">
                <a14:useLocalDpi xmlns:a14="http://schemas.microsoft.com/office/drawing/2010/main" val="0"/>
              </a:ext>
            </a:extLst>
          </a:blip>
          <a:srcRect l="37401" t="20893" r="17390" b="18027"/>
          <a:stretch/>
        </p:blipFill>
        <p:spPr>
          <a:xfrm>
            <a:off x="10071308" y="2520342"/>
            <a:ext cx="2051612" cy="2778071"/>
          </a:xfrm>
          <a:prstGeom prst="rect">
            <a:avLst/>
          </a:prstGeom>
        </p:spPr>
      </p:pic>
      <p:pic>
        <p:nvPicPr>
          <p:cNvPr id="11" name="Picture 10">
            <a:extLst>
              <a:ext uri="{FF2B5EF4-FFF2-40B4-BE49-F238E27FC236}">
                <a16:creationId xmlns:a16="http://schemas.microsoft.com/office/drawing/2014/main" id="{C5D844BC-16D8-4EC4-8802-14093612C8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447"/>
          <a:stretch/>
        </p:blipFill>
        <p:spPr>
          <a:xfrm>
            <a:off x="10071308" y="5298413"/>
            <a:ext cx="2047875" cy="1466850"/>
          </a:xfrm>
          <a:prstGeom prst="rect">
            <a:avLst/>
          </a:prstGeom>
        </p:spPr>
      </p:pic>
      <p:sp>
        <p:nvSpPr>
          <p:cNvPr id="18" name="CuadroTexto 33">
            <a:extLst>
              <a:ext uri="{FF2B5EF4-FFF2-40B4-BE49-F238E27FC236}">
                <a16:creationId xmlns:a16="http://schemas.microsoft.com/office/drawing/2014/main" id="{26B8EEC2-E656-449D-ADB2-095225A10902}"/>
              </a:ext>
            </a:extLst>
          </p:cNvPr>
          <p:cNvSpPr txBox="1"/>
          <p:nvPr/>
        </p:nvSpPr>
        <p:spPr>
          <a:xfrm>
            <a:off x="10732367" y="6534431"/>
            <a:ext cx="1459633" cy="230832"/>
          </a:xfrm>
          <a:prstGeom prst="rect">
            <a:avLst/>
          </a:prstGeom>
          <a:noFill/>
        </p:spPr>
        <p:txBody>
          <a:bodyPr wrap="square" rtlCol="0" anchor="t">
            <a:spAutoFit/>
          </a:bodyPr>
          <a:lstStyle/>
          <a:p>
            <a:pPr algn="r"/>
            <a:r>
              <a:rPr lang="en-US" sz="900" i="1" dirty="0">
                <a:solidFill>
                  <a:schemeClr val="bg1"/>
                </a:solidFill>
              </a:rPr>
              <a:t>(Source: Wikipedia)</a:t>
            </a:r>
            <a:endParaRPr lang="en-US" sz="900" dirty="0">
              <a:solidFill>
                <a:schemeClr val="bg1"/>
              </a:solidFill>
            </a:endParaRPr>
          </a:p>
        </p:txBody>
      </p:sp>
    </p:spTree>
    <p:extLst>
      <p:ext uri="{BB962C8B-B14F-4D97-AF65-F5344CB8AC3E}">
        <p14:creationId xmlns:p14="http://schemas.microsoft.com/office/powerpoint/2010/main" val="11805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998C7635-4F4E-4608-886D-4562C4AA7FFC}"/>
              </a:ext>
            </a:extLst>
          </p:cNvPr>
          <p:cNvPicPr>
            <a:picLocks noChangeAspect="1"/>
          </p:cNvPicPr>
          <p:nvPr/>
        </p:nvPicPr>
        <p:blipFill rotWithShape="1">
          <a:blip r:embed="rId3">
            <a:extLst>
              <a:ext uri="{28A0092B-C50C-407E-A947-70E740481C1C}">
                <a14:useLocalDpi xmlns:a14="http://schemas.microsoft.com/office/drawing/2010/main" val="0"/>
              </a:ext>
            </a:extLst>
          </a:blip>
          <a:srcRect l="53053" b="8597"/>
          <a:stretch/>
        </p:blipFill>
        <p:spPr>
          <a:xfrm>
            <a:off x="10075045" y="3870259"/>
            <a:ext cx="1734754" cy="2987741"/>
          </a:xfrm>
          <a:prstGeom prst="rect">
            <a:avLst/>
          </a:prstGeom>
        </p:spPr>
      </p:pic>
      <p:pic>
        <p:nvPicPr>
          <p:cNvPr id="7" name="Picture 4">
            <a:extLst>
              <a:ext uri="{FF2B5EF4-FFF2-40B4-BE49-F238E27FC236}">
                <a16:creationId xmlns:a16="http://schemas.microsoft.com/office/drawing/2014/main" id="{84B1DD15-3807-42F0-8F5C-3512A20C2A2C}"/>
              </a:ext>
            </a:extLst>
          </p:cNvPr>
          <p:cNvPicPr>
            <a:picLocks noChangeAspect="1"/>
          </p:cNvPicPr>
          <p:nvPr/>
        </p:nvPicPr>
        <p:blipFill rotWithShape="1">
          <a:blip r:embed="rId3">
            <a:extLst>
              <a:ext uri="{28A0092B-C50C-407E-A947-70E740481C1C}">
                <a14:useLocalDpi xmlns:a14="http://schemas.microsoft.com/office/drawing/2010/main" val="0"/>
              </a:ext>
            </a:extLst>
          </a:blip>
          <a:srcRect r="44579"/>
          <a:stretch/>
        </p:blipFill>
        <p:spPr>
          <a:xfrm>
            <a:off x="10075045" y="681062"/>
            <a:ext cx="2047875" cy="3268755"/>
          </a:xfrm>
          <a:prstGeom prst="rect">
            <a:avLst/>
          </a:prstGeom>
        </p:spPr>
      </p:pic>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t>Room for the River &amp; Climate Change</a:t>
            </a:r>
            <a:endParaRPr lang="en-US" i="1" dirty="0"/>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4401205"/>
          </a:xfrm>
          <a:prstGeom prst="rect">
            <a:avLst/>
          </a:prstGeom>
          <a:noFill/>
        </p:spPr>
        <p:txBody>
          <a:bodyPr wrap="square" rtlCol="0" anchor="t">
            <a:spAutoFit/>
          </a:bodyPr>
          <a:lstStyle/>
          <a:p>
            <a:pPr algn="just"/>
            <a:r>
              <a:rPr lang="en-US" sz="1400" dirty="0">
                <a:ea typeface="+mn-lt"/>
                <a:cs typeface="+mn-lt"/>
              </a:rPr>
              <a:t>The predicted sea level rise is reason enough to pursue the strengthening of current sea </a:t>
            </a:r>
            <a:r>
              <a:rPr lang="en-US" sz="1400" dirty="0" err="1">
                <a:ea typeface="+mn-lt"/>
                <a:cs typeface="+mn-lt"/>
              </a:rPr>
              <a:t>defences</a:t>
            </a:r>
            <a:r>
              <a:rPr lang="en-US" sz="1400" i="1" dirty="0">
                <a:ea typeface="+mn-lt"/>
                <a:cs typeface="+mn-lt"/>
              </a:rPr>
              <a:t>…</a:t>
            </a:r>
          </a:p>
          <a:p>
            <a:pPr algn="just"/>
            <a:endParaRPr lang="en-US" sz="1400" dirty="0">
              <a:ea typeface="+mn-lt"/>
              <a:cs typeface="+mn-lt"/>
            </a:endParaRPr>
          </a:p>
          <a:p>
            <a:pPr algn="r"/>
            <a:r>
              <a:rPr lang="en-US" sz="1400" i="1" dirty="0">
                <a:ea typeface="+mn-lt"/>
                <a:cs typeface="+mn-lt"/>
              </a:rPr>
              <a:t>…even if they remain stronger than ever as of today.</a:t>
            </a:r>
          </a:p>
          <a:p>
            <a:pPr algn="just"/>
            <a:endParaRPr lang="en-US" sz="1400" dirty="0">
              <a:ea typeface="+mn-lt"/>
              <a:cs typeface="+mn-lt"/>
            </a:endParaRPr>
          </a:p>
          <a:p>
            <a:pPr algn="just"/>
            <a:r>
              <a:rPr lang="en-US" sz="1400" dirty="0">
                <a:ea typeface="+mn-lt"/>
                <a:cs typeface="+mn-lt"/>
              </a:rPr>
              <a:t>Room for the River introduces </a:t>
            </a:r>
            <a:r>
              <a:rPr lang="en-US" sz="1400" i="1" dirty="0">
                <a:ea typeface="+mn-lt"/>
                <a:cs typeface="+mn-lt"/>
              </a:rPr>
              <a:t>innovation and technology</a:t>
            </a:r>
            <a:r>
              <a:rPr lang="en-US" sz="1400" dirty="0">
                <a:ea typeface="+mn-lt"/>
                <a:cs typeface="+mn-lt"/>
              </a:rPr>
              <a:t>, constantly seeking for alternate or better solutions and </a:t>
            </a:r>
            <a:r>
              <a:rPr lang="en-US" sz="1400" u="sng" dirty="0">
                <a:ea typeface="+mn-lt"/>
                <a:cs typeface="+mn-lt"/>
              </a:rPr>
              <a:t>relying on knowledge being shared across all platforms</a:t>
            </a:r>
            <a:r>
              <a:rPr lang="en-US" sz="1400" dirty="0">
                <a:ea typeface="+mn-lt"/>
                <a:cs typeface="+mn-lt"/>
              </a:rPr>
              <a:t>, thus enhancing flood protection techniques and approaches across the globe.</a:t>
            </a:r>
          </a:p>
          <a:p>
            <a:pPr algn="just"/>
            <a:endParaRPr lang="en-US" sz="1400" dirty="0">
              <a:ea typeface="+mn-lt"/>
              <a:cs typeface="+mn-lt"/>
            </a:endParaRPr>
          </a:p>
          <a:p>
            <a:pPr algn="just"/>
            <a:r>
              <a:rPr lang="en-US" sz="1400" dirty="0">
                <a:ea typeface="+mn-lt"/>
                <a:cs typeface="+mn-lt"/>
              </a:rPr>
              <a:t>The approach of widening the rivers might only be suitable for </a:t>
            </a:r>
            <a:r>
              <a:rPr lang="en-US" sz="1400" u="sng" dirty="0">
                <a:ea typeface="+mn-lt"/>
                <a:cs typeface="+mn-lt"/>
              </a:rPr>
              <a:t>certain places</a:t>
            </a:r>
            <a:r>
              <a:rPr lang="en-US" sz="1400" i="1" dirty="0">
                <a:ea typeface="+mn-lt"/>
                <a:cs typeface="+mn-lt"/>
              </a:rPr>
              <a:t>…</a:t>
            </a:r>
          </a:p>
          <a:p>
            <a:pPr algn="just"/>
            <a:endParaRPr lang="en-US" sz="1400" dirty="0">
              <a:ea typeface="+mn-lt"/>
              <a:cs typeface="+mn-lt"/>
            </a:endParaRPr>
          </a:p>
          <a:p>
            <a:pPr lvl="3" algn="r"/>
            <a:r>
              <a:rPr lang="en-US" sz="1400" i="1" dirty="0">
                <a:ea typeface="+mn-lt"/>
                <a:cs typeface="+mn-lt"/>
              </a:rPr>
              <a:t>…</a:t>
            </a:r>
            <a:r>
              <a:rPr lang="en-US" sz="1400" dirty="0">
                <a:ea typeface="+mn-lt"/>
                <a:cs typeface="+mn-lt"/>
              </a:rPr>
              <a:t>but the vision of staying away from higher dykes (i.e. higher walls) denotes that the solution is elsewhere as dykes would eventually need to get higher due to a rising sea level and climate change–</a:t>
            </a:r>
            <a:r>
              <a:rPr lang="en-US" sz="1400" i="1" dirty="0">
                <a:ea typeface="+mn-lt"/>
                <a:cs typeface="+mn-lt"/>
              </a:rPr>
              <a:t>proving not to be a sustainable long term solution</a:t>
            </a:r>
            <a:r>
              <a:rPr lang="en-US" sz="1400" dirty="0">
                <a:ea typeface="+mn-lt"/>
                <a:cs typeface="+mn-lt"/>
              </a:rPr>
              <a:t>.</a:t>
            </a:r>
          </a:p>
          <a:p>
            <a:pPr algn="just"/>
            <a:endParaRPr lang="en-US" sz="1400" dirty="0">
              <a:ea typeface="+mn-lt"/>
              <a:cs typeface="+mn-lt"/>
            </a:endParaRPr>
          </a:p>
          <a:p>
            <a:pPr algn="just"/>
            <a:r>
              <a:rPr lang="en-US" sz="1400" dirty="0">
                <a:ea typeface="+mn-lt"/>
                <a:cs typeface="+mn-lt"/>
              </a:rPr>
              <a:t>River or waterside activities </a:t>
            </a:r>
            <a:r>
              <a:rPr lang="en-US" sz="1400" i="1" dirty="0">
                <a:ea typeface="+mn-lt"/>
                <a:cs typeface="+mn-lt"/>
              </a:rPr>
              <a:t>(for an active use of the place)…</a:t>
            </a:r>
          </a:p>
          <a:p>
            <a:pPr algn="just"/>
            <a:endParaRPr lang="en-US" sz="1400" dirty="0">
              <a:ea typeface="+mn-lt"/>
              <a:cs typeface="+mn-lt"/>
            </a:endParaRPr>
          </a:p>
          <a:p>
            <a:pPr algn="r"/>
            <a:r>
              <a:rPr lang="en-US" sz="1400" i="1" dirty="0">
                <a:ea typeface="+mn-lt"/>
                <a:cs typeface="+mn-lt"/>
              </a:rPr>
              <a:t>…</a:t>
            </a:r>
            <a:r>
              <a:rPr lang="en-US" sz="1400" dirty="0">
                <a:ea typeface="+mn-lt"/>
                <a:cs typeface="+mn-lt"/>
              </a:rPr>
              <a:t>those where spatial quality is enhanced, such as </a:t>
            </a:r>
            <a:r>
              <a:rPr lang="en-US" sz="1400" u="sng" dirty="0">
                <a:ea typeface="+mn-lt"/>
                <a:cs typeface="+mn-lt"/>
              </a:rPr>
              <a:t>nature, recreation and community</a:t>
            </a:r>
            <a:r>
              <a:rPr lang="en-US" sz="1400" dirty="0">
                <a:ea typeface="+mn-lt"/>
                <a:cs typeface="+mn-lt"/>
              </a:rPr>
              <a:t>.</a:t>
            </a:r>
          </a:p>
          <a:p>
            <a:pPr algn="just"/>
            <a:endParaRPr lang="en-US" sz="1400" dirty="0">
              <a:ea typeface="+mn-lt"/>
              <a:cs typeface="+mn-lt"/>
            </a:endParaRPr>
          </a:p>
          <a:p>
            <a:pPr algn="just"/>
            <a:r>
              <a:rPr lang="en-US" sz="1400" i="1" dirty="0">
                <a:ea typeface="+mn-lt"/>
                <a:cs typeface="+mn-lt"/>
              </a:rPr>
              <a:t>This proves that the </a:t>
            </a:r>
            <a:r>
              <a:rPr lang="en-US" sz="1400" i="1" dirty="0" err="1">
                <a:ea typeface="+mn-lt"/>
                <a:cs typeface="+mn-lt"/>
              </a:rPr>
              <a:t>Wardian</a:t>
            </a:r>
            <a:r>
              <a:rPr lang="en-US" sz="1400" i="1" dirty="0">
                <a:ea typeface="+mn-lt"/>
                <a:cs typeface="+mn-lt"/>
              </a:rPr>
              <a:t> case principle applies if we think of </a:t>
            </a:r>
            <a:r>
              <a:rPr lang="en-US" sz="1400" b="1" i="1" dirty="0">
                <a:ea typeface="+mn-lt"/>
                <a:cs typeface="+mn-lt"/>
              </a:rPr>
              <a:t>the edge </a:t>
            </a:r>
            <a:r>
              <a:rPr lang="en-US" sz="1400" i="1" dirty="0">
                <a:ea typeface="+mn-lt"/>
                <a:cs typeface="+mn-lt"/>
              </a:rPr>
              <a:t>as </a:t>
            </a:r>
            <a:r>
              <a:rPr lang="en-US" sz="1400" b="1" i="1" dirty="0">
                <a:ea typeface="+mn-lt"/>
                <a:cs typeface="+mn-lt"/>
              </a:rPr>
              <a:t>an active and accessible space</a:t>
            </a:r>
            <a:r>
              <a:rPr lang="en-US" sz="1400" i="1" dirty="0">
                <a:ea typeface="+mn-lt"/>
                <a:cs typeface="+mn-lt"/>
              </a:rPr>
              <a:t>.</a:t>
            </a:r>
          </a:p>
        </p:txBody>
      </p:sp>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a:extLst>
              <a:ext uri="{FF2B5EF4-FFF2-40B4-BE49-F238E27FC236}">
                <a16:creationId xmlns:a16="http://schemas.microsoft.com/office/drawing/2014/main" id="{0A260A58-CBAC-4246-9B6D-4C93BE33CC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49438" y="88754"/>
            <a:ext cx="2743200" cy="557784"/>
          </a:xfrm>
          <a:prstGeom prst="rect">
            <a:avLst/>
          </a:prstGeom>
        </p:spPr>
      </p:pic>
      <p:sp>
        <p:nvSpPr>
          <p:cNvPr id="9" name="CuadroTexto 33">
            <a:extLst>
              <a:ext uri="{FF2B5EF4-FFF2-40B4-BE49-F238E27FC236}">
                <a16:creationId xmlns:a16="http://schemas.microsoft.com/office/drawing/2014/main" id="{17B2B896-DEB9-40A0-811C-EF928EA0B293}"/>
              </a:ext>
            </a:extLst>
          </p:cNvPr>
          <p:cNvSpPr txBox="1"/>
          <p:nvPr/>
        </p:nvSpPr>
        <p:spPr>
          <a:xfrm>
            <a:off x="10300037" y="6507704"/>
            <a:ext cx="1842001" cy="230832"/>
          </a:xfrm>
          <a:prstGeom prst="rect">
            <a:avLst/>
          </a:prstGeom>
          <a:noFill/>
        </p:spPr>
        <p:txBody>
          <a:bodyPr wrap="square" rtlCol="0" anchor="t">
            <a:spAutoFit/>
          </a:bodyPr>
          <a:lstStyle/>
          <a:p>
            <a:pPr algn="r"/>
            <a:r>
              <a:rPr lang="en-US" sz="900" i="1" dirty="0"/>
              <a:t>(Source: Room for the River)</a:t>
            </a:r>
            <a:endParaRPr lang="en-US" sz="900" dirty="0"/>
          </a:p>
        </p:txBody>
      </p:sp>
    </p:spTree>
    <p:extLst>
      <p:ext uri="{BB962C8B-B14F-4D97-AF65-F5344CB8AC3E}">
        <p14:creationId xmlns:p14="http://schemas.microsoft.com/office/powerpoint/2010/main" val="395850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err="1"/>
              <a:t>Laganside</a:t>
            </a:r>
            <a:r>
              <a:rPr lang="en-US" b="1" i="1" dirty="0"/>
              <a:t> and the Lagan Weir</a:t>
            </a:r>
            <a:endParaRPr lang="en-US" i="1" dirty="0"/>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4401205"/>
          </a:xfrm>
          <a:prstGeom prst="rect">
            <a:avLst/>
          </a:prstGeom>
          <a:noFill/>
        </p:spPr>
        <p:txBody>
          <a:bodyPr wrap="square" rtlCol="0" anchor="t">
            <a:spAutoFit/>
          </a:bodyPr>
          <a:lstStyle/>
          <a:p>
            <a:pPr algn="just"/>
            <a:r>
              <a:rPr lang="en-US" sz="1400" dirty="0">
                <a:ea typeface="+mn-lt"/>
                <a:cs typeface="+mn-lt"/>
              </a:rPr>
              <a:t>The Lagan Weir across the River Lagan is a tidal flood relief scheme completed in 1994 and located in the city of Belfast.</a:t>
            </a:r>
          </a:p>
          <a:p>
            <a:pPr algn="just"/>
            <a:endParaRPr lang="en-US" sz="1400" dirty="0">
              <a:ea typeface="+mn-lt"/>
              <a:cs typeface="+mn-lt"/>
            </a:endParaRPr>
          </a:p>
          <a:p>
            <a:pPr algn="just"/>
            <a:r>
              <a:rPr lang="en-US" sz="1400" dirty="0">
                <a:ea typeface="+mn-lt"/>
                <a:cs typeface="+mn-lt"/>
              </a:rPr>
              <a:t>The scheme comprises…</a:t>
            </a:r>
          </a:p>
          <a:p>
            <a:pPr algn="just"/>
            <a:endParaRPr lang="en-US" sz="1400" dirty="0">
              <a:ea typeface="+mn-lt"/>
              <a:cs typeface="+mn-lt"/>
            </a:endParaRPr>
          </a:p>
          <a:p>
            <a:pPr lvl="3" algn="just"/>
            <a:r>
              <a:rPr lang="en-US" sz="1400" i="1" dirty="0">
                <a:ea typeface="+mn-lt"/>
                <a:cs typeface="+mn-lt"/>
              </a:rPr>
              <a:t>a ‘Lookout’ which houses the control and surveillance system for the weir,</a:t>
            </a:r>
          </a:p>
          <a:p>
            <a:pPr lvl="3" algn="just"/>
            <a:r>
              <a:rPr lang="en-US" sz="1400" i="1" dirty="0">
                <a:ea typeface="+mn-lt"/>
                <a:cs typeface="+mn-lt"/>
              </a:rPr>
              <a:t>a Visitor’s Centre with the aim to inform all visitors about the project and the history of the River Lagan.</a:t>
            </a:r>
          </a:p>
          <a:p>
            <a:pPr algn="just"/>
            <a:endParaRPr lang="en-US" sz="1400" dirty="0">
              <a:ea typeface="+mn-lt"/>
              <a:cs typeface="+mn-lt"/>
            </a:endParaRPr>
          </a:p>
          <a:p>
            <a:pPr algn="just"/>
            <a:r>
              <a:rPr lang="en-US" sz="1400" dirty="0">
                <a:ea typeface="+mn-lt"/>
                <a:cs typeface="+mn-lt"/>
              </a:rPr>
              <a:t>The Lagan Weir consists of five weir gates and four intermediate gatehouses which contain the weir gate motors. In the event of a high tide, the weir gates can function as a barrage, thus ensuring the river levels remain lower than the </a:t>
            </a:r>
            <a:r>
              <a:rPr lang="en-US" sz="1400" dirty="0" err="1">
                <a:ea typeface="+mn-lt"/>
                <a:cs typeface="+mn-lt"/>
              </a:rPr>
              <a:t>harbour</a:t>
            </a:r>
            <a:r>
              <a:rPr lang="en-US" sz="1400" dirty="0">
                <a:ea typeface="+mn-lt"/>
                <a:cs typeface="+mn-lt"/>
              </a:rPr>
              <a:t> levels while protecting the city from tidal flooding.</a:t>
            </a:r>
          </a:p>
          <a:p>
            <a:pPr algn="just"/>
            <a:endParaRPr lang="en-US" sz="1400" dirty="0">
              <a:ea typeface="+mn-lt"/>
              <a:cs typeface="+mn-lt"/>
            </a:endParaRPr>
          </a:p>
          <a:p>
            <a:pPr algn="just"/>
            <a:r>
              <a:rPr lang="en-US" sz="1400" i="1" dirty="0">
                <a:ea typeface="+mn-lt"/>
                <a:cs typeface="+mn-lt"/>
              </a:rPr>
              <a:t>Essentially, the Lagan Weir is an operational </a:t>
            </a:r>
            <a:r>
              <a:rPr lang="en-US" sz="1400" i="1" dirty="0" err="1">
                <a:ea typeface="+mn-lt"/>
                <a:cs typeface="+mn-lt"/>
              </a:rPr>
              <a:t>Wardian</a:t>
            </a:r>
            <a:r>
              <a:rPr lang="en-US" sz="1400" i="1" dirty="0">
                <a:ea typeface="+mn-lt"/>
                <a:cs typeface="+mn-lt"/>
              </a:rPr>
              <a:t> case assisting in the preservation of a balanced ecosystem under appropriate conditions.</a:t>
            </a:r>
          </a:p>
          <a:p>
            <a:pPr algn="just"/>
            <a:endParaRPr lang="en-US" sz="1400" dirty="0">
              <a:ea typeface="+mn-lt"/>
              <a:cs typeface="+mn-lt"/>
            </a:endParaRPr>
          </a:p>
          <a:p>
            <a:pPr algn="just"/>
            <a:r>
              <a:rPr lang="en-US" sz="1400" dirty="0">
                <a:ea typeface="+mn-lt"/>
                <a:cs typeface="+mn-lt"/>
              </a:rPr>
              <a:t>The re-establishment of the River Lagan as a focal point for the city of Belfast has had many benefits throughout the years, with the associated environmental improvements to the water quality and biodiversity as one of the main benefits and further riverside development (i.e. new residences, commercial and retail blocks, restaurants, and an improved public realm).</a:t>
            </a:r>
          </a:p>
        </p:txBody>
      </p:sp>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2">
            <a:extLst>
              <a:ext uri="{FF2B5EF4-FFF2-40B4-BE49-F238E27FC236}">
                <a16:creationId xmlns:a16="http://schemas.microsoft.com/office/drawing/2014/main" id="{DEB3EE14-FFAB-4879-A4C4-721CBBA07668}"/>
              </a:ext>
            </a:extLst>
          </p:cNvPr>
          <p:cNvPicPr>
            <a:picLocks noChangeAspect="1"/>
          </p:cNvPicPr>
          <p:nvPr/>
        </p:nvPicPr>
        <p:blipFill>
          <a:blip r:embed="rId2"/>
          <a:stretch>
            <a:fillRect/>
          </a:stretch>
        </p:blipFill>
        <p:spPr>
          <a:xfrm>
            <a:off x="10077560" y="316366"/>
            <a:ext cx="2038350" cy="682546"/>
          </a:xfrm>
          <a:prstGeom prst="rect">
            <a:avLst/>
          </a:prstGeom>
        </p:spPr>
      </p:pic>
      <p:pic>
        <p:nvPicPr>
          <p:cNvPr id="8" name="Picture 15" descr="A close up of a logo&#10;&#10;Description generated with high confidence">
            <a:extLst>
              <a:ext uri="{FF2B5EF4-FFF2-40B4-BE49-F238E27FC236}">
                <a16:creationId xmlns:a16="http://schemas.microsoft.com/office/drawing/2014/main" id="{4A6637D7-8E7C-4507-B2FC-1FB570BF6221}"/>
              </a:ext>
            </a:extLst>
          </p:cNvPr>
          <p:cNvPicPr>
            <a:picLocks noChangeAspect="1"/>
          </p:cNvPicPr>
          <p:nvPr/>
        </p:nvPicPr>
        <p:blipFill>
          <a:blip r:embed="rId3"/>
          <a:stretch>
            <a:fillRect/>
          </a:stretch>
        </p:blipFill>
        <p:spPr>
          <a:xfrm>
            <a:off x="10070550" y="996841"/>
            <a:ext cx="2052370" cy="316212"/>
          </a:xfrm>
          <a:prstGeom prst="rect">
            <a:avLst/>
          </a:prstGeom>
        </p:spPr>
      </p:pic>
      <p:pic>
        <p:nvPicPr>
          <p:cNvPr id="9" name="Picture 17" descr="A long bridge over some water&#10;&#10;Description generated with very high confidence">
            <a:extLst>
              <a:ext uri="{FF2B5EF4-FFF2-40B4-BE49-F238E27FC236}">
                <a16:creationId xmlns:a16="http://schemas.microsoft.com/office/drawing/2014/main" id="{72B7ECF9-7FCF-49D1-9F79-1CD9535EA7B7}"/>
              </a:ext>
            </a:extLst>
          </p:cNvPr>
          <p:cNvPicPr>
            <a:picLocks noChangeAspect="1"/>
          </p:cNvPicPr>
          <p:nvPr/>
        </p:nvPicPr>
        <p:blipFill>
          <a:blip r:embed="rId4"/>
          <a:stretch>
            <a:fillRect/>
          </a:stretch>
        </p:blipFill>
        <p:spPr>
          <a:xfrm>
            <a:off x="10077560" y="1458506"/>
            <a:ext cx="2038350" cy="3057525"/>
          </a:xfrm>
          <a:prstGeom prst="rect">
            <a:avLst/>
          </a:prstGeom>
        </p:spPr>
      </p:pic>
      <p:pic>
        <p:nvPicPr>
          <p:cNvPr id="10" name="Picture 19" descr="A bridge over a body of water&#10;&#10;Description generated with very high confidence">
            <a:extLst>
              <a:ext uri="{FF2B5EF4-FFF2-40B4-BE49-F238E27FC236}">
                <a16:creationId xmlns:a16="http://schemas.microsoft.com/office/drawing/2014/main" id="{392E6815-460B-4D8A-876F-335F976A2AA7}"/>
              </a:ext>
            </a:extLst>
          </p:cNvPr>
          <p:cNvPicPr>
            <a:picLocks noChangeAspect="1"/>
          </p:cNvPicPr>
          <p:nvPr/>
        </p:nvPicPr>
        <p:blipFill>
          <a:blip r:embed="rId5"/>
          <a:stretch>
            <a:fillRect/>
          </a:stretch>
        </p:blipFill>
        <p:spPr>
          <a:xfrm>
            <a:off x="10070550" y="4516031"/>
            <a:ext cx="2035772" cy="2035772"/>
          </a:xfrm>
          <a:prstGeom prst="rect">
            <a:avLst/>
          </a:prstGeom>
        </p:spPr>
      </p:pic>
      <p:sp>
        <p:nvSpPr>
          <p:cNvPr id="13" name="CuadroTexto 33">
            <a:extLst>
              <a:ext uri="{FF2B5EF4-FFF2-40B4-BE49-F238E27FC236}">
                <a16:creationId xmlns:a16="http://schemas.microsoft.com/office/drawing/2014/main" id="{0D1D55E4-300A-430D-80E5-E1CF16F29D6F}"/>
              </a:ext>
            </a:extLst>
          </p:cNvPr>
          <p:cNvSpPr txBox="1"/>
          <p:nvPr/>
        </p:nvSpPr>
        <p:spPr>
          <a:xfrm>
            <a:off x="10663287" y="6551803"/>
            <a:ext cx="1459633" cy="230832"/>
          </a:xfrm>
          <a:prstGeom prst="rect">
            <a:avLst/>
          </a:prstGeom>
          <a:noFill/>
        </p:spPr>
        <p:txBody>
          <a:bodyPr wrap="square" rtlCol="0" anchor="t">
            <a:spAutoFit/>
          </a:bodyPr>
          <a:lstStyle/>
          <a:p>
            <a:pPr algn="r"/>
            <a:r>
              <a:rPr lang="en-US" sz="900" i="1"/>
              <a:t>(Source: Google Images)</a:t>
            </a:r>
            <a:endParaRPr lang="en-US" sz="900"/>
          </a:p>
        </p:txBody>
      </p:sp>
    </p:spTree>
    <p:extLst>
      <p:ext uri="{BB962C8B-B14F-4D97-AF65-F5344CB8AC3E}">
        <p14:creationId xmlns:p14="http://schemas.microsoft.com/office/powerpoint/2010/main" val="403384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t>Waterside Regeneration: A Series of Successes</a:t>
            </a:r>
            <a:endParaRPr lang="en-US" i="1" dirty="0"/>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4401205"/>
          </a:xfrm>
          <a:prstGeom prst="rect">
            <a:avLst/>
          </a:prstGeom>
          <a:noFill/>
        </p:spPr>
        <p:txBody>
          <a:bodyPr wrap="square" rtlCol="0" anchor="t">
            <a:spAutoFit/>
          </a:bodyPr>
          <a:lstStyle/>
          <a:p>
            <a:pPr algn="just"/>
            <a:r>
              <a:rPr lang="en-US" sz="1400" i="1" dirty="0">
                <a:ea typeface="+mn-lt"/>
                <a:cs typeface="+mn-lt"/>
              </a:rPr>
              <a:t>Waterside regeneration… a must.</a:t>
            </a:r>
          </a:p>
          <a:p>
            <a:pPr algn="r"/>
            <a:r>
              <a:rPr lang="en-US" sz="1400" i="1" dirty="0">
                <a:ea typeface="+mn-lt"/>
                <a:cs typeface="+mn-lt"/>
              </a:rPr>
              <a:t>Development in urban waterways… more attractive.</a:t>
            </a:r>
          </a:p>
          <a:p>
            <a:pPr algn="just"/>
            <a:endParaRPr lang="en-US" sz="1400" dirty="0">
              <a:ea typeface="+mn-lt"/>
              <a:cs typeface="+mn-lt"/>
            </a:endParaRPr>
          </a:p>
          <a:p>
            <a:pPr algn="just"/>
            <a:r>
              <a:rPr lang="en-US" sz="1400" dirty="0">
                <a:ea typeface="+mn-lt"/>
                <a:cs typeface="+mn-lt"/>
              </a:rPr>
              <a:t>One of the reasons behind this is that waterways provide a commercially and socially attractive opportunity for restoration and regeneration—and this is particularly true for the city of Cork, where historically the streets used to be waterways continuously used for trade and transport.</a:t>
            </a:r>
          </a:p>
          <a:p>
            <a:pPr algn="just"/>
            <a:endParaRPr lang="en-US" sz="1400" dirty="0">
              <a:ea typeface="+mn-lt"/>
              <a:cs typeface="+mn-lt"/>
            </a:endParaRPr>
          </a:p>
          <a:p>
            <a:pPr algn="just"/>
            <a:r>
              <a:rPr lang="en-US" sz="1400" i="1" dirty="0">
                <a:ea typeface="+mn-lt"/>
                <a:cs typeface="+mn-lt"/>
              </a:rPr>
              <a:t>The only downside?</a:t>
            </a:r>
          </a:p>
          <a:p>
            <a:pPr algn="just"/>
            <a:endParaRPr lang="en-US" sz="1400" i="1" dirty="0">
              <a:ea typeface="+mn-lt"/>
              <a:cs typeface="+mn-lt"/>
            </a:endParaRPr>
          </a:p>
          <a:p>
            <a:pPr algn="just"/>
            <a:r>
              <a:rPr lang="en-US" sz="1400" dirty="0">
                <a:ea typeface="+mn-lt"/>
                <a:cs typeface="+mn-lt"/>
              </a:rPr>
              <a:t>…development which is detrimental to the area and fails to integrate with the existing character of the place—particularly those who are enriched by historical landmarks and social attachments.</a:t>
            </a:r>
          </a:p>
          <a:p>
            <a:pPr algn="just"/>
            <a:endParaRPr lang="en-US" sz="1400" dirty="0">
              <a:ea typeface="+mn-lt"/>
              <a:cs typeface="+mn-lt"/>
            </a:endParaRPr>
          </a:p>
          <a:p>
            <a:pPr algn="just"/>
            <a:r>
              <a:rPr lang="en-US" sz="1400" dirty="0">
                <a:ea typeface="+mn-lt"/>
                <a:cs typeface="+mn-lt"/>
              </a:rPr>
              <a:t>When it comes to heritage sites, societal evolution has often led to the disuse and loss of a site’s original built purpose. However, the site still embodies cultural, historic, spatial and economic values and can be adapted to our current needs while preserving the pertaining valuable elements and making the place suitable for new uses and activities.</a:t>
            </a:r>
          </a:p>
          <a:p>
            <a:pPr algn="just"/>
            <a:endParaRPr lang="en-US" sz="1400" dirty="0">
              <a:ea typeface="+mn-lt"/>
              <a:cs typeface="+mn-lt"/>
            </a:endParaRPr>
          </a:p>
          <a:p>
            <a:pPr algn="r"/>
            <a:r>
              <a:rPr lang="en-US" sz="1400" i="1" dirty="0">
                <a:ea typeface="+mn-lt"/>
                <a:cs typeface="+mn-lt"/>
              </a:rPr>
              <a:t>…this adaptability allows us to create more resilient and sustainable cities.</a:t>
            </a:r>
          </a:p>
          <a:p>
            <a:pPr algn="just"/>
            <a:endParaRPr lang="en-US" sz="1400" dirty="0">
              <a:ea typeface="+mn-lt"/>
              <a:cs typeface="+mn-lt"/>
            </a:endParaRPr>
          </a:p>
          <a:p>
            <a:pPr algn="just"/>
            <a:endParaRPr lang="en-US" sz="1400" dirty="0">
              <a:ea typeface="+mn-lt"/>
              <a:cs typeface="+mn-lt"/>
            </a:endParaRPr>
          </a:p>
        </p:txBody>
      </p:sp>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A small boat in a body of water with a city in the background&#10;&#10;Description generated with very high confidence">
            <a:extLst>
              <a:ext uri="{FF2B5EF4-FFF2-40B4-BE49-F238E27FC236}">
                <a16:creationId xmlns:a16="http://schemas.microsoft.com/office/drawing/2014/main" id="{94C5F6D1-D22B-42BC-9C92-E8388BD14A55}"/>
              </a:ext>
            </a:extLst>
          </p:cNvPr>
          <p:cNvPicPr>
            <a:picLocks noChangeAspect="1"/>
          </p:cNvPicPr>
          <p:nvPr/>
        </p:nvPicPr>
        <p:blipFill rotWithShape="1">
          <a:blip r:embed="rId2"/>
          <a:srcRect r="42769"/>
          <a:stretch/>
        </p:blipFill>
        <p:spPr>
          <a:xfrm>
            <a:off x="10075044" y="4400502"/>
            <a:ext cx="2047875" cy="2387330"/>
          </a:xfrm>
          <a:prstGeom prst="rect">
            <a:avLst/>
          </a:prstGeom>
        </p:spPr>
      </p:pic>
      <p:pic>
        <p:nvPicPr>
          <p:cNvPr id="11" name="Picture 6" descr="A group of people on a boat in the water&#10;&#10;Description generated with very high confidence">
            <a:extLst>
              <a:ext uri="{FF2B5EF4-FFF2-40B4-BE49-F238E27FC236}">
                <a16:creationId xmlns:a16="http://schemas.microsoft.com/office/drawing/2014/main" id="{77870CAF-694E-4B2D-94C0-DA83C67CFD26}"/>
              </a:ext>
            </a:extLst>
          </p:cNvPr>
          <p:cNvPicPr>
            <a:picLocks noChangeAspect="1"/>
          </p:cNvPicPr>
          <p:nvPr/>
        </p:nvPicPr>
        <p:blipFill rotWithShape="1">
          <a:blip r:embed="rId3"/>
          <a:srcRect l="33097" r="15172"/>
          <a:stretch/>
        </p:blipFill>
        <p:spPr>
          <a:xfrm>
            <a:off x="10075044" y="104133"/>
            <a:ext cx="2047876" cy="2225683"/>
          </a:xfrm>
          <a:prstGeom prst="rect">
            <a:avLst/>
          </a:prstGeom>
        </p:spPr>
      </p:pic>
      <p:pic>
        <p:nvPicPr>
          <p:cNvPr id="3" name="Picture 2">
            <a:extLst>
              <a:ext uri="{FF2B5EF4-FFF2-40B4-BE49-F238E27FC236}">
                <a16:creationId xmlns:a16="http://schemas.microsoft.com/office/drawing/2014/main" id="{9EF308B6-EDEF-4528-8A65-3DB3F7565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72" t="8417" r="25630" b="29818"/>
          <a:stretch/>
        </p:blipFill>
        <p:spPr>
          <a:xfrm rot="5400000">
            <a:off x="10150789" y="2341221"/>
            <a:ext cx="1896385" cy="2047875"/>
          </a:xfrm>
          <a:prstGeom prst="rect">
            <a:avLst/>
          </a:prstGeom>
        </p:spPr>
      </p:pic>
    </p:spTree>
    <p:extLst>
      <p:ext uri="{BB962C8B-B14F-4D97-AF65-F5344CB8AC3E}">
        <p14:creationId xmlns:p14="http://schemas.microsoft.com/office/powerpoint/2010/main" val="32975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A79F7C86-0E75-4483-8FC0-214FE99D84E8}"/>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0991" t="27777" r="20991" b="43802"/>
          <a:stretch/>
        </p:blipFill>
        <p:spPr>
          <a:xfrm rot="5400000">
            <a:off x="7669979" y="2405062"/>
            <a:ext cx="6858001" cy="2047876"/>
          </a:xfrm>
          <a:prstGeom prst="rect">
            <a:avLst/>
          </a:prstGeom>
        </p:spPr>
      </p:pic>
      <p:sp>
        <p:nvSpPr>
          <p:cNvPr id="12" name="Rectangle 11">
            <a:extLst>
              <a:ext uri="{FF2B5EF4-FFF2-40B4-BE49-F238E27FC236}">
                <a16:creationId xmlns:a16="http://schemas.microsoft.com/office/drawing/2014/main" id="{D2FFB656-4240-487E-9296-11277AB72CEE}"/>
              </a:ext>
            </a:extLst>
          </p:cNvPr>
          <p:cNvSpPr/>
          <p:nvPr/>
        </p:nvSpPr>
        <p:spPr>
          <a:xfrm>
            <a:off x="10075043"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solidFill>
                  <a:schemeClr val="bg1">
                    <a:lumMod val="75000"/>
                  </a:schemeClr>
                </a:solidFill>
              </a:rPr>
              <a:t>Waterside Regeneration: A Series of Successes</a:t>
            </a:r>
            <a:endParaRPr lang="en-US" i="1" dirty="0">
              <a:solidFill>
                <a:schemeClr val="bg1">
                  <a:lumMod val="75000"/>
                </a:schemeClr>
              </a:solidFill>
            </a:endParaRPr>
          </a:p>
        </p:txBody>
      </p:sp>
      <p:pic>
        <p:nvPicPr>
          <p:cNvPr id="7" name="Picture 14">
            <a:extLst>
              <a:ext uri="{FF2B5EF4-FFF2-40B4-BE49-F238E27FC236}">
                <a16:creationId xmlns:a16="http://schemas.microsoft.com/office/drawing/2014/main" id="{D43A0585-6573-4ACC-8BA3-51DBFBC2A1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9783" y="1758983"/>
            <a:ext cx="7568610" cy="4613667"/>
          </a:xfrm>
          <a:prstGeom prst="rect">
            <a:avLst/>
          </a:prstGeom>
        </p:spPr>
      </p:pic>
    </p:spTree>
    <p:extLst>
      <p:ext uri="{BB962C8B-B14F-4D97-AF65-F5344CB8AC3E}">
        <p14:creationId xmlns:p14="http://schemas.microsoft.com/office/powerpoint/2010/main" val="35455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7" descr="A picture containing photo, table, book&#10;&#10;Description generated with high confidence">
            <a:extLst>
              <a:ext uri="{FF2B5EF4-FFF2-40B4-BE49-F238E27FC236}">
                <a16:creationId xmlns:a16="http://schemas.microsoft.com/office/drawing/2014/main" id="{7A779345-9493-4BE8-9A3C-F788422C0B08}"/>
              </a:ext>
            </a:extLst>
          </p:cNvPr>
          <p:cNvPicPr>
            <a:picLocks noChangeAspect="1"/>
          </p:cNvPicPr>
          <p:nvPr/>
        </p:nvPicPr>
        <p:blipFill rotWithShape="1">
          <a:blip r:embed="rId2">
            <a:duotone>
              <a:schemeClr val="accent4">
                <a:shade val="45000"/>
                <a:satMod val="135000"/>
              </a:schemeClr>
              <a:prstClr val="white"/>
            </a:duotone>
            <a:alphaModFix amt="85000"/>
            <a:extLst>
              <a:ext uri="{BEBA8EAE-BF5A-486C-A8C5-ECC9F3942E4B}">
                <a14:imgProps xmlns:a14="http://schemas.microsoft.com/office/drawing/2010/main">
                  <a14:imgLayer r:embed="rId3">
                    <a14:imgEffect>
                      <a14:artisticTexturizer/>
                    </a14:imgEffect>
                  </a14:imgLayer>
                </a14:imgProps>
              </a:ext>
            </a:extLst>
          </a:blip>
          <a:srcRect l="59270" t="4644" r="1228" b="2204"/>
          <a:stretch/>
        </p:blipFill>
        <p:spPr>
          <a:xfrm>
            <a:off x="10061448" y="-1"/>
            <a:ext cx="2047875" cy="6858001"/>
          </a:xfrm>
          <a:prstGeom prst="rect">
            <a:avLst/>
          </a:prstGeom>
        </p:spPr>
      </p:pic>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t>Preservation of the Fittest</a:t>
            </a:r>
            <a:endParaRPr lang="en-US" i="1" dirty="0"/>
          </a:p>
        </p:txBody>
      </p:sp>
      <p:grpSp>
        <p:nvGrpSpPr>
          <p:cNvPr id="4" name="Group 3">
            <a:extLst>
              <a:ext uri="{FF2B5EF4-FFF2-40B4-BE49-F238E27FC236}">
                <a16:creationId xmlns:a16="http://schemas.microsoft.com/office/drawing/2014/main" id="{347CFFBA-89FE-4371-8935-9266606E7DE6}"/>
              </a:ext>
            </a:extLst>
          </p:cNvPr>
          <p:cNvGrpSpPr/>
          <p:nvPr/>
        </p:nvGrpSpPr>
        <p:grpSpPr>
          <a:xfrm>
            <a:off x="969783" y="1758983"/>
            <a:ext cx="7937370" cy="4868185"/>
            <a:chOff x="969783" y="1758983"/>
            <a:chExt cx="7937370" cy="4868185"/>
          </a:xfrm>
        </p:grpSpPr>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4370427"/>
            </a:xfrm>
            <a:prstGeom prst="rect">
              <a:avLst/>
            </a:prstGeom>
            <a:noFill/>
          </p:spPr>
          <p:txBody>
            <a:bodyPr wrap="square" rtlCol="0" anchor="t">
              <a:spAutoFit/>
            </a:bodyPr>
            <a:lstStyle/>
            <a:p>
              <a:pPr algn="just"/>
              <a:r>
                <a:rPr lang="en-US" sz="1400" dirty="0">
                  <a:ea typeface="+mn-lt"/>
                  <a:cs typeface="+mn-lt"/>
                </a:rPr>
                <a:t>The identification of the </a:t>
              </a:r>
              <a:r>
                <a:rPr lang="en-US" sz="1400" dirty="0" err="1">
                  <a:ea typeface="+mn-lt"/>
                  <a:cs typeface="+mn-lt"/>
                </a:rPr>
                <a:t>Wardian</a:t>
              </a:r>
              <a:r>
                <a:rPr lang="en-US" sz="1400" dirty="0">
                  <a:ea typeface="+mn-lt"/>
                  <a:cs typeface="+mn-lt"/>
                </a:rPr>
                <a:t> case as an artefact for the purpose of preserving any given micro-system allows for an analogy of a similar ‘case’ acting as the edge of the city.</a:t>
              </a:r>
            </a:p>
            <a:p>
              <a:pPr algn="just"/>
              <a:endParaRPr lang="en-US" sz="1400" dirty="0">
                <a:ea typeface="+mn-lt"/>
                <a:cs typeface="+mn-lt"/>
              </a:endParaRPr>
            </a:p>
            <a:p>
              <a:pPr algn="just"/>
              <a:r>
                <a:rPr lang="en-US" sz="1400" b="1" i="1" dirty="0">
                  <a:ea typeface="+mn-lt"/>
                  <a:cs typeface="+mn-lt"/>
                </a:rPr>
                <a:t>Preservation…</a:t>
              </a:r>
            </a:p>
            <a:p>
              <a:pPr lvl="6" algn="r"/>
              <a:r>
                <a:rPr lang="en-US" sz="1200" dirty="0">
                  <a:solidFill>
                    <a:schemeClr val="bg2">
                      <a:lumMod val="50000"/>
                    </a:schemeClr>
                  </a:solidFill>
                  <a:ea typeface="+mn-lt"/>
                  <a:cs typeface="+mn-lt"/>
                </a:rPr>
                <a:t>[it] means maintaining a place in its existing state and retarding deterioration.</a:t>
              </a:r>
            </a:p>
            <a:p>
              <a:pPr lvl="6" algn="r"/>
              <a:r>
                <a:rPr lang="en-US" sz="1200" dirty="0">
                  <a:solidFill>
                    <a:schemeClr val="bg2">
                      <a:lumMod val="50000"/>
                    </a:schemeClr>
                  </a:solidFill>
                  <a:ea typeface="+mn-lt"/>
                  <a:cs typeface="+mn-lt"/>
                </a:rPr>
                <a:t>(The Burra Carter 2013, p. 2)</a:t>
              </a:r>
            </a:p>
            <a:p>
              <a:pPr lvl="6" algn="r"/>
              <a:r>
                <a:rPr lang="en-US" sz="1200" dirty="0">
                  <a:solidFill>
                    <a:schemeClr val="bg2">
                      <a:lumMod val="50000"/>
                    </a:schemeClr>
                  </a:solidFill>
                  <a:ea typeface="+mn-lt"/>
                  <a:cs typeface="+mn-lt"/>
                </a:rPr>
                <a:t>is appropriate where the existing fabric or its condition constitutes evidence of cultural significance, or where insufficient evidence is available to allow other conservation processes to be carried out.</a:t>
              </a:r>
            </a:p>
            <a:p>
              <a:pPr lvl="2" algn="r"/>
              <a:r>
                <a:rPr lang="en-US" sz="1200" dirty="0">
                  <a:solidFill>
                    <a:schemeClr val="bg2">
                      <a:lumMod val="50000"/>
                    </a:schemeClr>
                  </a:solidFill>
                  <a:ea typeface="+mn-lt"/>
                  <a:cs typeface="+mn-lt"/>
                </a:rPr>
                <a:t>(The Burra Charter 2013, p. 6)</a:t>
              </a:r>
            </a:p>
            <a:p>
              <a:pPr algn="just"/>
              <a:r>
                <a:rPr lang="en-US" sz="1400" b="1" i="1" dirty="0">
                  <a:ea typeface="+mn-lt"/>
                  <a:cs typeface="+mn-lt"/>
                </a:rPr>
                <a:t>Adaptation…</a:t>
              </a:r>
              <a:endParaRPr lang="en-US" sz="1400" dirty="0">
                <a:ea typeface="+mn-lt"/>
                <a:cs typeface="+mn-lt"/>
              </a:endParaRPr>
            </a:p>
            <a:p>
              <a:pPr lvl="6"/>
              <a:r>
                <a:rPr lang="en-US" sz="1200" dirty="0">
                  <a:solidFill>
                    <a:schemeClr val="bg2">
                      <a:lumMod val="50000"/>
                    </a:schemeClr>
                  </a:solidFill>
                  <a:ea typeface="+mn-lt"/>
                  <a:cs typeface="+mn-lt"/>
                </a:rPr>
                <a:t>[a]</a:t>
              </a:r>
              <a:r>
                <a:rPr lang="en-US" sz="1200" dirty="0" err="1">
                  <a:solidFill>
                    <a:schemeClr val="bg2">
                      <a:lumMod val="50000"/>
                    </a:schemeClr>
                  </a:solidFill>
                  <a:ea typeface="+mn-lt"/>
                  <a:cs typeface="+mn-lt"/>
                </a:rPr>
                <a:t>daptation</a:t>
              </a:r>
              <a:r>
                <a:rPr lang="en-US" sz="1200" dirty="0">
                  <a:solidFill>
                    <a:schemeClr val="bg2">
                      <a:lumMod val="50000"/>
                    </a:schemeClr>
                  </a:solidFill>
                  <a:ea typeface="+mn-lt"/>
                  <a:cs typeface="+mn-lt"/>
                </a:rPr>
                <a:t> means changing a place to suit the existing use or a proposed use.</a:t>
              </a:r>
            </a:p>
            <a:p>
              <a:pPr lvl="6"/>
              <a:r>
                <a:rPr lang="en-US" sz="1200" dirty="0">
                  <a:solidFill>
                    <a:schemeClr val="bg2">
                      <a:lumMod val="50000"/>
                    </a:schemeClr>
                  </a:solidFill>
                  <a:ea typeface="+mn-lt"/>
                  <a:cs typeface="+mn-lt"/>
                </a:rPr>
                <a:t>(The Burra Charter 2013, p. 2)</a:t>
              </a:r>
            </a:p>
            <a:p>
              <a:pPr lvl="6"/>
              <a:r>
                <a:rPr lang="en-US" sz="1200" dirty="0">
                  <a:solidFill>
                    <a:schemeClr val="bg2">
                      <a:lumMod val="50000"/>
                    </a:schemeClr>
                  </a:solidFill>
                  <a:ea typeface="+mn-lt"/>
                  <a:cs typeface="+mn-lt"/>
                </a:rPr>
                <a:t>is acceptable only where the adaptation has minimal impact on the cultural significance of the place.</a:t>
              </a:r>
            </a:p>
            <a:p>
              <a:pPr lvl="6"/>
              <a:r>
                <a:rPr lang="en-US" sz="1200" dirty="0">
                  <a:solidFill>
                    <a:schemeClr val="bg2">
                      <a:lumMod val="50000"/>
                    </a:schemeClr>
                  </a:solidFill>
                  <a:ea typeface="+mn-lt"/>
                  <a:cs typeface="+mn-lt"/>
                </a:rPr>
                <a:t>(The Burra Charter 2013, p. 7)</a:t>
              </a:r>
            </a:p>
            <a:p>
              <a:pPr algn="just"/>
              <a:endParaRPr lang="en-US" sz="1400" dirty="0">
                <a:ea typeface="+mn-lt"/>
                <a:cs typeface="+mn-lt"/>
              </a:endParaRPr>
            </a:p>
            <a:p>
              <a:pPr algn="just"/>
              <a:r>
                <a:rPr lang="en-US" sz="1400" b="1" i="1" dirty="0">
                  <a:ea typeface="+mn-lt"/>
                  <a:cs typeface="+mn-lt"/>
                </a:rPr>
                <a:t>In relation to Cork…</a:t>
              </a:r>
              <a:endParaRPr lang="en-US" sz="1400" b="1" dirty="0">
                <a:ea typeface="+mn-lt"/>
                <a:cs typeface="+mn-lt"/>
              </a:endParaRPr>
            </a:p>
            <a:p>
              <a:pPr lvl="6" algn="r"/>
              <a:r>
                <a:rPr lang="en-US" sz="1200" dirty="0">
                  <a:solidFill>
                    <a:schemeClr val="bg2">
                      <a:lumMod val="50000"/>
                    </a:schemeClr>
                  </a:solidFill>
                  <a:ea typeface="+mn-lt"/>
                  <a:cs typeface="+mn-lt"/>
                </a:rPr>
                <a:t>[...] do as much as necessary to care for the place and to make it usable, but otherwise change it as little as possible so that its cultural significance is retained.</a:t>
              </a:r>
            </a:p>
            <a:p>
              <a:pPr lvl="6" algn="r"/>
              <a:r>
                <a:rPr lang="en-US" sz="1200" dirty="0">
                  <a:solidFill>
                    <a:schemeClr val="bg2">
                      <a:lumMod val="50000"/>
                    </a:schemeClr>
                  </a:solidFill>
                  <a:ea typeface="+mn-lt"/>
                  <a:cs typeface="+mn-lt"/>
                </a:rPr>
                <a:t>(The Burra Charter 2013, p.1).</a:t>
              </a:r>
            </a:p>
          </p:txBody>
        </p:sp>
        <p:sp>
          <p:nvSpPr>
            <p:cNvPr id="7" name="TextBox 6">
              <a:extLst>
                <a:ext uri="{FF2B5EF4-FFF2-40B4-BE49-F238E27FC236}">
                  <a16:creationId xmlns:a16="http://schemas.microsoft.com/office/drawing/2014/main" id="{9334FAF6-7BC4-4E64-81C9-231F9A903977}"/>
                </a:ext>
              </a:extLst>
            </p:cNvPr>
            <p:cNvSpPr txBox="1"/>
            <p:nvPr/>
          </p:nvSpPr>
          <p:spPr>
            <a:xfrm>
              <a:off x="2627096" y="2580928"/>
              <a:ext cx="1043608" cy="1446550"/>
            </a:xfrm>
            <a:prstGeom prst="rect">
              <a:avLst/>
            </a:prstGeom>
            <a:noFill/>
          </p:spPr>
          <p:txBody>
            <a:bodyPr wrap="square" rtlCol="0">
              <a:spAutoFit/>
            </a:bodyPr>
            <a:lstStyle/>
            <a:p>
              <a:pPr algn="ctr"/>
              <a:r>
                <a:rPr lang="en-US" sz="8800" dirty="0">
                  <a:solidFill>
                    <a:schemeClr val="bg2">
                      <a:lumMod val="50000"/>
                    </a:schemeClr>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D80D70B4-3C89-44D7-A82B-A48029B96D98}"/>
                </a:ext>
              </a:extLst>
            </p:cNvPr>
            <p:cNvSpPr txBox="1"/>
            <p:nvPr/>
          </p:nvSpPr>
          <p:spPr>
            <a:xfrm>
              <a:off x="2627096" y="3944196"/>
              <a:ext cx="1043608" cy="1446550"/>
            </a:xfrm>
            <a:prstGeom prst="rect">
              <a:avLst/>
            </a:prstGeom>
            <a:noFill/>
          </p:spPr>
          <p:txBody>
            <a:bodyPr wrap="square" rtlCol="0">
              <a:spAutoFit/>
            </a:bodyPr>
            <a:lstStyle/>
            <a:p>
              <a:pPr algn="ctr"/>
              <a:r>
                <a:rPr lang="en-US" sz="8800" dirty="0">
                  <a:solidFill>
                    <a:schemeClr val="bg2">
                      <a:lumMod val="50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D52C9614-81D3-4335-91DF-33F06DC42C14}"/>
                </a:ext>
              </a:extLst>
            </p:cNvPr>
            <p:cNvSpPr txBox="1"/>
            <p:nvPr/>
          </p:nvSpPr>
          <p:spPr>
            <a:xfrm>
              <a:off x="2627096" y="5180618"/>
              <a:ext cx="1043608" cy="1446550"/>
            </a:xfrm>
            <a:prstGeom prst="rect">
              <a:avLst/>
            </a:prstGeom>
            <a:noFill/>
          </p:spPr>
          <p:txBody>
            <a:bodyPr wrap="square" rtlCol="0">
              <a:spAutoFit/>
            </a:bodyPr>
            <a:lstStyle/>
            <a:p>
              <a:pPr algn="ctr"/>
              <a:r>
                <a:rPr lang="en-US" sz="8800" dirty="0">
                  <a:solidFill>
                    <a:schemeClr val="bg2">
                      <a:lumMod val="50000"/>
                    </a:schemeClr>
                  </a:solidFill>
                  <a:latin typeface="Arial" panose="020B0604020202020204" pitchFamily="34" charset="0"/>
                  <a:cs typeface="Arial" panose="020B0604020202020204" pitchFamily="34" charset="0"/>
                </a:rPr>
                <a:t>“”</a:t>
              </a:r>
            </a:p>
          </p:txBody>
        </p:sp>
      </p:grpSp>
      <p:sp>
        <p:nvSpPr>
          <p:cNvPr id="3" name="Rectangle 2">
            <a:extLst>
              <a:ext uri="{FF2B5EF4-FFF2-40B4-BE49-F238E27FC236}">
                <a16:creationId xmlns:a16="http://schemas.microsoft.com/office/drawing/2014/main" id="{93859F47-9E6F-4598-B40E-9749D160F114}"/>
              </a:ext>
            </a:extLst>
          </p:cNvPr>
          <p:cNvSpPr/>
          <p:nvPr/>
        </p:nvSpPr>
        <p:spPr>
          <a:xfrm>
            <a:off x="10061448" y="3083819"/>
            <a:ext cx="2130552" cy="74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9392FC-5384-44A4-91E4-A2DC60CFBB8A}"/>
              </a:ext>
            </a:extLst>
          </p:cNvPr>
          <p:cNvSpPr txBox="1"/>
          <p:nvPr/>
        </p:nvSpPr>
        <p:spPr>
          <a:xfrm>
            <a:off x="10075045" y="3083819"/>
            <a:ext cx="2047875" cy="954107"/>
          </a:xfrm>
          <a:prstGeom prst="rect">
            <a:avLst/>
          </a:prstGeom>
          <a:noFill/>
        </p:spPr>
        <p:txBody>
          <a:bodyPr wrap="square" rtlCol="0">
            <a:spAutoFit/>
          </a:bodyPr>
          <a:lstStyle/>
          <a:p>
            <a:pPr algn="ctr"/>
            <a:r>
              <a:rPr lang="en-US" sz="1400" i="1" dirty="0">
                <a:ea typeface="+mn-lt"/>
                <a:cs typeface="+mn-lt"/>
              </a:rPr>
              <a:t>Adaptation</a:t>
            </a:r>
            <a:r>
              <a:rPr lang="en-US" sz="1400" dirty="0">
                <a:ea typeface="+mn-lt"/>
                <a:cs typeface="+mn-lt"/>
              </a:rPr>
              <a:t> more than </a:t>
            </a:r>
            <a:r>
              <a:rPr lang="en-US" sz="1400" i="1" dirty="0">
                <a:ea typeface="+mn-lt"/>
                <a:cs typeface="+mn-lt"/>
              </a:rPr>
              <a:t>preservation</a:t>
            </a:r>
            <a:r>
              <a:rPr lang="en-US" sz="1400" dirty="0">
                <a:ea typeface="+mn-lt"/>
                <a:cs typeface="+mn-lt"/>
              </a:rPr>
              <a:t> should be the solution for the city.</a:t>
            </a:r>
          </a:p>
          <a:p>
            <a:pPr algn="ctr"/>
            <a:endParaRPr lang="en-US" sz="1400" dirty="0"/>
          </a:p>
        </p:txBody>
      </p:sp>
      <p:sp>
        <p:nvSpPr>
          <p:cNvPr id="13" name="CuadroTexto 33">
            <a:extLst>
              <a:ext uri="{FF2B5EF4-FFF2-40B4-BE49-F238E27FC236}">
                <a16:creationId xmlns:a16="http://schemas.microsoft.com/office/drawing/2014/main" id="{BF58520C-1A40-4479-B0B7-14EDA6003BAB}"/>
              </a:ext>
            </a:extLst>
          </p:cNvPr>
          <p:cNvSpPr txBox="1"/>
          <p:nvPr/>
        </p:nvSpPr>
        <p:spPr>
          <a:xfrm>
            <a:off x="10697827" y="6627168"/>
            <a:ext cx="1459633" cy="230832"/>
          </a:xfrm>
          <a:prstGeom prst="rect">
            <a:avLst/>
          </a:prstGeom>
          <a:noFill/>
        </p:spPr>
        <p:txBody>
          <a:bodyPr wrap="square" rtlCol="0" anchor="t">
            <a:spAutoFit/>
          </a:bodyPr>
          <a:lstStyle/>
          <a:p>
            <a:pPr algn="r"/>
            <a:r>
              <a:rPr lang="en-US" sz="900" i="1" dirty="0"/>
              <a:t>(Source: Wikipedia)</a:t>
            </a:r>
            <a:endParaRPr lang="en-US" sz="900" dirty="0"/>
          </a:p>
        </p:txBody>
      </p:sp>
    </p:spTree>
    <p:extLst>
      <p:ext uri="{BB962C8B-B14F-4D97-AF65-F5344CB8AC3E}">
        <p14:creationId xmlns:p14="http://schemas.microsoft.com/office/powerpoint/2010/main" val="295704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t>The Edge as a Preservation Mechanism: Active vs Passive</a:t>
            </a:r>
            <a:endParaRPr lang="en-US" i="1" dirty="0"/>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1600438"/>
          </a:xfrm>
          <a:prstGeom prst="rect">
            <a:avLst/>
          </a:prstGeom>
          <a:noFill/>
        </p:spPr>
        <p:txBody>
          <a:bodyPr wrap="square" rtlCol="0" anchor="t">
            <a:spAutoFit/>
          </a:bodyPr>
          <a:lstStyle/>
          <a:p>
            <a:pPr algn="just"/>
            <a:r>
              <a:rPr lang="en-US" sz="1400" dirty="0">
                <a:ea typeface="+mn-lt"/>
                <a:cs typeface="+mn-lt"/>
              </a:rPr>
              <a:t>An interesting approach in art techniques and methods used by Jackson Pollock…</a:t>
            </a:r>
          </a:p>
          <a:p>
            <a:pPr algn="just"/>
            <a:endParaRPr lang="en-US" sz="1400" dirty="0">
              <a:ea typeface="+mn-lt"/>
              <a:cs typeface="+mn-lt"/>
            </a:endParaRPr>
          </a:p>
          <a:p>
            <a:pPr lvl="3" algn="r"/>
            <a:r>
              <a:rPr lang="en-US" sz="1400" i="1" dirty="0">
                <a:ea typeface="+mn-lt"/>
                <a:cs typeface="+mn-lt"/>
              </a:rPr>
              <a:t>…a kind of sensed but not yet </a:t>
            </a:r>
            <a:r>
              <a:rPr lang="en-US" sz="1400" i="1" dirty="0" err="1">
                <a:ea typeface="+mn-lt"/>
                <a:cs typeface="+mn-lt"/>
              </a:rPr>
              <a:t>materialised</a:t>
            </a:r>
            <a:r>
              <a:rPr lang="en-US" sz="1400" i="1" dirty="0">
                <a:ea typeface="+mn-lt"/>
                <a:cs typeface="+mn-lt"/>
              </a:rPr>
              <a:t> line, a result of transitional works where line no longer indicated the edge of a plane but a sort of optically imprecise ‘place’.</a:t>
            </a:r>
          </a:p>
          <a:p>
            <a:pPr algn="just"/>
            <a:endParaRPr lang="en-US" sz="1400" dirty="0">
              <a:ea typeface="+mn-lt"/>
              <a:cs typeface="+mn-lt"/>
            </a:endParaRPr>
          </a:p>
          <a:p>
            <a:pPr algn="just"/>
            <a:r>
              <a:rPr lang="en-US" sz="1400" dirty="0">
                <a:ea typeface="+mn-lt"/>
                <a:cs typeface="+mn-lt"/>
              </a:rPr>
              <a:t>This </a:t>
            </a:r>
            <a:r>
              <a:rPr lang="en-US" sz="1400" i="1" dirty="0">
                <a:ea typeface="+mn-lt"/>
                <a:cs typeface="+mn-lt"/>
              </a:rPr>
              <a:t>imprecise place</a:t>
            </a:r>
            <a:r>
              <a:rPr lang="en-US" sz="1400" dirty="0">
                <a:ea typeface="+mn-lt"/>
                <a:cs typeface="+mn-lt"/>
              </a:rPr>
              <a:t> would refer to </a:t>
            </a:r>
            <a:r>
              <a:rPr lang="en-US" sz="1400" i="1" dirty="0">
                <a:ea typeface="+mn-lt"/>
                <a:cs typeface="+mn-lt"/>
              </a:rPr>
              <a:t>the edge</a:t>
            </a:r>
            <a:r>
              <a:rPr lang="en-US" sz="1400" dirty="0">
                <a:ea typeface="+mn-lt"/>
                <a:cs typeface="+mn-lt"/>
              </a:rPr>
              <a:t>. It appears simple, but the boundaries of an edge can be rather complex—especially when the built environment is involved.</a:t>
            </a:r>
          </a:p>
        </p:txBody>
      </p:sp>
      <p:grpSp>
        <p:nvGrpSpPr>
          <p:cNvPr id="9" name="Group 8">
            <a:extLst>
              <a:ext uri="{FF2B5EF4-FFF2-40B4-BE49-F238E27FC236}">
                <a16:creationId xmlns:a16="http://schemas.microsoft.com/office/drawing/2014/main" id="{FFBD0044-7699-474B-9926-94AE7D02FEC2}"/>
              </a:ext>
            </a:extLst>
          </p:cNvPr>
          <p:cNvGrpSpPr/>
          <p:nvPr/>
        </p:nvGrpSpPr>
        <p:grpSpPr>
          <a:xfrm>
            <a:off x="969783" y="3359421"/>
            <a:ext cx="8833914" cy="3171287"/>
            <a:chOff x="969783" y="3359421"/>
            <a:chExt cx="8833914" cy="3171287"/>
          </a:xfrm>
        </p:grpSpPr>
        <p:pic>
          <p:nvPicPr>
            <p:cNvPr id="3" name="Picture 2">
              <a:extLst>
                <a:ext uri="{FF2B5EF4-FFF2-40B4-BE49-F238E27FC236}">
                  <a16:creationId xmlns:a16="http://schemas.microsoft.com/office/drawing/2014/main" id="{DE316E2B-CEE7-498D-97D5-FBF2E5371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580" y="3359421"/>
              <a:ext cx="2632845" cy="3065642"/>
            </a:xfrm>
            <a:prstGeom prst="rect">
              <a:avLst/>
            </a:prstGeom>
          </p:spPr>
        </p:pic>
        <p:pic>
          <p:nvPicPr>
            <p:cNvPr id="5" name="Picture 4">
              <a:extLst>
                <a:ext uri="{FF2B5EF4-FFF2-40B4-BE49-F238E27FC236}">
                  <a16:creationId xmlns:a16="http://schemas.microsoft.com/office/drawing/2014/main" id="{59374A36-423F-4EFC-A9D5-E77C08532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542" y="3429000"/>
              <a:ext cx="2801155" cy="3101708"/>
            </a:xfrm>
            <a:prstGeom prst="rect">
              <a:avLst/>
            </a:prstGeom>
          </p:spPr>
        </p:pic>
        <p:sp>
          <p:nvSpPr>
            <p:cNvPr id="6" name="TextBox 5">
              <a:extLst>
                <a:ext uri="{FF2B5EF4-FFF2-40B4-BE49-F238E27FC236}">
                  <a16:creationId xmlns:a16="http://schemas.microsoft.com/office/drawing/2014/main" id="{F917E129-BA87-48F9-810A-F4E134272FF8}"/>
                </a:ext>
              </a:extLst>
            </p:cNvPr>
            <p:cNvSpPr txBox="1"/>
            <p:nvPr/>
          </p:nvSpPr>
          <p:spPr>
            <a:xfrm>
              <a:off x="969783" y="4564355"/>
              <a:ext cx="3063737" cy="830997"/>
            </a:xfrm>
            <a:prstGeom prst="rect">
              <a:avLst/>
            </a:prstGeom>
            <a:noFill/>
          </p:spPr>
          <p:txBody>
            <a:bodyPr wrap="square" rtlCol="0">
              <a:spAutoFit/>
            </a:bodyPr>
            <a:lstStyle/>
            <a:p>
              <a:pPr algn="just"/>
              <a:r>
                <a:rPr lang="en-US" sz="1200" i="1" dirty="0">
                  <a:ea typeface="+mn-lt"/>
                  <a:cs typeface="+mn-lt"/>
                </a:rPr>
                <a:t>The creation of this imprecise place can be seen in the following illustrations which aim to distinguish a physical tangible edge from another physical yet intangible one.</a:t>
              </a:r>
              <a:endParaRPr lang="en-US" sz="1200" i="1" dirty="0"/>
            </a:p>
          </p:txBody>
        </p:sp>
      </p:grpSp>
      <p:pic>
        <p:nvPicPr>
          <p:cNvPr id="22" name="Picture 21" descr="A group of people on a boat in the water&#10;&#10;Description generated with very high confidence">
            <a:extLst>
              <a:ext uri="{FF2B5EF4-FFF2-40B4-BE49-F238E27FC236}">
                <a16:creationId xmlns:a16="http://schemas.microsoft.com/office/drawing/2014/main" id="{9AA099B5-ADD0-4507-B4FF-1FBC7AE11520}"/>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Lst>
          </a:blip>
          <a:srcRect l="39205" r="31720"/>
          <a:stretch/>
        </p:blipFill>
        <p:spPr>
          <a:xfrm flipH="1">
            <a:off x="10073937" y="2226200"/>
            <a:ext cx="2048983" cy="4619135"/>
          </a:xfrm>
          <a:prstGeom prst="rect">
            <a:avLst/>
          </a:prstGeom>
        </p:spPr>
      </p:pic>
      <p:pic>
        <p:nvPicPr>
          <p:cNvPr id="20" name="Picture 21" descr="A group of people on a boat in the water&#10;&#10;Description generated with very high confidence">
            <a:extLst>
              <a:ext uri="{FF2B5EF4-FFF2-40B4-BE49-F238E27FC236}">
                <a16:creationId xmlns:a16="http://schemas.microsoft.com/office/drawing/2014/main" id="{EB974BFC-281B-447D-9805-22FD29F4D386}"/>
              </a:ext>
            </a:extLst>
          </p:cNvPr>
          <p:cNvPicPr>
            <a:picLocks noChangeAspect="1"/>
          </p:cNvPicPr>
          <p:nvPr/>
        </p:nvPicPr>
        <p:blipFill rotWithShape="1">
          <a:blip r:embed="rId6"/>
          <a:srcRect l="33770" r="76"/>
          <a:stretch/>
        </p:blipFill>
        <p:spPr>
          <a:xfrm>
            <a:off x="10076148" y="993"/>
            <a:ext cx="2047878" cy="2029066"/>
          </a:xfrm>
          <a:prstGeom prst="rect">
            <a:avLst/>
          </a:prstGeom>
        </p:spPr>
      </p:pic>
      <p:sp>
        <p:nvSpPr>
          <p:cNvPr id="21" name="CuadroTexto 33">
            <a:extLst>
              <a:ext uri="{FF2B5EF4-FFF2-40B4-BE49-F238E27FC236}">
                <a16:creationId xmlns:a16="http://schemas.microsoft.com/office/drawing/2014/main" id="{2FEA233B-FE2C-4797-B3A6-99DABE927A2F}"/>
              </a:ext>
            </a:extLst>
          </p:cNvPr>
          <p:cNvSpPr txBox="1"/>
          <p:nvPr/>
        </p:nvSpPr>
        <p:spPr>
          <a:xfrm>
            <a:off x="10729962" y="2026288"/>
            <a:ext cx="1459633" cy="230832"/>
          </a:xfrm>
          <a:prstGeom prst="rect">
            <a:avLst/>
          </a:prstGeom>
          <a:noFill/>
        </p:spPr>
        <p:txBody>
          <a:bodyPr wrap="square" rtlCol="0" anchor="t">
            <a:spAutoFit/>
          </a:bodyPr>
          <a:lstStyle/>
          <a:p>
            <a:pPr algn="r"/>
            <a:r>
              <a:rPr lang="en-US" sz="900" i="1" dirty="0"/>
              <a:t>(Source: Save Cork City)</a:t>
            </a:r>
            <a:endParaRPr lang="en-US" sz="900" dirty="0"/>
          </a:p>
        </p:txBody>
      </p:sp>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34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08879" y="3057427"/>
            <a:ext cx="7517680" cy="800219"/>
          </a:xfrm>
          <a:prstGeom prst="rect">
            <a:avLst/>
          </a:prstGeom>
          <a:noFill/>
        </p:spPr>
        <p:txBody>
          <a:bodyPr wrap="square" rtlCol="0" anchor="t">
            <a:spAutoFit/>
          </a:bodyPr>
          <a:lstStyle/>
          <a:p>
            <a:pPr algn="just"/>
            <a:r>
              <a:rPr lang="en-IE" i="1"/>
              <a:t>If you think good design is expensive, you should look at the cost of bad design.</a:t>
            </a:r>
            <a:endParaRPr lang="en-US" sz="1400" i="1"/>
          </a:p>
          <a:p>
            <a:pPr algn="just"/>
            <a:endParaRPr lang="en-IE" sz="1400" i="1" dirty="0"/>
          </a:p>
          <a:p>
            <a:pPr algn="r"/>
            <a:r>
              <a:rPr lang="en-IE" sz="1400" i="1">
                <a:solidFill>
                  <a:schemeClr val="tx1">
                    <a:lumMod val="65000"/>
                    <a:lumOff val="35000"/>
                  </a:schemeClr>
                </a:solidFill>
              </a:rPr>
              <a:t>(Dr. Ralf Speth)</a:t>
            </a:r>
            <a:endParaRPr lang="en-US" sz="1400" i="1">
              <a:solidFill>
                <a:schemeClr val="tx1">
                  <a:lumMod val="65000"/>
                  <a:lumOff val="35000"/>
                </a:schemeClr>
              </a:solidFill>
              <a:cs typeface="Calibri"/>
            </a:endParaRPr>
          </a:p>
        </p:txBody>
      </p:sp>
      <p:cxnSp>
        <p:nvCxnSpPr>
          <p:cNvPr id="4" name="Straight Connector 3">
            <a:extLst>
              <a:ext uri="{FF2B5EF4-FFF2-40B4-BE49-F238E27FC236}">
                <a16:creationId xmlns:a16="http://schemas.microsoft.com/office/drawing/2014/main" id="{88A93182-1987-4258-A2D8-AD57B449513E}"/>
              </a:ext>
            </a:extLst>
          </p:cNvPr>
          <p:cNvCxnSpPr/>
          <p:nvPr/>
        </p:nvCxnSpPr>
        <p:spPr>
          <a:xfrm>
            <a:off x="3515139" y="3429000"/>
            <a:ext cx="8676861"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09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24">
            <a:extLst>
              <a:ext uri="{FF2B5EF4-FFF2-40B4-BE49-F238E27FC236}">
                <a16:creationId xmlns:a16="http://schemas.microsoft.com/office/drawing/2014/main" id="{576356FC-ADDD-4D20-AE9F-8B3A654127CD}"/>
              </a:ext>
            </a:extLst>
          </p:cNvPr>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THE CASE STUDIES: FROM AMSTERDAM TO BELFAST</a:t>
            </a:r>
          </a:p>
        </p:txBody>
      </p:sp>
      <p:sp>
        <p:nvSpPr>
          <p:cNvPr id="15" name="CuadroTexto 24">
            <a:extLst>
              <a:ext uri="{FF2B5EF4-FFF2-40B4-BE49-F238E27FC236}">
                <a16:creationId xmlns:a16="http://schemas.microsoft.com/office/drawing/2014/main" id="{11CD8958-C4E5-430A-B16E-9724B4D68AD9}"/>
              </a:ext>
            </a:extLst>
          </p:cNvPr>
          <p:cNvSpPr txBox="1"/>
          <p:nvPr/>
        </p:nvSpPr>
        <p:spPr>
          <a:xfrm>
            <a:off x="970960" y="1135341"/>
            <a:ext cx="6632051" cy="369332"/>
          </a:xfrm>
          <a:prstGeom prst="rect">
            <a:avLst/>
          </a:prstGeom>
          <a:noFill/>
        </p:spPr>
        <p:txBody>
          <a:bodyPr wrap="square" rtlCol="0" anchor="t">
            <a:spAutoFit/>
          </a:bodyPr>
          <a:lstStyle/>
          <a:p>
            <a:pPr lvl="0"/>
            <a:r>
              <a:rPr lang="en-US" b="1" i="1" dirty="0">
                <a:solidFill>
                  <a:schemeClr val="bg1">
                    <a:lumMod val="75000"/>
                  </a:schemeClr>
                </a:solidFill>
              </a:rPr>
              <a:t>The Edge as a Preservation Mechanism: Active vs Passive</a:t>
            </a:r>
            <a:endParaRPr lang="en-US" i="1" dirty="0">
              <a:solidFill>
                <a:schemeClr val="bg1">
                  <a:lumMod val="75000"/>
                </a:schemeClr>
              </a:solidFill>
            </a:endParaRPr>
          </a:p>
        </p:txBody>
      </p:sp>
      <p:sp>
        <p:nvSpPr>
          <p:cNvPr id="17" name="CuadroTexto 25">
            <a:extLst>
              <a:ext uri="{FF2B5EF4-FFF2-40B4-BE49-F238E27FC236}">
                <a16:creationId xmlns:a16="http://schemas.microsoft.com/office/drawing/2014/main" id="{1A04268A-2251-4FD1-8C9B-D7DDDB2952D5}"/>
              </a:ext>
            </a:extLst>
          </p:cNvPr>
          <p:cNvSpPr txBox="1"/>
          <p:nvPr/>
        </p:nvSpPr>
        <p:spPr>
          <a:xfrm>
            <a:off x="969783" y="1758983"/>
            <a:ext cx="7937370" cy="4401205"/>
          </a:xfrm>
          <a:prstGeom prst="rect">
            <a:avLst/>
          </a:prstGeom>
          <a:noFill/>
        </p:spPr>
        <p:txBody>
          <a:bodyPr wrap="square" rtlCol="0" anchor="t">
            <a:spAutoFit/>
          </a:bodyPr>
          <a:lstStyle/>
          <a:p>
            <a:pPr algn="just"/>
            <a:r>
              <a:rPr lang="en-US" sz="1400" b="1" i="1" dirty="0">
                <a:ea typeface="+mn-lt"/>
                <a:cs typeface="+mn-lt"/>
              </a:rPr>
              <a:t>Amsterdam...</a:t>
            </a:r>
          </a:p>
          <a:p>
            <a:pPr algn="just"/>
            <a:endParaRPr lang="en-US" sz="1400" dirty="0">
              <a:ea typeface="+mn-lt"/>
              <a:cs typeface="+mn-lt"/>
            </a:endParaRPr>
          </a:p>
          <a:p>
            <a:pPr lvl="2" algn="just"/>
            <a:r>
              <a:rPr lang="en-US" sz="1400" dirty="0">
                <a:ea typeface="+mn-lt"/>
                <a:cs typeface="+mn-lt"/>
              </a:rPr>
              <a:t>their success could be due to the uses given to the river and canals and the seemingly invitation of the open space towards the river. This active use of the canals by the people and the city’s openness to it has led to the significant and constant work towards maintaining and preserving this status.</a:t>
            </a:r>
          </a:p>
          <a:p>
            <a:pPr algn="just"/>
            <a:endParaRPr lang="en-US" sz="1400" dirty="0">
              <a:ea typeface="+mn-lt"/>
              <a:cs typeface="+mn-lt"/>
            </a:endParaRPr>
          </a:p>
          <a:p>
            <a:pPr algn="just"/>
            <a:r>
              <a:rPr lang="en-US" sz="1400" b="1" i="1" dirty="0">
                <a:ea typeface="+mn-lt"/>
                <a:cs typeface="+mn-lt"/>
              </a:rPr>
              <a:t>Belfast…</a:t>
            </a:r>
          </a:p>
          <a:p>
            <a:pPr algn="just"/>
            <a:endParaRPr lang="en-US" sz="1400" dirty="0">
              <a:ea typeface="+mn-lt"/>
              <a:cs typeface="+mn-lt"/>
            </a:endParaRPr>
          </a:p>
          <a:p>
            <a:pPr lvl="2" algn="just"/>
            <a:r>
              <a:rPr lang="en-US" sz="1400" dirty="0">
                <a:ea typeface="+mn-lt"/>
                <a:cs typeface="+mn-lt"/>
              </a:rPr>
              <a:t>provides activity around the river and over bridges, the city has acknowledged the river in a different and yet successful way, making the most of their waterside history.</a:t>
            </a:r>
          </a:p>
          <a:p>
            <a:pPr algn="just"/>
            <a:endParaRPr lang="en-US" sz="1400" dirty="0">
              <a:ea typeface="+mn-lt"/>
              <a:cs typeface="+mn-lt"/>
            </a:endParaRPr>
          </a:p>
          <a:p>
            <a:pPr algn="just"/>
            <a:r>
              <a:rPr lang="en-US" sz="1400" i="1" dirty="0">
                <a:ea typeface="+mn-lt"/>
                <a:cs typeface="+mn-lt"/>
              </a:rPr>
              <a:t>While this was not always the case…</a:t>
            </a:r>
          </a:p>
          <a:p>
            <a:pPr algn="just"/>
            <a:endParaRPr lang="en-US" sz="1400" dirty="0">
              <a:ea typeface="+mn-lt"/>
              <a:cs typeface="+mn-lt"/>
            </a:endParaRPr>
          </a:p>
          <a:p>
            <a:pPr algn="just"/>
            <a:r>
              <a:rPr lang="en-US" sz="1400" b="1" i="1" dirty="0">
                <a:ea typeface="+mn-lt"/>
                <a:cs typeface="+mn-lt"/>
              </a:rPr>
              <a:t>Cork…</a:t>
            </a:r>
            <a:endParaRPr lang="en-US" sz="1400" dirty="0">
              <a:ea typeface="+mn-lt"/>
              <a:cs typeface="+mn-lt"/>
            </a:endParaRPr>
          </a:p>
          <a:p>
            <a:pPr lvl="2" algn="just"/>
            <a:endParaRPr lang="en-US" sz="1400" dirty="0">
              <a:ea typeface="+mn-lt"/>
              <a:cs typeface="+mn-lt"/>
            </a:endParaRPr>
          </a:p>
          <a:p>
            <a:pPr lvl="2" algn="just"/>
            <a:r>
              <a:rPr lang="en-US" sz="1400" dirty="0">
                <a:ea typeface="+mn-lt"/>
                <a:cs typeface="+mn-lt"/>
              </a:rPr>
              <a:t>has done the opposite in the past by turning its back to the river, with several developments turning a blind eye on it and not incorporating the waterside element at all. The rehabilitation of the River Lee has led to different approaches, one that is more in keeping with current research and relates to the re-connection of the river to the city—more so than it ever was.</a:t>
            </a:r>
          </a:p>
        </p:txBody>
      </p:sp>
      <p:sp>
        <p:nvSpPr>
          <p:cNvPr id="12" name="Rectangle 11">
            <a:extLst>
              <a:ext uri="{FF2B5EF4-FFF2-40B4-BE49-F238E27FC236}">
                <a16:creationId xmlns:a16="http://schemas.microsoft.com/office/drawing/2014/main" id="{D2FFB656-4240-487E-9296-11277AB72CEE}"/>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DE9FEE-BE01-4856-8A45-AD603DEBC5FF}"/>
              </a:ext>
            </a:extLst>
          </p:cNvPr>
          <p:cNvPicPr>
            <a:picLocks noChangeAspect="1"/>
          </p:cNvPicPr>
          <p:nvPr/>
        </p:nvPicPr>
        <p:blipFill rotWithShape="1">
          <a:blip r:embed="rId2">
            <a:extLst>
              <a:ext uri="{28A0092B-C50C-407E-A947-70E740481C1C}">
                <a14:useLocalDpi xmlns:a14="http://schemas.microsoft.com/office/drawing/2010/main" val="0"/>
              </a:ext>
            </a:extLst>
          </a:blip>
          <a:srcRect l="46880" r="9160"/>
          <a:stretch/>
        </p:blipFill>
        <p:spPr>
          <a:xfrm>
            <a:off x="10075046" y="134322"/>
            <a:ext cx="2047875" cy="3107081"/>
          </a:xfrm>
          <a:prstGeom prst="rect">
            <a:avLst/>
          </a:prstGeom>
        </p:spPr>
      </p:pic>
      <p:pic>
        <p:nvPicPr>
          <p:cNvPr id="5" name="Picture 4">
            <a:extLst>
              <a:ext uri="{FF2B5EF4-FFF2-40B4-BE49-F238E27FC236}">
                <a16:creationId xmlns:a16="http://schemas.microsoft.com/office/drawing/2014/main" id="{33AA5E8E-CF23-40C3-AC2D-100F64C7DD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80" b="9280"/>
          <a:stretch/>
        </p:blipFill>
        <p:spPr>
          <a:xfrm rot="5400000">
            <a:off x="9422582" y="4025765"/>
            <a:ext cx="3352800" cy="2047875"/>
          </a:xfrm>
          <a:prstGeom prst="rect">
            <a:avLst/>
          </a:prstGeom>
        </p:spPr>
      </p:pic>
      <p:pic>
        <p:nvPicPr>
          <p:cNvPr id="7" name="Picture 6">
            <a:extLst>
              <a:ext uri="{FF2B5EF4-FFF2-40B4-BE49-F238E27FC236}">
                <a16:creationId xmlns:a16="http://schemas.microsoft.com/office/drawing/2014/main" id="{D7818CB9-6D54-4D38-A81C-AA3B73FB2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948" b="38151"/>
          <a:stretch/>
        </p:blipFill>
        <p:spPr>
          <a:xfrm>
            <a:off x="10075043" y="2804777"/>
            <a:ext cx="2047877" cy="1125582"/>
          </a:xfrm>
          <a:prstGeom prst="rect">
            <a:avLst/>
          </a:prstGeom>
        </p:spPr>
      </p:pic>
    </p:spTree>
    <p:extLst>
      <p:ext uri="{BB962C8B-B14F-4D97-AF65-F5344CB8AC3E}">
        <p14:creationId xmlns:p14="http://schemas.microsoft.com/office/powerpoint/2010/main" val="103082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0961" y="735291"/>
            <a:ext cx="4883084" cy="461665"/>
          </a:xfrm>
          <a:prstGeom prst="rect">
            <a:avLst/>
          </a:prstGeom>
          <a:noFill/>
        </p:spPr>
        <p:txBody>
          <a:bodyPr wrap="square" rtlCol="0">
            <a:spAutoFit/>
          </a:bodyPr>
          <a:lstStyle/>
          <a:p>
            <a:r>
              <a:rPr lang="en-US" sz="2400" b="1" dirty="0">
                <a:solidFill>
                  <a:schemeClr val="bg2">
                    <a:lumMod val="50000"/>
                  </a:schemeClr>
                </a:solidFill>
              </a:rPr>
              <a:t>CONCLUSION</a:t>
            </a:r>
          </a:p>
        </p:txBody>
      </p:sp>
      <p:sp>
        <p:nvSpPr>
          <p:cNvPr id="52" name="CuadroTexto 24">
            <a:extLst>
              <a:ext uri="{FF2B5EF4-FFF2-40B4-BE49-F238E27FC236}">
                <a16:creationId xmlns:a16="http://schemas.microsoft.com/office/drawing/2014/main" id="{1D3E777C-7849-4272-BE2D-4E2AFD6F92E1}"/>
              </a:ext>
            </a:extLst>
          </p:cNvPr>
          <p:cNvSpPr txBox="1"/>
          <p:nvPr/>
        </p:nvSpPr>
        <p:spPr>
          <a:xfrm>
            <a:off x="970960" y="1106766"/>
            <a:ext cx="7594076" cy="369332"/>
          </a:xfrm>
          <a:prstGeom prst="rect">
            <a:avLst/>
          </a:prstGeom>
          <a:noFill/>
        </p:spPr>
        <p:txBody>
          <a:bodyPr wrap="square" rtlCol="0" anchor="t">
            <a:spAutoFit/>
          </a:bodyPr>
          <a:lstStyle/>
          <a:p>
            <a:r>
              <a:rPr lang="en-US" b="1" i="1" dirty="0"/>
              <a:t>A </a:t>
            </a:r>
            <a:r>
              <a:rPr lang="en-US" b="1" i="1" dirty="0" err="1"/>
              <a:t>Wardian</a:t>
            </a:r>
            <a:r>
              <a:rPr lang="en-US" b="1" i="1" dirty="0"/>
              <a:t> case of Planning: </a:t>
            </a:r>
            <a:r>
              <a:rPr lang="en-US" i="1" dirty="0"/>
              <a:t>The Edge as a Preservation Mechanism</a:t>
            </a:r>
            <a:endParaRPr lang="en-US" b="1" i="1" dirty="0">
              <a:cs typeface="Calibri" panose="020F0502020204030204"/>
            </a:endParaRPr>
          </a:p>
        </p:txBody>
      </p:sp>
      <p:pic>
        <p:nvPicPr>
          <p:cNvPr id="25" name="Picture 4" descr="A picture containing cage, building&#10;&#10;Description generated with high confidence">
            <a:extLst>
              <a:ext uri="{FF2B5EF4-FFF2-40B4-BE49-F238E27FC236}">
                <a16:creationId xmlns:a16="http://schemas.microsoft.com/office/drawing/2014/main" id="{AAC41021-EB61-4D79-A112-8F7C90A7F403}"/>
              </a:ext>
            </a:extLst>
          </p:cNvPr>
          <p:cNvPicPr>
            <a:picLocks noChangeAspect="1"/>
          </p:cNvPicPr>
          <p:nvPr/>
        </p:nvPicPr>
        <p:blipFill rotWithShape="1">
          <a:blip r:embed="rId2"/>
          <a:srcRect l="23568" t="-306" r="28524"/>
          <a:stretch/>
        </p:blipFill>
        <p:spPr>
          <a:xfrm rot="11880000" flipH="1" flipV="1">
            <a:off x="10392726" y="1692842"/>
            <a:ext cx="1461885" cy="1921502"/>
          </a:xfrm>
          <a:prstGeom prst="rect">
            <a:avLst/>
          </a:prstGeom>
        </p:spPr>
      </p:pic>
      <p:pic>
        <p:nvPicPr>
          <p:cNvPr id="19" name="Picture 4" descr="A picture containing cage, building&#10;&#10;Description generated with high confidence">
            <a:extLst>
              <a:ext uri="{FF2B5EF4-FFF2-40B4-BE49-F238E27FC236}">
                <a16:creationId xmlns:a16="http://schemas.microsoft.com/office/drawing/2014/main" id="{52EE0562-079B-4354-97A1-C1353F26257B}"/>
              </a:ext>
            </a:extLst>
          </p:cNvPr>
          <p:cNvPicPr>
            <a:picLocks noChangeAspect="1"/>
          </p:cNvPicPr>
          <p:nvPr/>
        </p:nvPicPr>
        <p:blipFill rotWithShape="1">
          <a:blip r:embed="rId2"/>
          <a:srcRect l="23568" t="-306" r="28524"/>
          <a:stretch/>
        </p:blipFill>
        <p:spPr>
          <a:xfrm rot="8640000" flipV="1">
            <a:off x="9548582" y="3815340"/>
            <a:ext cx="1835139" cy="2389707"/>
          </a:xfrm>
          <a:prstGeom prst="rect">
            <a:avLst/>
          </a:prstGeom>
        </p:spPr>
      </p:pic>
      <p:pic>
        <p:nvPicPr>
          <p:cNvPr id="31" name="Picture 4" descr="A picture containing cage, building&#10;&#10;Description generated with high confidence">
            <a:extLst>
              <a:ext uri="{FF2B5EF4-FFF2-40B4-BE49-F238E27FC236}">
                <a16:creationId xmlns:a16="http://schemas.microsoft.com/office/drawing/2014/main" id="{D2F30841-466A-4032-B3D6-21123DBE38E8}"/>
              </a:ext>
            </a:extLst>
          </p:cNvPr>
          <p:cNvPicPr>
            <a:picLocks noChangeAspect="1"/>
          </p:cNvPicPr>
          <p:nvPr/>
        </p:nvPicPr>
        <p:blipFill rotWithShape="1">
          <a:blip r:embed="rId2"/>
          <a:srcRect l="23568" t="-306" r="28524"/>
          <a:stretch/>
        </p:blipFill>
        <p:spPr>
          <a:xfrm rot="20820000" flipH="1">
            <a:off x="9342370" y="595267"/>
            <a:ext cx="1099935" cy="1445252"/>
          </a:xfrm>
          <a:prstGeom prst="rect">
            <a:avLst/>
          </a:prstGeom>
        </p:spPr>
      </p:pic>
      <p:sp>
        <p:nvSpPr>
          <p:cNvPr id="79" name="Flowchart: Merge 78">
            <a:extLst>
              <a:ext uri="{FF2B5EF4-FFF2-40B4-BE49-F238E27FC236}">
                <a16:creationId xmlns:a16="http://schemas.microsoft.com/office/drawing/2014/main" id="{9E9A2246-F4CE-4521-AAFA-F789DA63D451}"/>
              </a:ext>
            </a:extLst>
          </p:cNvPr>
          <p:cNvSpPr/>
          <p:nvPr/>
        </p:nvSpPr>
        <p:spPr>
          <a:xfrm rot="6660000">
            <a:off x="9759198" y="1946689"/>
            <a:ext cx="866775" cy="533400"/>
          </a:xfrm>
          <a:prstGeom prst="flowChartMerg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Merge 80">
            <a:extLst>
              <a:ext uri="{FF2B5EF4-FFF2-40B4-BE49-F238E27FC236}">
                <a16:creationId xmlns:a16="http://schemas.microsoft.com/office/drawing/2014/main" id="{EF426E90-0FA7-41BF-9492-9F9EEAA89494}"/>
              </a:ext>
            </a:extLst>
          </p:cNvPr>
          <p:cNvSpPr/>
          <p:nvPr/>
        </p:nvSpPr>
        <p:spPr>
          <a:xfrm rot="7380000">
            <a:off x="10780352" y="3494483"/>
            <a:ext cx="409575" cy="657225"/>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Merge 81">
            <a:extLst>
              <a:ext uri="{FF2B5EF4-FFF2-40B4-BE49-F238E27FC236}">
                <a16:creationId xmlns:a16="http://schemas.microsoft.com/office/drawing/2014/main" id="{5DBFA7A8-A157-4AD1-9020-DA0B7CA2F052}"/>
              </a:ext>
            </a:extLst>
          </p:cNvPr>
          <p:cNvSpPr/>
          <p:nvPr/>
        </p:nvSpPr>
        <p:spPr>
          <a:xfrm rot="17760000">
            <a:off x="9391171" y="5697328"/>
            <a:ext cx="685800" cy="685800"/>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6F6EE4-79BD-40D0-B4E5-7A3A37394702}"/>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8383476-B92F-403B-90C8-3CEC49735900}"/>
              </a:ext>
            </a:extLst>
          </p:cNvPr>
          <p:cNvGrpSpPr/>
          <p:nvPr/>
        </p:nvGrpSpPr>
        <p:grpSpPr>
          <a:xfrm>
            <a:off x="969783" y="1758983"/>
            <a:ext cx="7937370" cy="4739759"/>
            <a:chOff x="969783" y="1758983"/>
            <a:chExt cx="7937370" cy="4739759"/>
          </a:xfrm>
        </p:grpSpPr>
        <p:sp>
          <p:nvSpPr>
            <p:cNvPr id="5" name="CuadroTexto 25">
              <a:extLst>
                <a:ext uri="{FF2B5EF4-FFF2-40B4-BE49-F238E27FC236}">
                  <a16:creationId xmlns:a16="http://schemas.microsoft.com/office/drawing/2014/main" id="{7303482E-C84F-4D17-A4C2-2814EDAA0659}"/>
                </a:ext>
              </a:extLst>
            </p:cNvPr>
            <p:cNvSpPr txBox="1"/>
            <p:nvPr/>
          </p:nvSpPr>
          <p:spPr>
            <a:xfrm>
              <a:off x="969783" y="1758983"/>
              <a:ext cx="7937370" cy="4739759"/>
            </a:xfrm>
            <a:prstGeom prst="rect">
              <a:avLst/>
            </a:prstGeom>
            <a:noFill/>
          </p:spPr>
          <p:txBody>
            <a:bodyPr wrap="square" rtlCol="0" anchor="t">
              <a:spAutoFit/>
            </a:bodyPr>
            <a:lstStyle/>
            <a:p>
              <a:pPr algn="just"/>
              <a:r>
                <a:rPr lang="en-US" sz="1400" dirty="0">
                  <a:ea typeface="+mn-lt"/>
                  <a:cs typeface="+mn-lt"/>
                </a:rPr>
                <a:t>A conclusion… the use of the edge as </a:t>
              </a:r>
              <a:r>
                <a:rPr lang="en-US" sz="1400" i="1" dirty="0">
                  <a:ea typeface="+mn-lt"/>
                  <a:cs typeface="+mn-lt"/>
                </a:rPr>
                <a:t>a preservation mechanism with inclinations to adaptability</a:t>
              </a:r>
              <a:r>
                <a:rPr lang="en-US" sz="1400" dirty="0">
                  <a:ea typeface="+mn-lt"/>
                  <a:cs typeface="+mn-lt"/>
                </a:rPr>
                <a:t>.  </a:t>
              </a:r>
              <a:r>
                <a:rPr lang="en-US" sz="1400" i="1" dirty="0">
                  <a:ea typeface="+mn-lt"/>
                  <a:cs typeface="+mn-lt"/>
                </a:rPr>
                <a:t>Preservation</a:t>
              </a:r>
              <a:r>
                <a:rPr lang="en-US" sz="1400" dirty="0">
                  <a:ea typeface="+mn-lt"/>
                  <a:cs typeface="+mn-lt"/>
                </a:rPr>
                <a:t> will only maintain the physical and organic features—but </a:t>
              </a:r>
              <a:r>
                <a:rPr lang="en-US" sz="1400" i="1" dirty="0">
                  <a:ea typeface="+mn-lt"/>
                  <a:cs typeface="+mn-lt"/>
                </a:rPr>
                <a:t>adaptation</a:t>
              </a:r>
              <a:r>
                <a:rPr lang="en-US" sz="1400" dirty="0">
                  <a:ea typeface="+mn-lt"/>
                  <a:cs typeface="+mn-lt"/>
                </a:rPr>
                <a:t> with a focus on conservation will allow the organism, i.e. the city, to grow sustainably and its community to thrive.</a:t>
              </a:r>
            </a:p>
            <a:p>
              <a:pPr algn="just"/>
              <a:endParaRPr lang="en-US" sz="1400" dirty="0">
                <a:ea typeface="+mn-lt"/>
                <a:cs typeface="+mn-lt"/>
              </a:endParaRPr>
            </a:p>
            <a:p>
              <a:pPr lvl="6" algn="r"/>
              <a:r>
                <a:rPr lang="en-US" sz="1200" dirty="0">
                  <a:solidFill>
                    <a:schemeClr val="bg2">
                      <a:lumMod val="50000"/>
                    </a:schemeClr>
                  </a:solidFill>
                  <a:ea typeface="+mn-lt"/>
                  <a:cs typeface="+mn-lt"/>
                </a:rPr>
                <a:t>an active, collaborative process among public and private stakeholders is necessary—in all aspects of planning—for development to be successful.</a:t>
              </a:r>
            </a:p>
            <a:p>
              <a:pPr lvl="6" algn="r"/>
              <a:r>
                <a:rPr lang="en-US" sz="1200" dirty="0">
                  <a:solidFill>
                    <a:schemeClr val="bg2">
                      <a:lumMod val="50000"/>
                    </a:schemeClr>
                  </a:solidFill>
                  <a:ea typeface="+mn-lt"/>
                  <a:cs typeface="+mn-lt"/>
                </a:rPr>
                <a:t>(Santos Zambrano 2018, p.174)</a:t>
              </a:r>
            </a:p>
            <a:p>
              <a:pPr algn="just"/>
              <a:endParaRPr lang="en-US" sz="1400" dirty="0">
                <a:ea typeface="+mn-lt"/>
                <a:cs typeface="+mn-lt"/>
              </a:endParaRPr>
            </a:p>
            <a:p>
              <a:pPr algn="just"/>
              <a:r>
                <a:rPr lang="en-US" sz="1400" dirty="0">
                  <a:ea typeface="+mn-lt"/>
                  <a:cs typeface="+mn-lt"/>
                </a:rPr>
                <a:t>The Room for the River project presented by the Netherlands has proven to heavily rely on collaborative efforts supporting a “mutual sharing of knowledge” (Room for the River 2019). </a:t>
              </a:r>
            </a:p>
            <a:p>
              <a:pPr algn="just"/>
              <a:endParaRPr lang="en-US" sz="1400" dirty="0">
                <a:ea typeface="+mn-lt"/>
                <a:cs typeface="+mn-lt"/>
              </a:endParaRPr>
            </a:p>
            <a:p>
              <a:pPr algn="just"/>
              <a:r>
                <a:rPr lang="en-US" sz="1400" dirty="0">
                  <a:ea typeface="+mn-lt"/>
                  <a:cs typeface="+mn-lt"/>
                </a:rPr>
                <a:t>As for the </a:t>
              </a:r>
              <a:r>
                <a:rPr lang="en-US" sz="1400" dirty="0" err="1">
                  <a:ea typeface="+mn-lt"/>
                  <a:cs typeface="+mn-lt"/>
                </a:rPr>
                <a:t>Wardian</a:t>
              </a:r>
              <a:r>
                <a:rPr lang="en-US" sz="1400" dirty="0">
                  <a:ea typeface="+mn-lt"/>
                  <a:cs typeface="+mn-lt"/>
                </a:rPr>
                <a:t> case… this same principle can be applied to a city’s edge, although not in the same enclosed conditions as it would not work. A city is not an isolated system and thus it is vital for the edge to be in constant interaction with all its parts.</a:t>
              </a:r>
            </a:p>
            <a:p>
              <a:pPr algn="just"/>
              <a:endParaRPr lang="en-US" sz="1400" dirty="0">
                <a:ea typeface="+mn-lt"/>
                <a:cs typeface="+mn-lt"/>
              </a:endParaRPr>
            </a:p>
            <a:p>
              <a:pPr algn="just"/>
              <a:r>
                <a:rPr lang="en-US" sz="1400" dirty="0">
                  <a:ea typeface="+mn-lt"/>
                  <a:cs typeface="+mn-lt"/>
                </a:rPr>
                <a:t>The role of the </a:t>
              </a:r>
              <a:r>
                <a:rPr lang="en-US" sz="1400" dirty="0" err="1">
                  <a:ea typeface="+mn-lt"/>
                  <a:cs typeface="+mn-lt"/>
                </a:rPr>
                <a:t>Wardian</a:t>
              </a:r>
              <a:r>
                <a:rPr lang="en-US" sz="1400" dirty="0">
                  <a:ea typeface="+mn-lt"/>
                  <a:cs typeface="+mn-lt"/>
                </a:rPr>
                <a:t> case as an analogy has allowed for different fields to come together in the attempt to find a sustainable solution to </a:t>
              </a:r>
              <a:r>
                <a:rPr lang="en-US" sz="1400" i="1" dirty="0">
                  <a:ea typeface="+mn-lt"/>
                  <a:cs typeface="+mn-lt"/>
                </a:rPr>
                <a:t>planning on the edge</a:t>
              </a:r>
              <a:r>
                <a:rPr lang="en-US" sz="1400" dirty="0">
                  <a:ea typeface="+mn-lt"/>
                  <a:cs typeface="+mn-lt"/>
                </a:rPr>
                <a:t>. The aspects that revolve around the planning industry are </a:t>
              </a:r>
              <a:r>
                <a:rPr lang="en-US" sz="1400" i="1" dirty="0">
                  <a:ea typeface="+mn-lt"/>
                  <a:cs typeface="+mn-lt"/>
                </a:rPr>
                <a:t>intricate and extremely varied</a:t>
              </a:r>
              <a:r>
                <a:rPr lang="en-US" sz="1400" dirty="0">
                  <a:ea typeface="+mn-lt"/>
                  <a:cs typeface="+mn-lt"/>
                </a:rPr>
                <a:t>, which makes reaching a final solution </a:t>
              </a:r>
              <a:r>
                <a:rPr lang="en-US" sz="1400" i="1" dirty="0">
                  <a:ea typeface="+mn-lt"/>
                  <a:cs typeface="+mn-lt"/>
                </a:rPr>
                <a:t>all the more complex</a:t>
              </a:r>
              <a:r>
                <a:rPr lang="en-US" sz="1400" dirty="0">
                  <a:ea typeface="+mn-lt"/>
                  <a:cs typeface="+mn-lt"/>
                </a:rPr>
                <a:t>. </a:t>
              </a:r>
            </a:p>
            <a:p>
              <a:pPr algn="just"/>
              <a:endParaRPr lang="en-US" sz="1400" dirty="0">
                <a:ea typeface="+mn-lt"/>
                <a:cs typeface="+mn-lt"/>
              </a:endParaRPr>
            </a:p>
            <a:p>
              <a:pPr algn="just"/>
              <a:r>
                <a:rPr lang="en-US" sz="1400" i="1" dirty="0">
                  <a:ea typeface="+mn-lt"/>
                  <a:cs typeface="+mn-lt"/>
                </a:rPr>
                <a:t>…it can be concluded that the use of the </a:t>
              </a:r>
              <a:r>
                <a:rPr lang="en-US" sz="1400" i="1" dirty="0" err="1">
                  <a:ea typeface="+mn-lt"/>
                  <a:cs typeface="+mn-lt"/>
                </a:rPr>
                <a:t>Wardian</a:t>
              </a:r>
              <a:r>
                <a:rPr lang="en-US" sz="1400" i="1" dirty="0">
                  <a:ea typeface="+mn-lt"/>
                  <a:cs typeface="+mn-lt"/>
                </a:rPr>
                <a:t> case </a:t>
              </a:r>
              <a:r>
                <a:rPr lang="en-US" sz="1400" b="1" i="1" dirty="0">
                  <a:ea typeface="+mn-lt"/>
                  <a:cs typeface="+mn-lt"/>
                </a:rPr>
                <a:t>principle</a:t>
              </a:r>
              <a:r>
                <a:rPr lang="en-US" sz="1400" i="1" dirty="0">
                  <a:ea typeface="+mn-lt"/>
                  <a:cs typeface="+mn-lt"/>
                </a:rPr>
                <a:t> with an </a:t>
              </a:r>
              <a:r>
                <a:rPr lang="en-US" sz="1400" b="1" i="1" dirty="0">
                  <a:ea typeface="+mn-lt"/>
                  <a:cs typeface="+mn-lt"/>
                </a:rPr>
                <a:t>active edge</a:t>
              </a:r>
              <a:r>
                <a:rPr lang="en-US" sz="1400" i="1" dirty="0">
                  <a:ea typeface="+mn-lt"/>
                  <a:cs typeface="+mn-lt"/>
                </a:rPr>
                <a:t> is the more sustainable preservation mechanism and thus can help achieve the balance between nature, people and the built environment.</a:t>
              </a:r>
            </a:p>
          </p:txBody>
        </p:sp>
        <p:sp>
          <p:nvSpPr>
            <p:cNvPr id="18" name="TextBox 17">
              <a:extLst>
                <a:ext uri="{FF2B5EF4-FFF2-40B4-BE49-F238E27FC236}">
                  <a16:creationId xmlns:a16="http://schemas.microsoft.com/office/drawing/2014/main" id="{083667C4-4BC8-4DE1-A0EA-EE4654046283}"/>
                </a:ext>
              </a:extLst>
            </p:cNvPr>
            <p:cNvSpPr txBox="1"/>
            <p:nvPr/>
          </p:nvSpPr>
          <p:spPr>
            <a:xfrm>
              <a:off x="2890699" y="2469168"/>
              <a:ext cx="1043608" cy="1446550"/>
            </a:xfrm>
            <a:prstGeom prst="rect">
              <a:avLst/>
            </a:prstGeom>
            <a:noFill/>
          </p:spPr>
          <p:txBody>
            <a:bodyPr wrap="square" rtlCol="0">
              <a:spAutoFit/>
            </a:bodyPr>
            <a:lstStyle/>
            <a:p>
              <a:pPr algn="ctr"/>
              <a:r>
                <a:rPr lang="en-US" sz="8800" dirty="0">
                  <a:solidFill>
                    <a:schemeClr val="bg2">
                      <a:lumMod val="50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8542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1" grpId="0" animBg="1"/>
      <p:bldP spid="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66029" y="2504977"/>
            <a:ext cx="7079530" cy="1969770"/>
          </a:xfrm>
          <a:prstGeom prst="rect">
            <a:avLst/>
          </a:prstGeom>
          <a:noFill/>
        </p:spPr>
        <p:txBody>
          <a:bodyPr wrap="square" rtlCol="0" anchor="t">
            <a:spAutoFit/>
          </a:bodyPr>
          <a:lstStyle/>
          <a:p>
            <a:pPr algn="just"/>
            <a:r>
              <a:rPr lang="en-IE" i="1" dirty="0"/>
              <a:t>Flood risk management plans should focus on prevention, protection and preparedness. With a view to giving rivers more space, they should consider where possible the maintenance and/or restoration of floodplains, as well as measures to prevent and reduce damage to human </a:t>
            </a:r>
            <a:r>
              <a:rPr lang="en-IE" i="1"/>
              <a:t>health, the environment, cultural heritage and economic activity.</a:t>
            </a:r>
            <a:endParaRPr lang="en-US" i="1" dirty="0"/>
          </a:p>
          <a:p>
            <a:pPr algn="just"/>
            <a:endParaRPr lang="en-IE" i="1" dirty="0"/>
          </a:p>
          <a:p>
            <a:pPr algn="r"/>
            <a:r>
              <a:rPr lang="en-IE" sz="1400" i="1">
                <a:solidFill>
                  <a:schemeClr val="tx1">
                    <a:lumMod val="65000"/>
                    <a:lumOff val="35000"/>
                  </a:schemeClr>
                </a:solidFill>
              </a:rPr>
              <a:t>(EU Floods Directive 2007, p.263)</a:t>
            </a:r>
            <a:endParaRPr lang="en-US" sz="1400" i="1">
              <a:solidFill>
                <a:schemeClr val="tx1">
                  <a:lumMod val="65000"/>
                  <a:lumOff val="35000"/>
                </a:schemeClr>
              </a:solidFill>
              <a:cs typeface="Calibri"/>
            </a:endParaRPr>
          </a:p>
        </p:txBody>
      </p:sp>
      <p:cxnSp>
        <p:nvCxnSpPr>
          <p:cNvPr id="3" name="Straight Connector 2">
            <a:extLst>
              <a:ext uri="{FF2B5EF4-FFF2-40B4-BE49-F238E27FC236}">
                <a16:creationId xmlns:a16="http://schemas.microsoft.com/office/drawing/2014/main" id="{832B20E5-9728-4C60-BA9E-549C33BA0389}"/>
              </a:ext>
            </a:extLst>
          </p:cNvPr>
          <p:cNvCxnSpPr/>
          <p:nvPr/>
        </p:nvCxnSpPr>
        <p:spPr>
          <a:xfrm>
            <a:off x="3515139" y="4055165"/>
            <a:ext cx="8676861"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095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70961" y="582281"/>
            <a:ext cx="3280528" cy="769441"/>
          </a:xfrm>
          <a:prstGeom prst="rect">
            <a:avLst/>
          </a:prstGeom>
          <a:noFill/>
        </p:spPr>
        <p:txBody>
          <a:bodyPr wrap="square" rtlCol="0">
            <a:spAutoFit/>
          </a:bodyPr>
          <a:lstStyle/>
          <a:p>
            <a:r>
              <a:rPr lang="en-US" sz="4400" b="1" i="1" dirty="0"/>
              <a:t>THANK YOU!</a:t>
            </a:r>
          </a:p>
        </p:txBody>
      </p:sp>
      <p:sp>
        <p:nvSpPr>
          <p:cNvPr id="5" name="CuadroTexto 4"/>
          <p:cNvSpPr txBox="1"/>
          <p:nvPr/>
        </p:nvSpPr>
        <p:spPr>
          <a:xfrm>
            <a:off x="970961" y="1473181"/>
            <a:ext cx="10306640" cy="5786199"/>
          </a:xfrm>
          <a:prstGeom prst="rect">
            <a:avLst/>
          </a:prstGeom>
          <a:noFill/>
        </p:spPr>
        <p:txBody>
          <a:bodyPr wrap="square" numCol="2" spcCol="182880" rtlCol="0" anchor="t">
            <a:spAutoFit/>
          </a:bodyPr>
          <a:lstStyle/>
          <a:p>
            <a:pPr algn="just"/>
            <a:r>
              <a:rPr lang="en-IE" sz="1000" b="1" dirty="0">
                <a:solidFill>
                  <a:schemeClr val="bg2">
                    <a:lumMod val="25000"/>
                  </a:schemeClr>
                </a:solidFill>
              </a:rPr>
              <a:t>REFERENCES</a:t>
            </a:r>
          </a:p>
          <a:p>
            <a:pPr algn="just"/>
            <a:endParaRPr lang="en-US" sz="1000" dirty="0">
              <a:solidFill>
                <a:schemeClr val="bg2">
                  <a:lumMod val="50000"/>
                </a:schemeClr>
              </a:solidFill>
            </a:endParaRPr>
          </a:p>
          <a:p>
            <a:pPr marL="171450" indent="-171450" algn="just">
              <a:buFont typeface="Calibri" panose="020F0502020204030204" pitchFamily="34" charset="0"/>
              <a:buChar char="·"/>
            </a:pPr>
            <a:r>
              <a:rPr lang="en-IE" sz="1000" i="1" dirty="0">
                <a:solidFill>
                  <a:schemeClr val="bg2">
                    <a:lumMod val="50000"/>
                  </a:schemeClr>
                </a:solidFill>
              </a:rPr>
              <a:t>Council Directive (EC) 2007/60/EC of 23 October 2007 on the assessment and management of flood risks</a:t>
            </a:r>
            <a:r>
              <a:rPr lang="en-IE" sz="1000" dirty="0">
                <a:solidFill>
                  <a:schemeClr val="bg2">
                    <a:lumMod val="50000"/>
                  </a:schemeClr>
                </a:solidFill>
              </a:rPr>
              <a:t>, available: https://eur-lex.europa.eu/eli/dir/2007/60/oj [accessed 11 May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err="1">
                <a:solidFill>
                  <a:schemeClr val="bg2">
                    <a:lumMod val="50000"/>
                  </a:schemeClr>
                </a:solidFill>
              </a:rPr>
              <a:t>Daseking</a:t>
            </a:r>
            <a:r>
              <a:rPr lang="en-IE" sz="1000" dirty="0">
                <a:solidFill>
                  <a:schemeClr val="bg2">
                    <a:lumMod val="50000"/>
                  </a:schemeClr>
                </a:solidFill>
              </a:rPr>
              <a:t>, W., Köhler, B. and (2012) </a:t>
            </a:r>
            <a:r>
              <a:rPr lang="en-IE" sz="1000" i="1" dirty="0">
                <a:solidFill>
                  <a:schemeClr val="bg2">
                    <a:lumMod val="50000"/>
                  </a:schemeClr>
                </a:solidFill>
              </a:rPr>
              <a:t>The Freiburg Charter for Sustainable Urbanism</a:t>
            </a:r>
            <a:r>
              <a:rPr lang="en-IE" sz="1000" dirty="0">
                <a:solidFill>
                  <a:schemeClr val="bg2">
                    <a:lumMod val="50000"/>
                  </a:schemeClr>
                </a:solidFill>
              </a:rPr>
              <a:t>, London: Academy of Urbanism, available https://www.academyofurbanism.org.uk/freiburg-charter/ [accessed 09 July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Department for Infrastructure, An </a:t>
            </a:r>
            <a:r>
              <a:rPr lang="en-IE" sz="1000" dirty="0" err="1">
                <a:solidFill>
                  <a:schemeClr val="bg2">
                    <a:lumMod val="50000"/>
                  </a:schemeClr>
                </a:solidFill>
              </a:rPr>
              <a:t>Roinn</a:t>
            </a:r>
            <a:r>
              <a:rPr lang="en-IE" sz="1000" dirty="0">
                <a:solidFill>
                  <a:schemeClr val="bg2">
                    <a:lumMod val="50000"/>
                  </a:schemeClr>
                </a:solidFill>
              </a:rPr>
              <a:t> </a:t>
            </a:r>
            <a:r>
              <a:rPr lang="en-IE" sz="1000" dirty="0" err="1">
                <a:solidFill>
                  <a:schemeClr val="bg2">
                    <a:lumMod val="50000"/>
                  </a:schemeClr>
                </a:solidFill>
              </a:rPr>
              <a:t>Bonneagair</a:t>
            </a:r>
            <a:r>
              <a:rPr lang="en-IE" sz="1000" dirty="0">
                <a:solidFill>
                  <a:schemeClr val="bg2">
                    <a:lumMod val="50000"/>
                  </a:schemeClr>
                </a:solidFill>
              </a:rPr>
              <a:t> (2017) </a:t>
            </a:r>
            <a:r>
              <a:rPr lang="en-IE" sz="1000" i="1" dirty="0">
                <a:solidFill>
                  <a:schemeClr val="bg2">
                    <a:lumMod val="50000"/>
                  </a:schemeClr>
                </a:solidFill>
              </a:rPr>
              <a:t>Belfast Tidal Flood Alleviation Scheme</a:t>
            </a:r>
            <a:r>
              <a:rPr lang="en-IE" sz="1000" dirty="0">
                <a:solidFill>
                  <a:schemeClr val="bg2">
                    <a:lumMod val="50000"/>
                  </a:schemeClr>
                </a:solidFill>
              </a:rPr>
              <a:t> [online], available: https://www.infrastructure-ni.gov.uk/articles/belfast-tidal-flood-alleviation-scheme [accessed 04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English, E. (2018) ‘No one solution to flood defences’, </a:t>
            </a:r>
            <a:r>
              <a:rPr lang="en-IE" sz="1000" i="1" dirty="0">
                <a:solidFill>
                  <a:schemeClr val="bg2">
                    <a:lumMod val="50000"/>
                  </a:schemeClr>
                </a:solidFill>
              </a:rPr>
              <a:t>Irish Examiner</a:t>
            </a:r>
            <a:r>
              <a:rPr lang="en-IE" sz="1000" dirty="0">
                <a:solidFill>
                  <a:schemeClr val="bg2">
                    <a:lumMod val="50000"/>
                  </a:schemeClr>
                </a:solidFill>
              </a:rPr>
              <a:t>, 04 Feb, available https://www.irishexaminer.com/ireland/no-one-solution-to-flood-defences-466664.html [accessed 12 May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English, E. (2019) ‘Flood-defence scheme process as long and winding as the River Lee’, </a:t>
            </a:r>
            <a:r>
              <a:rPr lang="en-IE" sz="1000" i="1" dirty="0">
                <a:solidFill>
                  <a:schemeClr val="bg2">
                    <a:lumMod val="50000"/>
                  </a:schemeClr>
                </a:solidFill>
              </a:rPr>
              <a:t>Irish Examiner</a:t>
            </a:r>
            <a:r>
              <a:rPr lang="en-IE" sz="1000" dirty="0">
                <a:solidFill>
                  <a:schemeClr val="bg2">
                    <a:lumMod val="50000"/>
                  </a:schemeClr>
                </a:solidFill>
              </a:rPr>
              <a:t>, Cork on the Rise, 26 Apr, 18-19.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Grist, B. (2012) </a:t>
            </a:r>
            <a:r>
              <a:rPr lang="en-IE" sz="1000" i="1" dirty="0">
                <a:solidFill>
                  <a:schemeClr val="bg2">
                    <a:lumMod val="50000"/>
                  </a:schemeClr>
                </a:solidFill>
              </a:rPr>
              <a:t>An Introduction to Irish Planning Law</a:t>
            </a:r>
            <a:r>
              <a:rPr lang="en-IE" sz="1000" dirty="0">
                <a:solidFill>
                  <a:schemeClr val="bg2">
                    <a:lumMod val="50000"/>
                  </a:schemeClr>
                </a:solidFill>
              </a:rPr>
              <a:t>, 2nd ed., Dublin: IPA Publishing, Chapters 15 and 16.</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Higgins, A. (2012) ‘Lessons for U.S. From a Flood-Prone Land’, </a:t>
            </a:r>
            <a:r>
              <a:rPr lang="en-IE" sz="1000" i="1" dirty="0">
                <a:solidFill>
                  <a:schemeClr val="bg2">
                    <a:lumMod val="50000"/>
                  </a:schemeClr>
                </a:solidFill>
              </a:rPr>
              <a:t>The New York Times</a:t>
            </a:r>
            <a:r>
              <a:rPr lang="en-IE" sz="1000" dirty="0">
                <a:solidFill>
                  <a:schemeClr val="bg2">
                    <a:lumMod val="50000"/>
                  </a:schemeClr>
                </a:solidFill>
              </a:rPr>
              <a:t>, 14 Nov, available https://www.nytimes.com/2012/11/15/world/europe/netherlands-sets-model-of-flood-prevention.html [accessed 04 April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Keogh, L. (2018) ‘The </a:t>
            </a:r>
            <a:r>
              <a:rPr lang="en-IE" sz="1000" dirty="0" err="1">
                <a:solidFill>
                  <a:schemeClr val="bg2">
                    <a:lumMod val="50000"/>
                  </a:schemeClr>
                </a:solidFill>
              </a:rPr>
              <a:t>Wardian</a:t>
            </a:r>
            <a:r>
              <a:rPr lang="en-IE" sz="1000" dirty="0">
                <a:solidFill>
                  <a:schemeClr val="bg2">
                    <a:lumMod val="50000"/>
                  </a:schemeClr>
                </a:solidFill>
              </a:rPr>
              <a:t> Case: Environmental Histories of a Box for Moving Plants’, </a:t>
            </a:r>
            <a:r>
              <a:rPr lang="en-IE" sz="1000" i="1" dirty="0">
                <a:solidFill>
                  <a:schemeClr val="bg2">
                    <a:lumMod val="50000"/>
                  </a:schemeClr>
                </a:solidFill>
              </a:rPr>
              <a:t>Environment and History</a:t>
            </a:r>
            <a:r>
              <a:rPr lang="en-IE" sz="1000" dirty="0">
                <a:solidFill>
                  <a:schemeClr val="bg2">
                    <a:lumMod val="50000"/>
                  </a:schemeClr>
                </a:solidFill>
              </a:rPr>
              <a:t>, 25(2), published as Fast Track on April 2018.</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The Office of Public Works (OPW) (2013) </a:t>
            </a:r>
            <a:r>
              <a:rPr lang="en-IE" sz="1000" i="1" dirty="0">
                <a:solidFill>
                  <a:schemeClr val="bg2">
                    <a:lumMod val="50000"/>
                  </a:schemeClr>
                </a:solidFill>
              </a:rPr>
              <a:t>Major Flood Schemes</a:t>
            </a:r>
            <a:r>
              <a:rPr lang="en-IE" sz="1000" dirty="0">
                <a:solidFill>
                  <a:schemeClr val="bg2">
                    <a:lumMod val="50000"/>
                  </a:schemeClr>
                </a:solidFill>
              </a:rPr>
              <a:t> [online], available: https://www.opw.ie/en/floodriskmanagement/floodriskmanagementoperations/majorflooddefenceschemes/ [accessed 10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The Office of Public Works (OPW) (2018) </a:t>
            </a:r>
            <a:r>
              <a:rPr lang="en-IE" sz="1000" i="1" dirty="0">
                <a:solidFill>
                  <a:schemeClr val="bg2">
                    <a:lumMod val="50000"/>
                  </a:schemeClr>
                </a:solidFill>
              </a:rPr>
              <a:t>Lower Lee (Cork City) Flood Relief Scheme – Project Info Morrison’s Island</a:t>
            </a:r>
            <a:r>
              <a:rPr lang="en-IE" sz="1000" dirty="0">
                <a:solidFill>
                  <a:schemeClr val="bg2">
                    <a:lumMod val="50000"/>
                  </a:schemeClr>
                </a:solidFill>
              </a:rPr>
              <a:t> [online], available: https://www.lowerleefrs.ie/project-info-morrisons-island/ [accessed 10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Robinson, A. (2019) ‘On the waterfront: The rise of waterside regeneration’, </a:t>
            </a:r>
            <a:r>
              <a:rPr lang="en-IE" sz="1000" i="1" dirty="0">
                <a:solidFill>
                  <a:schemeClr val="bg2">
                    <a:lumMod val="50000"/>
                  </a:schemeClr>
                </a:solidFill>
              </a:rPr>
              <a:t>The Planner</a:t>
            </a:r>
            <a:r>
              <a:rPr lang="en-IE" sz="1000" dirty="0">
                <a:solidFill>
                  <a:schemeClr val="bg2">
                    <a:lumMod val="50000"/>
                  </a:schemeClr>
                </a:solidFill>
              </a:rPr>
              <a:t>, 05 Apr, available https://www.theplanner.co.uk/features/on-the-waterfront-the-rise-of-waterside-regeneration [accessed 10 April 2019].</a:t>
            </a:r>
          </a:p>
          <a:p>
            <a:pPr marL="171450" indent="-171450" algn="just">
              <a:buFont typeface="Calibri" panose="020F0502020204030204" pitchFamily="34" charset="0"/>
              <a:buChar char="·"/>
            </a:pPr>
            <a:endParaRPr lang="en-IE" sz="1000" dirty="0">
              <a:solidFill>
                <a:schemeClr val="bg2">
                  <a:lumMod val="50000"/>
                </a:schemeClr>
              </a:solidFill>
            </a:endParaRPr>
          </a:p>
          <a:p>
            <a:pPr marL="171450" indent="-171450" algn="just">
              <a:buFont typeface="Calibri" panose="020F0502020204030204" pitchFamily="34" charset="0"/>
              <a:buChar char="·"/>
            </a:pPr>
            <a:endParaRPr lang="en-IE" sz="1000" dirty="0">
              <a:solidFill>
                <a:schemeClr val="bg2">
                  <a:lumMod val="50000"/>
                </a:schemeClr>
              </a:solidFill>
            </a:endParaRPr>
          </a:p>
          <a:p>
            <a:pPr marL="171450" indent="-171450" algn="just">
              <a:buFont typeface="Calibri" panose="020F0502020204030204" pitchFamily="34" charset="0"/>
              <a:buChar char="·"/>
            </a:pPr>
            <a:endParaRPr lang="en-IE" sz="1000" dirty="0">
              <a:solidFill>
                <a:schemeClr val="bg2">
                  <a:lumMod val="50000"/>
                </a:schemeClr>
              </a:solidFill>
            </a:endParaRPr>
          </a:p>
          <a:p>
            <a:pPr marL="171450" indent="-171450" algn="just">
              <a:buFont typeface="Calibri" panose="020F0502020204030204" pitchFamily="34" charset="0"/>
              <a:buChar char="·"/>
            </a:pPr>
            <a:endParaRPr lang="en-IE" sz="1000" dirty="0">
              <a:solidFill>
                <a:schemeClr val="bg2">
                  <a:lumMod val="50000"/>
                </a:schemeClr>
              </a:solidFill>
            </a:endParaRPr>
          </a:p>
          <a:p>
            <a:pPr marL="171450" indent="-171450" algn="just">
              <a:buFont typeface="Calibri" panose="020F0502020204030204" pitchFamily="34" charset="0"/>
              <a:buChar char="·"/>
            </a:pPr>
            <a:endParaRPr lang="en-IE" sz="1000" dirty="0">
              <a:solidFill>
                <a:schemeClr val="bg2">
                  <a:lumMod val="50000"/>
                </a:schemeClr>
              </a:solidFill>
            </a:endParaRPr>
          </a:p>
          <a:p>
            <a:pPr marL="171450" indent="-171450" algn="just">
              <a:buFont typeface="Calibri" panose="020F0502020204030204" pitchFamily="34" charset="0"/>
              <a:buChar char="·"/>
            </a:pPr>
            <a:endParaRPr lang="en-IE" sz="1000" dirty="0">
              <a:solidFill>
                <a:schemeClr val="bg2">
                  <a:lumMod val="50000"/>
                </a:schemeClr>
              </a:solidFill>
            </a:endParaRPr>
          </a:p>
          <a:p>
            <a:pPr marL="171450" indent="-171450" algn="just">
              <a:buFont typeface="Calibri" panose="020F0502020204030204" pitchFamily="34" charset="0"/>
              <a:buChar char="·"/>
            </a:pPr>
            <a:endParaRPr lang="en-US" sz="1000" dirty="0">
              <a:solidFill>
                <a:schemeClr val="bg2">
                  <a:lumMod val="50000"/>
                </a:schemeClr>
              </a:solidFill>
            </a:endParaRPr>
          </a:p>
          <a:p>
            <a:pPr marL="171450" indent="-171450" algn="just">
              <a:buFont typeface="Calibri" panose="020F0502020204030204" pitchFamily="34" charset="0"/>
              <a:buChar char="·"/>
            </a:pP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Roche, B. (2018) ‘Cork councillors approve controversial flood protection plan’, </a:t>
            </a:r>
            <a:r>
              <a:rPr lang="en-IE" sz="1000" i="1" dirty="0">
                <a:solidFill>
                  <a:schemeClr val="bg2">
                    <a:lumMod val="50000"/>
                  </a:schemeClr>
                </a:solidFill>
              </a:rPr>
              <a:t>The Irish Times</a:t>
            </a:r>
            <a:r>
              <a:rPr lang="en-IE" sz="1000" dirty="0">
                <a:solidFill>
                  <a:schemeClr val="bg2">
                    <a:lumMod val="50000"/>
                  </a:schemeClr>
                </a:solidFill>
              </a:rPr>
              <a:t>, 15 May, available https://www.irishtimes.com/news/ireland/irish-news/cork-councillors-approve-controversial-flood-protection-plan-1.3496705 [accessed 11 May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Room for the River (2019) </a:t>
            </a:r>
            <a:r>
              <a:rPr lang="en-IE" sz="1000" i="1" dirty="0">
                <a:solidFill>
                  <a:schemeClr val="bg2">
                    <a:lumMod val="50000"/>
                  </a:schemeClr>
                </a:solidFill>
              </a:rPr>
              <a:t>Room for the River Programme</a:t>
            </a:r>
            <a:r>
              <a:rPr lang="en-IE" sz="1000" dirty="0">
                <a:solidFill>
                  <a:schemeClr val="bg2">
                    <a:lumMod val="50000"/>
                  </a:schemeClr>
                </a:solidFill>
              </a:rPr>
              <a:t> [online], available: https://www.ruimtevoorderivier.nl/english/ [accessed 27 Jun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Rosenberg, E. (2012) </a:t>
            </a:r>
            <a:r>
              <a:rPr lang="en-IE" sz="1000" i="1" dirty="0">
                <a:solidFill>
                  <a:schemeClr val="bg2">
                    <a:lumMod val="50000"/>
                  </a:schemeClr>
                </a:solidFill>
              </a:rPr>
              <a:t>A World Connecting: 1870-1945, </a:t>
            </a:r>
            <a:r>
              <a:rPr lang="en-IE" sz="1000" dirty="0">
                <a:solidFill>
                  <a:schemeClr val="bg2">
                    <a:lumMod val="50000"/>
                  </a:schemeClr>
                </a:solidFill>
              </a:rPr>
              <a:t>ed., Cambridge, MA: </a:t>
            </a:r>
            <a:r>
              <a:rPr lang="en-IE" sz="1000" dirty="0" err="1">
                <a:solidFill>
                  <a:schemeClr val="bg2">
                    <a:lumMod val="50000"/>
                  </a:schemeClr>
                </a:solidFill>
              </a:rPr>
              <a:t>Belknap</a:t>
            </a:r>
            <a:r>
              <a:rPr lang="en-IE" sz="1000" dirty="0">
                <a:solidFill>
                  <a:schemeClr val="bg2">
                    <a:lumMod val="50000"/>
                  </a:schemeClr>
                </a:solidFill>
              </a:rPr>
              <a:t> Press, 7.</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Santos Zambrano, K. (2018) ‘The Edge of an Airport City’, in ECTP-CEU, ed., </a:t>
            </a:r>
            <a:r>
              <a:rPr lang="en-IE" sz="1000" i="1" dirty="0">
                <a:solidFill>
                  <a:schemeClr val="bg2">
                    <a:lumMod val="50000"/>
                  </a:schemeClr>
                </a:solidFill>
              </a:rPr>
              <a:t>ECTP-CEU Young Planners Workshop 2018 Airports, Cities and Urban development</a:t>
            </a:r>
            <a:r>
              <a:rPr lang="en-IE" sz="1000" dirty="0">
                <a:solidFill>
                  <a:schemeClr val="bg2">
                    <a:lumMod val="50000"/>
                  </a:schemeClr>
                </a:solidFill>
              </a:rPr>
              <a:t>, Brussels: ECTP-CEU, 160-176.</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Save Cork City (2018a) </a:t>
            </a:r>
            <a:r>
              <a:rPr lang="en-IE" sz="1000" i="1" dirty="0">
                <a:solidFill>
                  <a:schemeClr val="bg2">
                    <a:lumMod val="50000"/>
                  </a:schemeClr>
                </a:solidFill>
              </a:rPr>
              <a:t>Good Design in Historic Places</a:t>
            </a:r>
            <a:r>
              <a:rPr lang="en-IE" sz="1000" dirty="0">
                <a:solidFill>
                  <a:schemeClr val="bg2">
                    <a:lumMod val="50000"/>
                  </a:schemeClr>
                </a:solidFill>
              </a:rPr>
              <a:t> [online], available: http://savecorkcity.org/content/good-design-historic-places [accessed 11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Save Cork City (2018b) </a:t>
            </a:r>
            <a:r>
              <a:rPr lang="en-IE" sz="1000" i="1" dirty="0">
                <a:solidFill>
                  <a:schemeClr val="bg2">
                    <a:lumMod val="50000"/>
                  </a:schemeClr>
                </a:solidFill>
              </a:rPr>
              <a:t>History of Cork</a:t>
            </a:r>
            <a:r>
              <a:rPr lang="en-IE" sz="1000" dirty="0">
                <a:solidFill>
                  <a:schemeClr val="bg2">
                    <a:lumMod val="50000"/>
                  </a:schemeClr>
                </a:solidFill>
              </a:rPr>
              <a:t> [online], available: http://savecorkcity.org/content/history-cork [accessed 11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Save Cork City (2018c) </a:t>
            </a:r>
            <a:r>
              <a:rPr lang="en-IE" sz="1000" i="1" dirty="0">
                <a:solidFill>
                  <a:schemeClr val="bg2">
                    <a:lumMod val="50000"/>
                  </a:schemeClr>
                </a:solidFill>
              </a:rPr>
              <a:t>Our Campaign</a:t>
            </a:r>
            <a:r>
              <a:rPr lang="en-IE" sz="1000" dirty="0">
                <a:solidFill>
                  <a:schemeClr val="bg2">
                    <a:lumMod val="50000"/>
                  </a:schemeClr>
                </a:solidFill>
              </a:rPr>
              <a:t> [online], available: http://savecorkcity.org/content/our-campaign [accessed 11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Save Cork City (2018d) </a:t>
            </a:r>
            <a:r>
              <a:rPr lang="en-IE" sz="1000" i="1" dirty="0">
                <a:solidFill>
                  <a:schemeClr val="bg2">
                    <a:lumMod val="50000"/>
                  </a:schemeClr>
                </a:solidFill>
              </a:rPr>
              <a:t>The Save Cork City Solution: A Three Point Plan</a:t>
            </a:r>
            <a:r>
              <a:rPr lang="en-IE" sz="1000" dirty="0">
                <a:solidFill>
                  <a:schemeClr val="bg2">
                    <a:lumMod val="50000"/>
                  </a:schemeClr>
                </a:solidFill>
              </a:rPr>
              <a:t> [online], available: http://savecorkcity.org/content/our-proposals [accessed 11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Save Cork City (2018e) </a:t>
            </a:r>
            <a:r>
              <a:rPr lang="en-IE" sz="1000" i="1" dirty="0">
                <a:solidFill>
                  <a:schemeClr val="bg2">
                    <a:lumMod val="50000"/>
                  </a:schemeClr>
                </a:solidFill>
              </a:rPr>
              <a:t>The Walls Scheme</a:t>
            </a:r>
            <a:r>
              <a:rPr lang="en-IE" sz="1000" dirty="0">
                <a:solidFill>
                  <a:schemeClr val="bg2">
                    <a:lumMod val="50000"/>
                  </a:schemeClr>
                </a:solidFill>
              </a:rPr>
              <a:t> [online], available: http://savecorkcity.org/content/morrisons-island [accessed 11 Apr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Scannell, Y. (2006) </a:t>
            </a:r>
            <a:r>
              <a:rPr lang="en-IE" sz="1000" i="1" dirty="0">
                <a:solidFill>
                  <a:schemeClr val="bg2">
                    <a:lumMod val="50000"/>
                  </a:schemeClr>
                </a:solidFill>
              </a:rPr>
              <a:t>Environmental and Land-Use Law</a:t>
            </a:r>
            <a:r>
              <a:rPr lang="en-IE" sz="1000" dirty="0">
                <a:solidFill>
                  <a:schemeClr val="bg2">
                    <a:lumMod val="50000"/>
                  </a:schemeClr>
                </a:solidFill>
              </a:rPr>
              <a:t>, 2nd ed., Dublin: Thomson Round Hall, Chapter 4.</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Simmons, G. (2007) </a:t>
            </a:r>
            <a:r>
              <a:rPr lang="en-IE" sz="1000" i="1" dirty="0">
                <a:solidFill>
                  <a:schemeClr val="bg2">
                    <a:lumMod val="50000"/>
                  </a:schemeClr>
                </a:solidFill>
              </a:rPr>
              <a:t>Planning and Development Law</a:t>
            </a:r>
            <a:r>
              <a:rPr lang="en-IE" sz="1000" dirty="0">
                <a:solidFill>
                  <a:schemeClr val="bg2">
                    <a:lumMod val="50000"/>
                  </a:schemeClr>
                </a:solidFill>
              </a:rPr>
              <a:t>, 2nd ed., Dublin: Thomson Round Hall, Chapter Eight.</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i="1" dirty="0">
                <a:solidFill>
                  <a:schemeClr val="bg2">
                    <a:lumMod val="50000"/>
                  </a:schemeClr>
                </a:solidFill>
              </a:rPr>
              <a:t>The Burra Charter: The Australia ICOMOS Charter for Places of Cultural Significance, 2013</a:t>
            </a:r>
            <a:r>
              <a:rPr lang="en-IE" sz="1000" dirty="0">
                <a:solidFill>
                  <a:schemeClr val="bg2">
                    <a:lumMod val="50000"/>
                  </a:schemeClr>
                </a:solidFill>
              </a:rPr>
              <a:t>, available https://australia.icomos.org/wp-content/uploads/The-Burra-Charter-2013-Adopted-31.10.2013.pdf [accessed 09 Jul 2019]</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Wikipedia (2019, March 20) ‘Lagan Weir’, available: https://en.wikipedia.org/wiki/Lagan_Weir [accessed 04 Apr 2019, 19h30].</a:t>
            </a:r>
            <a:endParaRPr lang="en-US" sz="1000" dirty="0">
              <a:solidFill>
                <a:schemeClr val="bg2">
                  <a:lumMod val="50000"/>
                </a:schemeClr>
              </a:solidFill>
            </a:endParaRPr>
          </a:p>
          <a:p>
            <a:pPr marL="171450" indent="-171450" algn="just">
              <a:buFont typeface="Calibri" panose="020F0502020204030204" pitchFamily="34" charset="0"/>
              <a:buChar char="·"/>
            </a:pPr>
            <a:r>
              <a:rPr lang="en-IE" sz="1000" dirty="0">
                <a:solidFill>
                  <a:schemeClr val="bg2">
                    <a:lumMod val="50000"/>
                  </a:schemeClr>
                </a:solidFill>
              </a:rPr>
              <a:t>Wikipedia (2019, April 30) ‘Flood control in the Netherlands’, available: https://en.wikipedia.org/wiki/Flood_control_in_the_Netherlands [accessed 04 Apr 2019, 18h45].</a:t>
            </a:r>
            <a:endParaRPr lang="en-US" sz="1000" dirty="0">
              <a:solidFill>
                <a:schemeClr val="bg2">
                  <a:lumMod val="50000"/>
                </a:schemeClr>
              </a:solidFill>
            </a:endParaRPr>
          </a:p>
        </p:txBody>
      </p:sp>
      <p:cxnSp>
        <p:nvCxnSpPr>
          <p:cNvPr id="6" name="Straight Connector 5">
            <a:extLst>
              <a:ext uri="{FF2B5EF4-FFF2-40B4-BE49-F238E27FC236}">
                <a16:creationId xmlns:a16="http://schemas.microsoft.com/office/drawing/2014/main" id="{1B53E33A-A54C-44F4-9F0D-1CC29674529B}"/>
              </a:ext>
            </a:extLst>
          </p:cNvPr>
          <p:cNvCxnSpPr/>
          <p:nvPr/>
        </p:nvCxnSpPr>
        <p:spPr>
          <a:xfrm>
            <a:off x="0" y="1351722"/>
            <a:ext cx="8676861"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928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AFCF59-19CE-4A0A-B16F-9494F80A5D32}"/>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adroTexto 24"/>
          <p:cNvSpPr txBox="1"/>
          <p:nvPr/>
        </p:nvSpPr>
        <p:spPr>
          <a:xfrm>
            <a:off x="970961" y="735291"/>
            <a:ext cx="2602976" cy="471190"/>
          </a:xfrm>
          <a:prstGeom prst="rect">
            <a:avLst/>
          </a:prstGeom>
          <a:noFill/>
        </p:spPr>
        <p:txBody>
          <a:bodyPr wrap="square" rtlCol="0" anchor="t">
            <a:spAutoFit/>
          </a:bodyPr>
          <a:lstStyle/>
          <a:p>
            <a:r>
              <a:rPr lang="en-US" sz="2400" b="1" dirty="0">
                <a:solidFill>
                  <a:schemeClr val="bg2">
                    <a:lumMod val="50000"/>
                  </a:schemeClr>
                </a:solidFill>
              </a:rPr>
              <a:t>INTRODUCTION</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r>
              <a:rPr lang="en-US" b="1" i="1" dirty="0"/>
              <a:t>A Wardian case of Planning: </a:t>
            </a:r>
            <a:r>
              <a:rPr lang="en-US" i="1" dirty="0"/>
              <a:t>The Edge as a Preservation Mechanism</a:t>
            </a:r>
            <a:endParaRPr lang="en-US" b="1" i="1" dirty="0">
              <a:cs typeface="Calibri" panose="020F0502020204030204"/>
            </a:endParaRPr>
          </a:p>
        </p:txBody>
      </p:sp>
      <p:grpSp>
        <p:nvGrpSpPr>
          <p:cNvPr id="6" name="Group 5">
            <a:extLst>
              <a:ext uri="{FF2B5EF4-FFF2-40B4-BE49-F238E27FC236}">
                <a16:creationId xmlns:a16="http://schemas.microsoft.com/office/drawing/2014/main" id="{B6069E41-080D-4323-9099-F8B698E12732}"/>
              </a:ext>
            </a:extLst>
          </p:cNvPr>
          <p:cNvGrpSpPr/>
          <p:nvPr/>
        </p:nvGrpSpPr>
        <p:grpSpPr>
          <a:xfrm>
            <a:off x="969783" y="1861358"/>
            <a:ext cx="7937370" cy="4134802"/>
            <a:chOff x="969783" y="1861358"/>
            <a:chExt cx="7937370" cy="4134802"/>
          </a:xfrm>
        </p:grpSpPr>
        <p:sp>
          <p:nvSpPr>
            <p:cNvPr id="26" name="CuadroTexto 25"/>
            <p:cNvSpPr txBox="1"/>
            <p:nvPr/>
          </p:nvSpPr>
          <p:spPr>
            <a:xfrm>
              <a:off x="969783" y="2779895"/>
              <a:ext cx="7937370" cy="3216265"/>
            </a:xfrm>
            <a:prstGeom prst="rect">
              <a:avLst/>
            </a:prstGeom>
            <a:noFill/>
          </p:spPr>
          <p:txBody>
            <a:bodyPr wrap="square" rtlCol="0" anchor="t">
              <a:spAutoFit/>
            </a:bodyPr>
            <a:lstStyle/>
            <a:p>
              <a:pPr lvl="5" algn="r"/>
              <a:r>
                <a:rPr lang="en-US" sz="1200" dirty="0">
                  <a:solidFill>
                    <a:schemeClr val="bg2">
                      <a:lumMod val="50000"/>
                    </a:schemeClr>
                  </a:solidFill>
                  <a:ea typeface="+mn-lt"/>
                  <a:cs typeface="+mn-lt"/>
                </a:rPr>
                <a:t>As early as the eighteenth century the form of the </a:t>
              </a:r>
              <a:r>
                <a:rPr lang="en-US" sz="1200" dirty="0" err="1">
                  <a:solidFill>
                    <a:schemeClr val="bg2">
                      <a:lumMod val="50000"/>
                    </a:schemeClr>
                  </a:solidFill>
                  <a:ea typeface="+mn-lt"/>
                  <a:cs typeface="+mn-lt"/>
                </a:rPr>
                <a:t>Wardian</a:t>
              </a:r>
              <a:r>
                <a:rPr lang="en-US" sz="1200" dirty="0">
                  <a:solidFill>
                    <a:schemeClr val="bg2">
                      <a:lumMod val="50000"/>
                    </a:schemeClr>
                  </a:solidFill>
                  <a:ea typeface="+mn-lt"/>
                  <a:cs typeface="+mn-lt"/>
                </a:rPr>
                <a:t> case was known, but not its combination of glass and use as an </a:t>
              </a:r>
              <a:r>
                <a:rPr lang="en-US" sz="1200" b="1" dirty="0">
                  <a:solidFill>
                    <a:schemeClr val="bg2">
                      <a:lumMod val="50000"/>
                    </a:schemeClr>
                  </a:solidFill>
                  <a:ea typeface="+mn-lt"/>
                  <a:cs typeface="+mn-lt"/>
                </a:rPr>
                <a:t>enclosed micro-system</a:t>
              </a:r>
              <a:r>
                <a:rPr lang="en-US" sz="1200" dirty="0">
                  <a:solidFill>
                    <a:schemeClr val="bg2">
                      <a:lumMod val="50000"/>
                    </a:schemeClr>
                  </a:solidFill>
                  <a:ea typeface="+mn-lt"/>
                  <a:cs typeface="+mn-lt"/>
                </a:rPr>
                <a:t>.</a:t>
              </a:r>
            </a:p>
            <a:p>
              <a:pPr algn="r"/>
              <a:r>
                <a:rPr lang="en-US" sz="1100" dirty="0">
                  <a:solidFill>
                    <a:schemeClr val="bg2">
                      <a:lumMod val="50000"/>
                    </a:schemeClr>
                  </a:solidFill>
                  <a:ea typeface="+mn-lt"/>
                  <a:cs typeface="+mn-lt"/>
                </a:rPr>
                <a:t>(Keogh 2018, p.1)</a:t>
              </a:r>
            </a:p>
            <a:p>
              <a:pPr algn="just"/>
              <a:endParaRPr lang="en-US" sz="1400" dirty="0">
                <a:ea typeface="+mn-lt"/>
                <a:cs typeface="+mn-lt"/>
              </a:endParaRPr>
            </a:p>
            <a:p>
              <a:pPr algn="just"/>
              <a:r>
                <a:rPr lang="en-US" sz="1400" dirty="0">
                  <a:ea typeface="+mn-lt"/>
                  <a:cs typeface="+mn-lt"/>
                </a:rPr>
                <a:t>The introduction of the word ‘micro-system’ instinctively resonates with </a:t>
              </a:r>
              <a:r>
                <a:rPr lang="en-US" sz="1400" i="1" dirty="0">
                  <a:ea typeface="+mn-lt"/>
                  <a:cs typeface="+mn-lt"/>
                </a:rPr>
                <a:t>living habitats, territories, cities</a:t>
              </a:r>
              <a:r>
                <a:rPr lang="en-US" sz="1400" dirty="0">
                  <a:ea typeface="+mn-lt"/>
                  <a:cs typeface="+mn-lt"/>
                </a:rPr>
                <a:t>, also with the boundaries which can often define the footprint of a city and their idiosyncrasy. The use of the </a:t>
              </a:r>
              <a:r>
                <a:rPr lang="en-US" sz="1400" dirty="0" err="1">
                  <a:ea typeface="+mn-lt"/>
                  <a:cs typeface="+mn-lt"/>
                </a:rPr>
                <a:t>Wardian</a:t>
              </a:r>
              <a:r>
                <a:rPr lang="en-US" sz="1400" dirty="0">
                  <a:ea typeface="+mn-lt"/>
                  <a:cs typeface="+mn-lt"/>
                </a:rPr>
                <a:t> case as an analogy brings forth the matter of the edge as a preservation mechanism for any given territory.</a:t>
              </a:r>
            </a:p>
            <a:p>
              <a:pPr algn="just"/>
              <a:endParaRPr lang="en-US" sz="1400" dirty="0">
                <a:ea typeface="+mn-lt"/>
                <a:cs typeface="+mn-lt"/>
              </a:endParaRPr>
            </a:p>
            <a:p>
              <a:pPr algn="just"/>
              <a:r>
                <a:rPr lang="en-US" sz="1400" dirty="0">
                  <a:ea typeface="+mn-lt"/>
                  <a:cs typeface="+mn-lt"/>
                </a:rPr>
                <a:t>Fluvial edges = many challenges + a plethora of choices within the realm of heritage and preservation of the built environment bordering the water, this is enhanced by climate change occurrences and urban development.</a:t>
              </a:r>
            </a:p>
            <a:p>
              <a:pPr algn="just"/>
              <a:endParaRPr lang="en-US" sz="1400" dirty="0">
                <a:ea typeface="+mn-lt"/>
                <a:cs typeface="+mn-lt"/>
              </a:endParaRPr>
            </a:p>
            <a:p>
              <a:pPr algn="just"/>
              <a:r>
                <a:rPr lang="en-US" sz="1400" dirty="0">
                  <a:ea typeface="+mn-lt"/>
                  <a:cs typeface="+mn-lt"/>
                </a:rPr>
                <a:t>The recent trends in </a:t>
              </a:r>
              <a:r>
                <a:rPr lang="en-US" sz="1400" i="1" dirty="0">
                  <a:ea typeface="+mn-lt"/>
                  <a:cs typeface="+mn-lt"/>
                </a:rPr>
                <a:t>waterside regeneration </a:t>
              </a:r>
              <a:r>
                <a:rPr lang="en-US" sz="1400" dirty="0">
                  <a:ea typeface="+mn-lt"/>
                  <a:cs typeface="+mn-lt"/>
                </a:rPr>
                <a:t>highlight the issues of the approach taken by the Office of Public Works (OPW) involving a </a:t>
              </a:r>
              <a:r>
                <a:rPr lang="en-US" sz="1400" i="1" dirty="0">
                  <a:ea typeface="+mn-lt"/>
                  <a:cs typeface="+mn-lt"/>
                </a:rPr>
                <a:t>flood-</a:t>
              </a:r>
              <a:r>
                <a:rPr lang="en-US" sz="1400" i="1" dirty="0" err="1">
                  <a:ea typeface="+mn-lt"/>
                  <a:cs typeface="+mn-lt"/>
                </a:rPr>
                <a:t>defence</a:t>
              </a:r>
              <a:r>
                <a:rPr lang="en-US" sz="1400" i="1" dirty="0">
                  <a:ea typeface="+mn-lt"/>
                  <a:cs typeface="+mn-lt"/>
                </a:rPr>
                <a:t> scheme</a:t>
              </a:r>
              <a:r>
                <a:rPr lang="en-US" sz="1400" dirty="0">
                  <a:ea typeface="+mn-lt"/>
                  <a:cs typeface="+mn-lt"/>
                </a:rPr>
                <a:t> for the city of Cork, Ireland.</a:t>
              </a:r>
            </a:p>
          </p:txBody>
        </p:sp>
        <p:sp>
          <p:nvSpPr>
            <p:cNvPr id="3" name="CuadroTexto 25">
              <a:extLst>
                <a:ext uri="{FF2B5EF4-FFF2-40B4-BE49-F238E27FC236}">
                  <a16:creationId xmlns:a16="http://schemas.microsoft.com/office/drawing/2014/main" id="{92A55706-44B7-4927-8343-78DA392F0C3A}"/>
                </a:ext>
              </a:extLst>
            </p:cNvPr>
            <p:cNvSpPr txBox="1"/>
            <p:nvPr/>
          </p:nvSpPr>
          <p:spPr>
            <a:xfrm>
              <a:off x="969783" y="1861358"/>
              <a:ext cx="7937370" cy="769441"/>
            </a:xfrm>
            <a:prstGeom prst="rect">
              <a:avLst/>
            </a:prstGeom>
            <a:noFill/>
          </p:spPr>
          <p:txBody>
            <a:bodyPr wrap="square" rtlCol="0" anchor="t">
              <a:spAutoFit/>
            </a:bodyPr>
            <a:lstStyle/>
            <a:p>
              <a:pPr algn="just"/>
              <a:r>
                <a:rPr lang="en-IE" sz="1400" i="1" dirty="0">
                  <a:ea typeface="+mn-lt"/>
                  <a:cs typeface="+mn-lt"/>
                </a:rPr>
                <a:t>The </a:t>
              </a:r>
              <a:r>
                <a:rPr lang="en-IE" sz="1400" i="1" dirty="0" err="1">
                  <a:ea typeface="+mn-lt"/>
                  <a:cs typeface="+mn-lt"/>
                </a:rPr>
                <a:t>Wardian</a:t>
              </a:r>
              <a:r>
                <a:rPr lang="en-IE" sz="1400" i="1" dirty="0">
                  <a:ea typeface="+mn-lt"/>
                  <a:cs typeface="+mn-lt"/>
                </a:rPr>
                <a:t> case was invented by Nathaniel Bagshaw Ward as a form of terraria which helped carry and preserve living specimens for shipping across the world around the 1800s, merely for studying and/</a:t>
              </a:r>
              <a:r>
                <a:rPr lang="en-IE" sz="1600" i="1" dirty="0">
                  <a:ea typeface="+mn-lt"/>
                  <a:cs typeface="+mn-lt"/>
                </a:rPr>
                <a:t>or</a:t>
              </a:r>
              <a:r>
                <a:rPr lang="en-IE" sz="1400" i="1" dirty="0">
                  <a:ea typeface="+mn-lt"/>
                  <a:cs typeface="+mn-lt"/>
                </a:rPr>
                <a:t> research purposes.</a:t>
              </a:r>
              <a:endParaRPr lang="en-US" sz="1600" i="1" dirty="0">
                <a:cs typeface="Calibri" panose="020F0502020204030204"/>
              </a:endParaRPr>
            </a:p>
          </p:txBody>
        </p:sp>
        <p:sp>
          <p:nvSpPr>
            <p:cNvPr id="2" name="TextBox 1">
              <a:extLst>
                <a:ext uri="{FF2B5EF4-FFF2-40B4-BE49-F238E27FC236}">
                  <a16:creationId xmlns:a16="http://schemas.microsoft.com/office/drawing/2014/main" id="{48DAF8B0-4F70-4C0C-866F-B991FA5D4982}"/>
                </a:ext>
              </a:extLst>
            </p:cNvPr>
            <p:cNvSpPr txBox="1"/>
            <p:nvPr/>
          </p:nvSpPr>
          <p:spPr>
            <a:xfrm>
              <a:off x="2272449" y="2553224"/>
              <a:ext cx="1043608" cy="1446550"/>
            </a:xfrm>
            <a:prstGeom prst="rect">
              <a:avLst/>
            </a:prstGeom>
            <a:noFill/>
          </p:spPr>
          <p:txBody>
            <a:bodyPr wrap="square" rtlCol="0">
              <a:spAutoFit/>
            </a:bodyPr>
            <a:lstStyle/>
            <a:p>
              <a:pPr algn="ctr"/>
              <a:r>
                <a:rPr lang="en-US" sz="8800" dirty="0">
                  <a:solidFill>
                    <a:schemeClr val="bg2">
                      <a:lumMod val="50000"/>
                    </a:schemeClr>
                  </a:solidFill>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2706976B-F192-41AA-9653-5D77C333C0A8}"/>
              </a:ext>
            </a:extLst>
          </p:cNvPr>
          <p:cNvGrpSpPr/>
          <p:nvPr/>
        </p:nvGrpSpPr>
        <p:grpSpPr>
          <a:xfrm>
            <a:off x="10042941" y="0"/>
            <a:ext cx="2149059" cy="6858000"/>
            <a:chOff x="10042941" y="0"/>
            <a:chExt cx="2149059" cy="6858000"/>
          </a:xfrm>
        </p:grpSpPr>
        <p:pic>
          <p:nvPicPr>
            <p:cNvPr id="27" name="Picture 27">
              <a:extLst>
                <a:ext uri="{FF2B5EF4-FFF2-40B4-BE49-F238E27FC236}">
                  <a16:creationId xmlns:a16="http://schemas.microsoft.com/office/drawing/2014/main" id="{94E942EB-E7C2-40EA-AC8A-18643BDD82FB}"/>
                </a:ext>
              </a:extLst>
            </p:cNvPr>
            <p:cNvPicPr>
              <a:picLocks noChangeAspect="1"/>
            </p:cNvPicPr>
            <p:nvPr/>
          </p:nvPicPr>
          <p:blipFill>
            <a:blip r:embed="rId2"/>
            <a:stretch>
              <a:fillRect/>
            </a:stretch>
          </p:blipFill>
          <p:spPr>
            <a:xfrm>
              <a:off x="10075045" y="0"/>
              <a:ext cx="2047875" cy="2047875"/>
            </a:xfrm>
            <a:prstGeom prst="rect">
              <a:avLst/>
            </a:prstGeom>
          </p:spPr>
        </p:pic>
        <p:pic>
          <p:nvPicPr>
            <p:cNvPr id="37" name="Picture 37" descr="A picture containing photo, table, book&#10;&#10;Description generated with high confidence">
              <a:extLst>
                <a:ext uri="{FF2B5EF4-FFF2-40B4-BE49-F238E27FC236}">
                  <a16:creationId xmlns:a16="http://schemas.microsoft.com/office/drawing/2014/main" id="{B9D0ED76-3DB6-475F-8E35-3A4F51B869F0}"/>
                </a:ext>
              </a:extLst>
            </p:cNvPr>
            <p:cNvPicPr>
              <a:picLocks noChangeAspect="1"/>
            </p:cNvPicPr>
            <p:nvPr/>
          </p:nvPicPr>
          <p:blipFill rotWithShape="1">
            <a:blip r:embed="rId3"/>
            <a:srcRect r="4716"/>
            <a:stretch/>
          </p:blipFill>
          <p:spPr>
            <a:xfrm>
              <a:off x="10075045" y="2047875"/>
              <a:ext cx="2047875" cy="3052099"/>
            </a:xfrm>
            <a:prstGeom prst="rect">
              <a:avLst/>
            </a:prstGeom>
          </p:spPr>
        </p:pic>
        <p:pic>
          <p:nvPicPr>
            <p:cNvPr id="9" name="Picture 4" descr="A picture containing cage, building&#10;&#10;Description generated with high confidence">
              <a:extLst>
                <a:ext uri="{FF2B5EF4-FFF2-40B4-BE49-F238E27FC236}">
                  <a16:creationId xmlns:a16="http://schemas.microsoft.com/office/drawing/2014/main" id="{36CA5C67-A1EB-4BF1-A8EB-1E342F8498A8}"/>
                </a:ext>
              </a:extLst>
            </p:cNvPr>
            <p:cNvPicPr>
              <a:picLocks noChangeAspect="1"/>
            </p:cNvPicPr>
            <p:nvPr/>
          </p:nvPicPr>
          <p:blipFill rotWithShape="1">
            <a:blip r:embed="rId4"/>
            <a:srcRect l="17228" r="13641"/>
            <a:stretch/>
          </p:blipFill>
          <p:spPr>
            <a:xfrm>
              <a:off x="10042941" y="4922347"/>
              <a:ext cx="2149059" cy="1935653"/>
            </a:xfrm>
            <a:prstGeom prst="rect">
              <a:avLst/>
            </a:prstGeom>
          </p:spPr>
        </p:pic>
        <p:sp>
          <p:nvSpPr>
            <p:cNvPr id="4" name="Rectangle 3">
              <a:extLst>
                <a:ext uri="{FF2B5EF4-FFF2-40B4-BE49-F238E27FC236}">
                  <a16:creationId xmlns:a16="http://schemas.microsoft.com/office/drawing/2014/main" id="{FDD4EA19-6E94-497D-9070-732F79918129}"/>
                </a:ext>
              </a:extLst>
            </p:cNvPr>
            <p:cNvSpPr/>
            <p:nvPr/>
          </p:nvSpPr>
          <p:spPr>
            <a:xfrm>
              <a:off x="10075045" y="4922347"/>
              <a:ext cx="2047875" cy="1935653"/>
            </a:xfrm>
            <a:prstGeom prst="rect">
              <a:avLst/>
            </a:prstGeom>
            <a:solidFill>
              <a:schemeClr val="accent4">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p:cNvSpPr txBox="1"/>
            <p:nvPr/>
          </p:nvSpPr>
          <p:spPr>
            <a:xfrm>
              <a:off x="10697827" y="6627168"/>
              <a:ext cx="1459633" cy="230832"/>
            </a:xfrm>
            <a:prstGeom prst="rect">
              <a:avLst/>
            </a:prstGeom>
            <a:noFill/>
          </p:spPr>
          <p:txBody>
            <a:bodyPr wrap="square" rtlCol="0" anchor="t">
              <a:spAutoFit/>
            </a:bodyPr>
            <a:lstStyle/>
            <a:p>
              <a:pPr algn="r"/>
              <a:r>
                <a:rPr lang="en-US" sz="900" i="1" dirty="0"/>
                <a:t>(Source: Wikipedia)</a:t>
              </a:r>
              <a:endParaRPr lang="en-US" sz="900" dirty="0"/>
            </a:p>
          </p:txBody>
        </p:sp>
      </p:grpSp>
    </p:spTree>
    <p:extLst>
      <p:ext uri="{BB962C8B-B14F-4D97-AF65-F5344CB8AC3E}">
        <p14:creationId xmlns:p14="http://schemas.microsoft.com/office/powerpoint/2010/main" val="55514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5022984-29EF-490B-AB8F-F17C39958F50}"/>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adroTexto 24"/>
          <p:cNvSpPr txBox="1"/>
          <p:nvPr/>
        </p:nvSpPr>
        <p:spPr>
          <a:xfrm>
            <a:off x="970961" y="735291"/>
            <a:ext cx="2602976" cy="471190"/>
          </a:xfrm>
          <a:prstGeom prst="rect">
            <a:avLst/>
          </a:prstGeom>
          <a:noFill/>
        </p:spPr>
        <p:txBody>
          <a:bodyPr wrap="square" rtlCol="0" anchor="t">
            <a:spAutoFit/>
          </a:bodyPr>
          <a:lstStyle/>
          <a:p>
            <a:r>
              <a:rPr lang="en-US" sz="2400" b="1" dirty="0">
                <a:solidFill>
                  <a:srgbClr val="BFBFBF"/>
                </a:solidFill>
              </a:rPr>
              <a:t>INTRODUCTION</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r>
              <a:rPr lang="en-US" b="1" dirty="0">
                <a:solidFill>
                  <a:schemeClr val="bg1">
                    <a:lumMod val="75000"/>
                  </a:schemeClr>
                </a:solidFill>
              </a:rPr>
              <a:t>A Wardian case of Planning: </a:t>
            </a:r>
            <a:r>
              <a:rPr lang="en-US" i="1" dirty="0">
                <a:solidFill>
                  <a:schemeClr val="bg1">
                    <a:lumMod val="75000"/>
                  </a:schemeClr>
                </a:solidFill>
              </a:rPr>
              <a:t>The Edge as a Preservation Mechanism</a:t>
            </a:r>
            <a:endParaRPr lang="en-US" b="1" dirty="0">
              <a:solidFill>
                <a:schemeClr val="bg1">
                  <a:lumMod val="75000"/>
                </a:schemeClr>
              </a:solidFill>
              <a:cs typeface="Calibri" panose="020F0502020204030204"/>
            </a:endParaRPr>
          </a:p>
        </p:txBody>
      </p:sp>
      <p:grpSp>
        <p:nvGrpSpPr>
          <p:cNvPr id="2" name="Group 1">
            <a:extLst>
              <a:ext uri="{FF2B5EF4-FFF2-40B4-BE49-F238E27FC236}">
                <a16:creationId xmlns:a16="http://schemas.microsoft.com/office/drawing/2014/main" id="{0AC335E0-7060-42EB-96F8-65B4C5780724}"/>
              </a:ext>
            </a:extLst>
          </p:cNvPr>
          <p:cNvGrpSpPr/>
          <p:nvPr/>
        </p:nvGrpSpPr>
        <p:grpSpPr>
          <a:xfrm>
            <a:off x="969783" y="1653769"/>
            <a:ext cx="7937370" cy="4678204"/>
            <a:chOff x="969783" y="1653769"/>
            <a:chExt cx="7937370" cy="4678204"/>
          </a:xfrm>
        </p:grpSpPr>
        <p:sp>
          <p:nvSpPr>
            <p:cNvPr id="26" name="CuadroTexto 25"/>
            <p:cNvSpPr txBox="1"/>
            <p:nvPr/>
          </p:nvSpPr>
          <p:spPr>
            <a:xfrm>
              <a:off x="969783" y="1653769"/>
              <a:ext cx="7937370" cy="4678204"/>
            </a:xfrm>
            <a:prstGeom prst="rect">
              <a:avLst/>
            </a:prstGeom>
            <a:noFill/>
          </p:spPr>
          <p:txBody>
            <a:bodyPr wrap="square" rtlCol="0" anchor="t">
              <a:spAutoFit/>
            </a:bodyPr>
            <a:lstStyle/>
            <a:p>
              <a:pPr algn="just"/>
              <a:r>
                <a:rPr lang="en-US" sz="1400" dirty="0">
                  <a:ea typeface="+mn-lt"/>
                  <a:cs typeface="+mn-lt"/>
                </a:rPr>
                <a:t>The </a:t>
              </a:r>
              <a:r>
                <a:rPr lang="en-US" sz="1400" dirty="0" err="1">
                  <a:ea typeface="+mn-lt"/>
                  <a:cs typeface="+mn-lt"/>
                </a:rPr>
                <a:t>Wardian</a:t>
              </a:r>
              <a:r>
                <a:rPr lang="en-US" sz="1400" dirty="0">
                  <a:ea typeface="+mn-lt"/>
                  <a:cs typeface="+mn-lt"/>
                </a:rPr>
                <a:t> case was adapted depending on the user’s needs: flood schemes rely heavily on the particularity of the place. </a:t>
              </a:r>
              <a:r>
                <a:rPr lang="en-US" sz="1400" i="1" dirty="0">
                  <a:ea typeface="+mn-lt"/>
                  <a:cs typeface="+mn-lt"/>
                </a:rPr>
                <a:t>[…]</a:t>
              </a:r>
              <a:r>
                <a:rPr lang="en-US" sz="1400" dirty="0">
                  <a:ea typeface="+mn-lt"/>
                  <a:cs typeface="+mn-lt"/>
                </a:rPr>
                <a:t> By identifying elements which made other schemes successful via a review of case studies, certain aspects of said schemes could assist in finding a sustainable solution fit for the city by means of adaptation.</a:t>
              </a:r>
            </a:p>
            <a:p>
              <a:pPr algn="just"/>
              <a:endParaRPr lang="en-US" sz="1400" dirty="0">
                <a:ea typeface="+mn-lt"/>
                <a:cs typeface="+mn-lt"/>
              </a:endParaRPr>
            </a:p>
            <a:p>
              <a:pPr algn="just"/>
              <a:r>
                <a:rPr lang="en-US" sz="1400" dirty="0">
                  <a:ea typeface="+mn-lt"/>
                  <a:cs typeface="+mn-lt"/>
                </a:rPr>
                <a:t>If ‘</a:t>
              </a:r>
              <a:r>
                <a:rPr lang="en-US" sz="1400" b="1" dirty="0">
                  <a:ea typeface="+mn-lt"/>
                  <a:cs typeface="+mn-lt"/>
                </a:rPr>
                <a:t>preservation</a:t>
              </a:r>
              <a:r>
                <a:rPr lang="en-US" sz="1400" dirty="0">
                  <a:ea typeface="+mn-lt"/>
                  <a:cs typeface="+mn-lt"/>
                </a:rPr>
                <a:t>’ seeks to maintain the existing state of a place and ‘</a:t>
              </a:r>
              <a:r>
                <a:rPr lang="en-US" sz="1400" b="1" dirty="0">
                  <a:ea typeface="+mn-lt"/>
                  <a:cs typeface="+mn-lt"/>
                </a:rPr>
                <a:t>adaptation</a:t>
              </a:r>
              <a:r>
                <a:rPr lang="en-US" sz="1400" dirty="0">
                  <a:ea typeface="+mn-lt"/>
                  <a:cs typeface="+mn-lt"/>
                </a:rPr>
                <a:t>’ means changing a place to suit the current-day needs of its inhabitants: is it possible to use both adaptation and preservation and refer to the edge as the city’s own preservation mechanism?</a:t>
              </a:r>
            </a:p>
            <a:p>
              <a:pPr algn="just"/>
              <a:endParaRPr lang="en-US" sz="1400" dirty="0">
                <a:ea typeface="+mn-lt"/>
                <a:cs typeface="+mn-lt"/>
              </a:endParaRPr>
            </a:p>
            <a:p>
              <a:pPr lvl="1" algn="just"/>
              <a:r>
                <a:rPr lang="en-US" sz="1600" i="1" dirty="0">
                  <a:ea typeface="+mn-lt"/>
                  <a:cs typeface="+mn-lt"/>
                </a:rPr>
                <a:t>1. </a:t>
              </a:r>
              <a:r>
                <a:rPr lang="en-US" sz="1600" b="1" i="1" dirty="0">
                  <a:ea typeface="+mn-lt"/>
                  <a:cs typeface="+mn-lt"/>
                </a:rPr>
                <a:t>How</a:t>
              </a:r>
              <a:r>
                <a:rPr lang="en-US" sz="1600" i="1" dirty="0">
                  <a:ea typeface="+mn-lt"/>
                  <a:cs typeface="+mn-lt"/>
                </a:rPr>
                <a:t> can the edge act as a </a:t>
              </a:r>
              <a:r>
                <a:rPr lang="en-US" sz="1600" b="1" i="1" dirty="0">
                  <a:ea typeface="+mn-lt"/>
                  <a:cs typeface="+mn-lt"/>
                </a:rPr>
                <a:t>preservation mechanism</a:t>
              </a:r>
              <a:r>
                <a:rPr lang="en-US" sz="1600" i="1" dirty="0">
                  <a:ea typeface="+mn-lt"/>
                  <a:cs typeface="+mn-lt"/>
                </a:rPr>
                <a:t>?</a:t>
              </a:r>
            </a:p>
            <a:p>
              <a:pPr lvl="1" algn="just"/>
              <a:r>
                <a:rPr lang="en-US" sz="1600" i="1" dirty="0">
                  <a:ea typeface="+mn-lt"/>
                  <a:cs typeface="+mn-lt"/>
                </a:rPr>
                <a:t>2. </a:t>
              </a:r>
              <a:r>
                <a:rPr lang="en-US" sz="1600" b="1" i="1" dirty="0">
                  <a:ea typeface="+mn-lt"/>
                  <a:cs typeface="+mn-lt"/>
                </a:rPr>
                <a:t>What elements </a:t>
              </a:r>
              <a:r>
                <a:rPr lang="en-US" sz="1600" i="1" dirty="0">
                  <a:ea typeface="+mn-lt"/>
                  <a:cs typeface="+mn-lt"/>
                </a:rPr>
                <a:t>are being </a:t>
              </a:r>
              <a:r>
                <a:rPr lang="en-US" sz="1600" b="1" i="1" dirty="0" err="1">
                  <a:ea typeface="+mn-lt"/>
                  <a:cs typeface="+mn-lt"/>
                </a:rPr>
                <a:t>prioritised</a:t>
              </a:r>
              <a:r>
                <a:rPr lang="en-US" sz="1600" i="1" dirty="0">
                  <a:ea typeface="+mn-lt"/>
                  <a:cs typeface="+mn-lt"/>
                </a:rPr>
                <a:t> for preservation?</a:t>
              </a:r>
            </a:p>
            <a:p>
              <a:pPr algn="just"/>
              <a:endParaRPr lang="en-US" sz="1400" dirty="0">
                <a:ea typeface="+mn-lt"/>
                <a:cs typeface="+mn-lt"/>
              </a:endParaRPr>
            </a:p>
            <a:p>
              <a:pPr algn="r"/>
              <a:endParaRPr lang="en-US" sz="2800" b="1" dirty="0">
                <a:solidFill>
                  <a:schemeClr val="bg2">
                    <a:lumMod val="50000"/>
                  </a:schemeClr>
                </a:solidFill>
                <a:latin typeface="Arial" panose="020B0604020202020204" pitchFamily="34" charset="0"/>
                <a:ea typeface="+mn-lt"/>
                <a:cs typeface="Arial" panose="020B0604020202020204" pitchFamily="34" charset="0"/>
              </a:endParaRPr>
            </a:p>
            <a:p>
              <a:pPr algn="r"/>
              <a:endParaRPr lang="en-US" sz="1400" dirty="0">
                <a:ea typeface="+mn-lt"/>
                <a:cs typeface="+mn-lt"/>
              </a:endParaRPr>
            </a:p>
            <a:p>
              <a:pPr algn="just"/>
              <a:endParaRPr lang="en-US" sz="1400" dirty="0">
                <a:ea typeface="+mn-lt"/>
                <a:cs typeface="+mn-lt"/>
              </a:endParaRPr>
            </a:p>
            <a:p>
              <a:pPr algn="just"/>
              <a:r>
                <a:rPr lang="en-US" sz="1400" dirty="0">
                  <a:ea typeface="+mn-lt"/>
                  <a:cs typeface="+mn-lt"/>
                </a:rPr>
                <a:t>The city would need to become one with the edge, at a breaking point of merging with it.</a:t>
              </a:r>
            </a:p>
            <a:p>
              <a:pPr algn="just"/>
              <a:endParaRPr lang="en-US" sz="1400" dirty="0">
                <a:ea typeface="+mn-lt"/>
                <a:cs typeface="+mn-lt"/>
              </a:endParaRPr>
            </a:p>
            <a:p>
              <a:pPr algn="just"/>
              <a:r>
                <a:rPr lang="en-US" sz="1400" i="1" dirty="0">
                  <a:ea typeface="+mn-lt"/>
                  <a:cs typeface="+mn-lt"/>
                </a:rPr>
                <a:t>Albeit a highly utopic view, it could be the answer the city is looking for—an edge which is a place of action dividing different conditions in an apparently </a:t>
              </a:r>
              <a:r>
                <a:rPr lang="en-US" sz="1400" b="1" i="1" dirty="0">
                  <a:ea typeface="+mn-lt"/>
                  <a:cs typeface="+mn-lt"/>
                </a:rPr>
                <a:t>immaterial space </a:t>
              </a:r>
              <a:r>
                <a:rPr lang="en-US" sz="1400" i="1" dirty="0">
                  <a:ea typeface="+mn-lt"/>
                  <a:cs typeface="+mn-lt"/>
                </a:rPr>
                <a:t>while attempting to preserve the character of the city.</a:t>
              </a:r>
            </a:p>
          </p:txBody>
        </p:sp>
        <p:sp>
          <p:nvSpPr>
            <p:cNvPr id="16" name="TextBox 15">
              <a:extLst>
                <a:ext uri="{FF2B5EF4-FFF2-40B4-BE49-F238E27FC236}">
                  <a16:creationId xmlns:a16="http://schemas.microsoft.com/office/drawing/2014/main" id="{E8396DF3-1164-45E8-98A5-179D6668A266}"/>
                </a:ext>
              </a:extLst>
            </p:cNvPr>
            <p:cNvSpPr txBox="1"/>
            <p:nvPr/>
          </p:nvSpPr>
          <p:spPr>
            <a:xfrm>
              <a:off x="7863545" y="3568147"/>
              <a:ext cx="1043608" cy="1446550"/>
            </a:xfrm>
            <a:prstGeom prst="rect">
              <a:avLst/>
            </a:prstGeom>
            <a:noFill/>
          </p:spPr>
          <p:txBody>
            <a:bodyPr wrap="square" rtlCol="0">
              <a:spAutoFit/>
            </a:bodyPr>
            <a:lstStyle/>
            <a:p>
              <a:pPr algn="ctr"/>
              <a:r>
                <a:rPr lang="en-US" sz="8800" dirty="0">
                  <a:solidFill>
                    <a:schemeClr val="bg2">
                      <a:lumMod val="50000"/>
                    </a:schemeClr>
                  </a:solidFill>
                  <a:latin typeface="Arial" panose="020B0604020202020204" pitchFamily="34" charset="0"/>
                  <a:cs typeface="Arial" panose="020B0604020202020204" pitchFamily="34" charset="0"/>
                </a:rPr>
                <a:t>…</a:t>
              </a:r>
            </a:p>
          </p:txBody>
        </p:sp>
      </p:grpSp>
      <p:grpSp>
        <p:nvGrpSpPr>
          <p:cNvPr id="3" name="Group 2">
            <a:extLst>
              <a:ext uri="{FF2B5EF4-FFF2-40B4-BE49-F238E27FC236}">
                <a16:creationId xmlns:a16="http://schemas.microsoft.com/office/drawing/2014/main" id="{B6B2D1AD-0CAE-4656-9B0F-92C4DEC2BE5B}"/>
              </a:ext>
            </a:extLst>
          </p:cNvPr>
          <p:cNvGrpSpPr/>
          <p:nvPr/>
        </p:nvGrpSpPr>
        <p:grpSpPr>
          <a:xfrm>
            <a:off x="10042941" y="0"/>
            <a:ext cx="2149059" cy="6858001"/>
            <a:chOff x="10042941" y="0"/>
            <a:chExt cx="2149059" cy="6858001"/>
          </a:xfrm>
        </p:grpSpPr>
        <p:sp>
          <p:nvSpPr>
            <p:cNvPr id="11" name="Rectangle 10">
              <a:extLst>
                <a:ext uri="{FF2B5EF4-FFF2-40B4-BE49-F238E27FC236}">
                  <a16:creationId xmlns:a16="http://schemas.microsoft.com/office/drawing/2014/main" id="{9F9CAB1F-F29D-474E-9E8E-F04E103D4DCA}"/>
                </a:ext>
              </a:extLst>
            </p:cNvPr>
            <p:cNvSpPr/>
            <p:nvPr/>
          </p:nvSpPr>
          <p:spPr>
            <a:xfrm>
              <a:off x="10075045" y="1935653"/>
              <a:ext cx="2047875" cy="4922348"/>
            </a:xfrm>
            <a:prstGeom prst="rect">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2" descr="A river running through a city&#10;&#10;Description generated with very high confidence">
              <a:extLst>
                <a:ext uri="{FF2B5EF4-FFF2-40B4-BE49-F238E27FC236}">
                  <a16:creationId xmlns:a16="http://schemas.microsoft.com/office/drawing/2014/main" id="{A4124767-0DFD-4F9A-ABD6-98DFA10C4773}"/>
                </a:ext>
              </a:extLst>
            </p:cNvPr>
            <p:cNvPicPr>
              <a:picLocks noChangeAspect="1"/>
            </p:cNvPicPr>
            <p:nvPr/>
          </p:nvPicPr>
          <p:blipFill rotWithShape="1">
            <a:blip r:embed="rId2"/>
            <a:srcRect r="49335"/>
            <a:stretch/>
          </p:blipFill>
          <p:spPr>
            <a:xfrm>
              <a:off x="10076746" y="5107675"/>
              <a:ext cx="2046174" cy="1750325"/>
            </a:xfrm>
            <a:prstGeom prst="rect">
              <a:avLst/>
            </a:prstGeom>
          </p:spPr>
        </p:pic>
        <p:pic>
          <p:nvPicPr>
            <p:cNvPr id="18" name="Picture 9" descr="A river running through a city&#10;&#10;Description generated with very high confidence">
              <a:extLst>
                <a:ext uri="{FF2B5EF4-FFF2-40B4-BE49-F238E27FC236}">
                  <a16:creationId xmlns:a16="http://schemas.microsoft.com/office/drawing/2014/main" id="{28B6D5B0-A2AA-427C-BBED-BA838ECF9CDA}"/>
                </a:ext>
              </a:extLst>
            </p:cNvPr>
            <p:cNvPicPr>
              <a:picLocks noChangeAspect="1"/>
            </p:cNvPicPr>
            <p:nvPr/>
          </p:nvPicPr>
          <p:blipFill rotWithShape="1">
            <a:blip r:embed="rId3"/>
            <a:srcRect r="40821"/>
            <a:stretch/>
          </p:blipFill>
          <p:spPr>
            <a:xfrm>
              <a:off x="10075046" y="3398978"/>
              <a:ext cx="2046174" cy="1924050"/>
            </a:xfrm>
            <a:prstGeom prst="rect">
              <a:avLst/>
            </a:prstGeom>
          </p:spPr>
        </p:pic>
        <p:pic>
          <p:nvPicPr>
            <p:cNvPr id="19" name="Picture 14" descr="A group of people on a sidewalk&#10;&#10;Description generated with very high confidence">
              <a:extLst>
                <a:ext uri="{FF2B5EF4-FFF2-40B4-BE49-F238E27FC236}">
                  <a16:creationId xmlns:a16="http://schemas.microsoft.com/office/drawing/2014/main" id="{2C050803-D9D6-44F4-B877-638D06709EB7}"/>
                </a:ext>
              </a:extLst>
            </p:cNvPr>
            <p:cNvPicPr>
              <a:picLocks noChangeAspect="1"/>
            </p:cNvPicPr>
            <p:nvPr/>
          </p:nvPicPr>
          <p:blipFill rotWithShape="1">
            <a:blip r:embed="rId4"/>
            <a:srcRect r="42906"/>
            <a:stretch/>
          </p:blipFill>
          <p:spPr>
            <a:xfrm>
              <a:off x="10078624" y="1973599"/>
              <a:ext cx="2039325" cy="1489710"/>
            </a:xfrm>
            <a:prstGeom prst="rect">
              <a:avLst/>
            </a:prstGeom>
          </p:spPr>
        </p:pic>
        <p:pic>
          <p:nvPicPr>
            <p:cNvPr id="12" name="Picture 4" descr="A picture containing cage, building&#10;&#10;Description generated with high confidence">
              <a:extLst>
                <a:ext uri="{FF2B5EF4-FFF2-40B4-BE49-F238E27FC236}">
                  <a16:creationId xmlns:a16="http://schemas.microsoft.com/office/drawing/2014/main" id="{16D2C3C9-AED2-4087-9D43-8C5B2E393EFE}"/>
                </a:ext>
              </a:extLst>
            </p:cNvPr>
            <p:cNvPicPr>
              <a:picLocks noChangeAspect="1"/>
            </p:cNvPicPr>
            <p:nvPr/>
          </p:nvPicPr>
          <p:blipFill rotWithShape="1">
            <a:blip r:embed="rId5"/>
            <a:srcRect l="17228" r="13641"/>
            <a:stretch/>
          </p:blipFill>
          <p:spPr>
            <a:xfrm>
              <a:off x="10042941" y="0"/>
              <a:ext cx="2149059" cy="1935653"/>
            </a:xfrm>
            <a:prstGeom prst="rect">
              <a:avLst/>
            </a:prstGeom>
          </p:spPr>
        </p:pic>
        <p:sp>
          <p:nvSpPr>
            <p:cNvPr id="14" name="Rectangle 13">
              <a:extLst>
                <a:ext uri="{FF2B5EF4-FFF2-40B4-BE49-F238E27FC236}">
                  <a16:creationId xmlns:a16="http://schemas.microsoft.com/office/drawing/2014/main" id="{BEE41CFE-F137-4FB3-9F25-3AD269C2AD4A}"/>
                </a:ext>
              </a:extLst>
            </p:cNvPr>
            <p:cNvSpPr/>
            <p:nvPr/>
          </p:nvSpPr>
          <p:spPr>
            <a:xfrm>
              <a:off x="10075045" y="0"/>
              <a:ext cx="2047875" cy="1973599"/>
            </a:xfrm>
            <a:prstGeom prst="rect">
              <a:avLst/>
            </a:prstGeom>
            <a:solidFill>
              <a:schemeClr val="accent4">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adroTexto 33">
              <a:extLst>
                <a:ext uri="{FF2B5EF4-FFF2-40B4-BE49-F238E27FC236}">
                  <a16:creationId xmlns:a16="http://schemas.microsoft.com/office/drawing/2014/main" id="{0CF6224E-CE1F-49EC-888D-F0ABE267653F}"/>
                </a:ext>
              </a:extLst>
            </p:cNvPr>
            <p:cNvSpPr txBox="1"/>
            <p:nvPr/>
          </p:nvSpPr>
          <p:spPr>
            <a:xfrm>
              <a:off x="10697827" y="1704821"/>
              <a:ext cx="1459633" cy="230832"/>
            </a:xfrm>
            <a:prstGeom prst="rect">
              <a:avLst/>
            </a:prstGeom>
            <a:noFill/>
          </p:spPr>
          <p:txBody>
            <a:bodyPr wrap="square" rtlCol="0" anchor="t">
              <a:spAutoFit/>
            </a:bodyPr>
            <a:lstStyle/>
            <a:p>
              <a:pPr algn="r"/>
              <a:r>
                <a:rPr lang="en-US" sz="900" i="1" dirty="0"/>
                <a:t>(Source: Wikipedia)</a:t>
              </a:r>
              <a:endParaRPr lang="en-US" sz="900" dirty="0"/>
            </a:p>
          </p:txBody>
        </p:sp>
        <p:sp>
          <p:nvSpPr>
            <p:cNvPr id="20" name="CuadroTexto 33">
              <a:extLst>
                <a:ext uri="{FF2B5EF4-FFF2-40B4-BE49-F238E27FC236}">
                  <a16:creationId xmlns:a16="http://schemas.microsoft.com/office/drawing/2014/main" id="{87BDFA28-FC6B-4152-8F54-F03E7F6E0684}"/>
                </a:ext>
              </a:extLst>
            </p:cNvPr>
            <p:cNvSpPr txBox="1"/>
            <p:nvPr/>
          </p:nvSpPr>
          <p:spPr>
            <a:xfrm>
              <a:off x="10695391" y="6596028"/>
              <a:ext cx="1459633" cy="230832"/>
            </a:xfrm>
            <a:prstGeom prst="rect">
              <a:avLst/>
            </a:prstGeom>
            <a:noFill/>
          </p:spPr>
          <p:txBody>
            <a:bodyPr wrap="square" rtlCol="0" anchor="t">
              <a:spAutoFit/>
            </a:bodyPr>
            <a:lstStyle/>
            <a:p>
              <a:pPr algn="r"/>
              <a:r>
                <a:rPr lang="en-US" sz="900" i="1" dirty="0"/>
                <a:t>(Source: HafenCity)</a:t>
              </a:r>
              <a:endParaRPr lang="en-US" sz="900" dirty="0"/>
            </a:p>
          </p:txBody>
        </p:sp>
      </p:grpSp>
    </p:spTree>
    <p:extLst>
      <p:ext uri="{BB962C8B-B14F-4D97-AF65-F5344CB8AC3E}">
        <p14:creationId xmlns:p14="http://schemas.microsoft.com/office/powerpoint/2010/main" val="25219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p:cNvSpPr txBox="1"/>
          <p:nvPr/>
        </p:nvSpPr>
        <p:spPr>
          <a:xfrm>
            <a:off x="970961" y="735291"/>
            <a:ext cx="3088751" cy="461665"/>
          </a:xfrm>
          <a:prstGeom prst="rect">
            <a:avLst/>
          </a:prstGeom>
          <a:noFill/>
        </p:spPr>
        <p:txBody>
          <a:bodyPr wrap="square" rtlCol="0" anchor="t">
            <a:spAutoFit/>
          </a:bodyPr>
          <a:lstStyle/>
          <a:p>
            <a:r>
              <a:rPr lang="en-US" sz="2400" b="1" dirty="0">
                <a:solidFill>
                  <a:schemeClr val="bg2">
                    <a:lumMod val="50000"/>
                  </a:schemeClr>
                </a:solidFill>
              </a:rPr>
              <a:t>CONTEXT</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r>
              <a:rPr lang="en-US" b="1" i="1" dirty="0"/>
              <a:t>Of </a:t>
            </a:r>
            <a:r>
              <a:rPr lang="en-US" b="1" i="1" dirty="0" err="1"/>
              <a:t>Wardian</a:t>
            </a:r>
            <a:r>
              <a:rPr lang="en-US" b="1" i="1" dirty="0"/>
              <a:t> cases and Inevitable changes</a:t>
            </a:r>
            <a:endParaRPr lang="en-US" b="1" i="1" dirty="0">
              <a:cs typeface="Calibri" panose="020F0502020204030204"/>
            </a:endParaRPr>
          </a:p>
        </p:txBody>
      </p:sp>
      <p:grpSp>
        <p:nvGrpSpPr>
          <p:cNvPr id="3" name="Group 2">
            <a:extLst>
              <a:ext uri="{FF2B5EF4-FFF2-40B4-BE49-F238E27FC236}">
                <a16:creationId xmlns:a16="http://schemas.microsoft.com/office/drawing/2014/main" id="{EB4827FB-7B10-460F-B84F-786105362E48}"/>
              </a:ext>
            </a:extLst>
          </p:cNvPr>
          <p:cNvGrpSpPr/>
          <p:nvPr/>
        </p:nvGrpSpPr>
        <p:grpSpPr>
          <a:xfrm>
            <a:off x="969783" y="1758983"/>
            <a:ext cx="7937370" cy="4308872"/>
            <a:chOff x="969783" y="1758983"/>
            <a:chExt cx="7937370" cy="4308872"/>
          </a:xfrm>
        </p:grpSpPr>
        <p:sp>
          <p:nvSpPr>
            <p:cNvPr id="26" name="CuadroTexto 25"/>
            <p:cNvSpPr txBox="1"/>
            <p:nvPr/>
          </p:nvSpPr>
          <p:spPr>
            <a:xfrm>
              <a:off x="969783" y="1758983"/>
              <a:ext cx="7937370" cy="4308872"/>
            </a:xfrm>
            <a:prstGeom prst="rect">
              <a:avLst/>
            </a:prstGeom>
            <a:noFill/>
          </p:spPr>
          <p:txBody>
            <a:bodyPr wrap="square" rtlCol="0" anchor="t">
              <a:spAutoFit/>
            </a:bodyPr>
            <a:lstStyle/>
            <a:p>
              <a:pPr algn="just"/>
              <a:r>
                <a:rPr lang="en-US" sz="1400" dirty="0">
                  <a:ea typeface="+mn-lt"/>
                  <a:cs typeface="+mn-lt"/>
                </a:rPr>
                <a:t>The </a:t>
              </a:r>
              <a:r>
                <a:rPr lang="en-US" sz="1400" dirty="0" err="1">
                  <a:ea typeface="+mn-lt"/>
                  <a:cs typeface="+mn-lt"/>
                </a:rPr>
                <a:t>Wardian</a:t>
              </a:r>
              <a:r>
                <a:rPr lang="en-US" sz="1400" dirty="0">
                  <a:ea typeface="+mn-lt"/>
                  <a:cs typeface="+mn-lt"/>
                </a:rPr>
                <a:t> case is an analogy for a city enclosed by its river—the main sustenance of its people, health, and economic development. In this way, the case becomes much more than an object.</a:t>
              </a:r>
            </a:p>
            <a:p>
              <a:pPr algn="just"/>
              <a:endParaRPr lang="en-US" sz="1400" dirty="0">
                <a:ea typeface="+mn-lt"/>
                <a:cs typeface="+mn-lt"/>
              </a:endParaRPr>
            </a:p>
            <a:p>
              <a:pPr lvl="6" algn="r"/>
              <a:r>
                <a:rPr lang="en-US" sz="1200" dirty="0">
                  <a:solidFill>
                    <a:schemeClr val="bg2">
                      <a:lumMod val="50000"/>
                    </a:schemeClr>
                  </a:solidFill>
                  <a:ea typeface="+mn-lt"/>
                  <a:cs typeface="+mn-lt"/>
                </a:rPr>
                <a:t>[T]he global flows of migrants, commodities, and ideas surged through circuitry that, generally, became denser—but at different speeds and with various effects.</a:t>
              </a:r>
            </a:p>
            <a:p>
              <a:pPr lvl="6" algn="r"/>
              <a:r>
                <a:rPr lang="en-US" sz="1200" dirty="0">
                  <a:solidFill>
                    <a:schemeClr val="bg2">
                      <a:lumMod val="50000"/>
                    </a:schemeClr>
                  </a:solidFill>
                  <a:ea typeface="+mn-lt"/>
                  <a:cs typeface="+mn-lt"/>
                </a:rPr>
                <a:t>(Rosenberg 2012, p.7)</a:t>
              </a:r>
            </a:p>
            <a:p>
              <a:pPr algn="just"/>
              <a:endParaRPr lang="en-US" sz="1400" dirty="0">
                <a:solidFill>
                  <a:schemeClr val="bg2">
                    <a:lumMod val="50000"/>
                  </a:schemeClr>
                </a:solidFill>
                <a:ea typeface="+mn-lt"/>
                <a:cs typeface="+mn-lt"/>
              </a:endParaRPr>
            </a:p>
            <a:p>
              <a:pPr algn="just"/>
              <a:r>
                <a:rPr lang="en-US" sz="1400" dirty="0">
                  <a:ea typeface="+mn-lt"/>
                  <a:cs typeface="+mn-lt"/>
                </a:rPr>
                <a:t>Increased global interconnectivity: interactions carry more impact and integration is even deeper, more pronounced, especially when the subject is the city.</a:t>
              </a:r>
            </a:p>
            <a:p>
              <a:pPr algn="just"/>
              <a:endParaRPr lang="en-US" sz="1400" dirty="0">
                <a:ea typeface="+mn-lt"/>
                <a:cs typeface="+mn-lt"/>
              </a:endParaRPr>
            </a:p>
            <a:p>
              <a:pPr algn="just"/>
              <a:r>
                <a:rPr lang="en-US" sz="1400" dirty="0">
                  <a:ea typeface="+mn-lt"/>
                  <a:cs typeface="+mn-lt"/>
                </a:rPr>
                <a:t>In terms of planning, the </a:t>
              </a:r>
              <a:r>
                <a:rPr lang="en-US" sz="1400" dirty="0" err="1">
                  <a:ea typeface="+mn-lt"/>
                  <a:cs typeface="+mn-lt"/>
                </a:rPr>
                <a:t>Wardian</a:t>
              </a:r>
              <a:r>
                <a:rPr lang="en-US" sz="1400" dirty="0">
                  <a:ea typeface="+mn-lt"/>
                  <a:cs typeface="+mn-lt"/>
                </a:rPr>
                <a:t> case can be </a:t>
              </a:r>
              <a:r>
                <a:rPr lang="en-US" sz="1400" u="sng" dirty="0">
                  <a:ea typeface="+mn-lt"/>
                  <a:cs typeface="+mn-lt"/>
                </a:rPr>
                <a:t>translated</a:t>
              </a:r>
              <a:r>
                <a:rPr lang="en-US" sz="1400" dirty="0">
                  <a:ea typeface="+mn-lt"/>
                  <a:cs typeface="+mn-lt"/>
                </a:rPr>
                <a:t> to ideas and concepts that could travel elsewhere and be adapted as deemed fit. Perhaps the success of some projects is their ability to be adapted to many locations and be able to contribute to the sustainable development of said place.</a:t>
              </a:r>
            </a:p>
            <a:p>
              <a:pPr algn="just"/>
              <a:endParaRPr lang="en-US" sz="1400" dirty="0">
                <a:ea typeface="+mn-lt"/>
                <a:cs typeface="+mn-lt"/>
              </a:endParaRPr>
            </a:p>
            <a:p>
              <a:pPr algn="just"/>
              <a:r>
                <a:rPr lang="en-US" sz="1400" u="sng" dirty="0">
                  <a:ea typeface="+mn-lt"/>
                  <a:cs typeface="+mn-lt"/>
                </a:rPr>
                <a:t>Variety</a:t>
              </a:r>
              <a:r>
                <a:rPr lang="en-US" sz="1400" dirty="0">
                  <a:ea typeface="+mn-lt"/>
                  <a:cs typeface="+mn-lt"/>
                </a:rPr>
                <a:t> in design could be applied to the same concept. The variations would aim to answer to the current needs of users and society, and we are no strangers to the changes perpetuating our environment.</a:t>
              </a:r>
            </a:p>
            <a:p>
              <a:pPr algn="just"/>
              <a:endParaRPr lang="en-US" sz="1400" dirty="0">
                <a:ea typeface="+mn-lt"/>
                <a:cs typeface="+mn-lt"/>
              </a:endParaRPr>
            </a:p>
            <a:p>
              <a:pPr algn="just"/>
              <a:r>
                <a:rPr lang="en-US" sz="1400" i="1" dirty="0">
                  <a:ea typeface="+mn-lt"/>
                  <a:cs typeface="+mn-lt"/>
                </a:rPr>
                <a:t>Climate change poses a threat to our natural world and it is obvious that significant works may need to be carried out in order to preserve our habitats and built environment, or to find a different way of allowing nature and man-made structures to coexist in a manner that is sustainable for both.</a:t>
              </a:r>
            </a:p>
          </p:txBody>
        </p:sp>
        <p:sp>
          <p:nvSpPr>
            <p:cNvPr id="18" name="TextBox 17">
              <a:extLst>
                <a:ext uri="{FF2B5EF4-FFF2-40B4-BE49-F238E27FC236}">
                  <a16:creationId xmlns:a16="http://schemas.microsoft.com/office/drawing/2014/main" id="{68AFA7C6-158A-41A1-BB00-E8D98E7F4BBD}"/>
                </a:ext>
              </a:extLst>
            </p:cNvPr>
            <p:cNvSpPr txBox="1"/>
            <p:nvPr/>
          </p:nvSpPr>
          <p:spPr>
            <a:xfrm>
              <a:off x="2515336" y="2191657"/>
              <a:ext cx="1043608" cy="1446550"/>
            </a:xfrm>
            <a:prstGeom prst="rect">
              <a:avLst/>
            </a:prstGeom>
            <a:noFill/>
          </p:spPr>
          <p:txBody>
            <a:bodyPr wrap="square" rtlCol="0">
              <a:spAutoFit/>
            </a:bodyPr>
            <a:lstStyle/>
            <a:p>
              <a:pPr algn="ctr"/>
              <a:r>
                <a:rPr lang="en-US" sz="8800" dirty="0">
                  <a:solidFill>
                    <a:schemeClr val="bg2">
                      <a:lumMod val="50000"/>
                    </a:schemeClr>
                  </a:solidFill>
                  <a:latin typeface="Arial" panose="020B0604020202020204" pitchFamily="34" charset="0"/>
                  <a:cs typeface="Arial" panose="020B0604020202020204" pitchFamily="34" charset="0"/>
                </a:rPr>
                <a:t>“”</a:t>
              </a:r>
            </a:p>
          </p:txBody>
        </p:sp>
      </p:grpSp>
      <p:pic>
        <p:nvPicPr>
          <p:cNvPr id="2" name="Picture 2">
            <a:extLst>
              <a:ext uri="{FF2B5EF4-FFF2-40B4-BE49-F238E27FC236}">
                <a16:creationId xmlns:a16="http://schemas.microsoft.com/office/drawing/2014/main" id="{7F7BD96A-BE76-4AAF-8B22-75BA5CD423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561" r="50000"/>
          <a:stretch/>
        </p:blipFill>
        <p:spPr>
          <a:xfrm>
            <a:off x="10075043" y="108406"/>
            <a:ext cx="2047877" cy="3634717"/>
          </a:xfrm>
          <a:prstGeom prst="rect">
            <a:avLst/>
          </a:prstGeom>
        </p:spPr>
      </p:pic>
      <p:sp>
        <p:nvSpPr>
          <p:cNvPr id="16" name="Rectangle 15">
            <a:extLst>
              <a:ext uri="{FF2B5EF4-FFF2-40B4-BE49-F238E27FC236}">
                <a16:creationId xmlns:a16="http://schemas.microsoft.com/office/drawing/2014/main" id="{B47E923F-17EF-4AD4-A562-80E76FECF311}"/>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a:extLst>
              <a:ext uri="{FF2B5EF4-FFF2-40B4-BE49-F238E27FC236}">
                <a16:creationId xmlns:a16="http://schemas.microsoft.com/office/drawing/2014/main" id="{2A0A7A17-9F15-49ED-9B70-5D1F6FE3165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310" t="8642" r="34251"/>
          <a:stretch/>
        </p:blipFill>
        <p:spPr>
          <a:xfrm flipH="1">
            <a:off x="10075044" y="3429000"/>
            <a:ext cx="2047876" cy="3320594"/>
          </a:xfrm>
          <a:prstGeom prst="rect">
            <a:avLst/>
          </a:prstGeom>
        </p:spPr>
      </p:pic>
    </p:spTree>
    <p:extLst>
      <p:ext uri="{BB962C8B-B14F-4D97-AF65-F5344CB8AC3E}">
        <p14:creationId xmlns:p14="http://schemas.microsoft.com/office/powerpoint/2010/main" val="358077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2">
                    <a:lumMod val="50000"/>
                  </a:schemeClr>
                </a:solidFill>
              </a:rPr>
              <a:t>DESCRIPTION: CORK CITY</a:t>
            </a:r>
          </a:p>
        </p:txBody>
      </p:sp>
      <p:grpSp>
        <p:nvGrpSpPr>
          <p:cNvPr id="5" name="Group 4">
            <a:extLst>
              <a:ext uri="{FF2B5EF4-FFF2-40B4-BE49-F238E27FC236}">
                <a16:creationId xmlns:a16="http://schemas.microsoft.com/office/drawing/2014/main" id="{E8E07A86-9556-432A-B575-DC5075BA2122}"/>
              </a:ext>
            </a:extLst>
          </p:cNvPr>
          <p:cNvGrpSpPr/>
          <p:nvPr/>
        </p:nvGrpSpPr>
        <p:grpSpPr>
          <a:xfrm>
            <a:off x="969783" y="1135341"/>
            <a:ext cx="7937370" cy="1547258"/>
            <a:chOff x="969783" y="1135341"/>
            <a:chExt cx="7937370" cy="1547258"/>
          </a:xfrm>
        </p:grpSpPr>
        <p:sp>
          <p:nvSpPr>
            <p:cNvPr id="26" name="CuadroTexto 25"/>
            <p:cNvSpPr txBox="1"/>
            <p:nvPr/>
          </p:nvSpPr>
          <p:spPr>
            <a:xfrm>
              <a:off x="969783" y="1728492"/>
              <a:ext cx="7937370" cy="954107"/>
            </a:xfrm>
            <a:prstGeom prst="rect">
              <a:avLst/>
            </a:prstGeom>
            <a:noFill/>
          </p:spPr>
          <p:txBody>
            <a:bodyPr wrap="square" rtlCol="0" anchor="t">
              <a:spAutoFit/>
            </a:bodyPr>
            <a:lstStyle/>
            <a:p>
              <a:pPr marL="742950" lvl="1" indent="-285750" algn="just">
                <a:buFont typeface="Arial" panose="020B0604020202020204" pitchFamily="34" charset="0"/>
                <a:buChar char="•"/>
              </a:pPr>
              <a:r>
                <a:rPr lang="en-US" sz="1400" i="1" dirty="0">
                  <a:ea typeface="+mn-lt"/>
                  <a:cs typeface="+mn-lt"/>
                </a:rPr>
                <a:t>People and society will always have strong associations with their home and the encompassing elements of it.</a:t>
              </a:r>
            </a:p>
            <a:p>
              <a:pPr marL="742950" lvl="1" indent="-285750" algn="just">
                <a:buFont typeface="Arial" panose="020B0604020202020204" pitchFamily="34" charset="0"/>
                <a:buChar char="•"/>
              </a:pPr>
              <a:r>
                <a:rPr lang="en-US" sz="1400" i="1" dirty="0">
                  <a:ea typeface="+mn-lt"/>
                  <a:cs typeface="+mn-lt"/>
                </a:rPr>
                <a:t>The history of the River Lee carries a strong cultural significance, and even more so its relevance as an economic driver for the city and surrounding area.</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pPr lvl="0"/>
              <a:r>
                <a:rPr lang="en-IE" b="1" i="1" dirty="0"/>
                <a:t>An Edge with a Purpose: Between the City and the River Lee</a:t>
              </a:r>
              <a:endParaRPr lang="en-US" i="1" dirty="0"/>
            </a:p>
          </p:txBody>
        </p:sp>
      </p:grpSp>
      <p:grpSp>
        <p:nvGrpSpPr>
          <p:cNvPr id="3" name="Group 2">
            <a:extLst>
              <a:ext uri="{FF2B5EF4-FFF2-40B4-BE49-F238E27FC236}">
                <a16:creationId xmlns:a16="http://schemas.microsoft.com/office/drawing/2014/main" id="{D34F67A8-2F2C-4232-AD98-D9A20C1C38A7}"/>
              </a:ext>
            </a:extLst>
          </p:cNvPr>
          <p:cNvGrpSpPr/>
          <p:nvPr/>
        </p:nvGrpSpPr>
        <p:grpSpPr>
          <a:xfrm>
            <a:off x="969783" y="2940223"/>
            <a:ext cx="7937370" cy="3501323"/>
            <a:chOff x="969783" y="2940223"/>
            <a:chExt cx="7937370" cy="3501323"/>
          </a:xfrm>
        </p:grpSpPr>
        <p:sp>
          <p:nvSpPr>
            <p:cNvPr id="19" name="CuadroTexto 24">
              <a:extLst>
                <a:ext uri="{FF2B5EF4-FFF2-40B4-BE49-F238E27FC236}">
                  <a16:creationId xmlns:a16="http://schemas.microsoft.com/office/drawing/2014/main" id="{0B1F6682-2F8F-45EC-8B8B-BD5FD937C15D}"/>
                </a:ext>
              </a:extLst>
            </p:cNvPr>
            <p:cNvSpPr txBox="1"/>
            <p:nvPr/>
          </p:nvSpPr>
          <p:spPr>
            <a:xfrm>
              <a:off x="969783" y="2940223"/>
              <a:ext cx="6632051" cy="369332"/>
            </a:xfrm>
            <a:prstGeom prst="rect">
              <a:avLst/>
            </a:prstGeom>
            <a:noFill/>
          </p:spPr>
          <p:txBody>
            <a:bodyPr wrap="square" rtlCol="0" anchor="t">
              <a:spAutoFit/>
            </a:bodyPr>
            <a:lstStyle/>
            <a:p>
              <a:pPr lvl="0"/>
              <a:r>
                <a:rPr lang="en-US" b="1" i="1" dirty="0"/>
                <a:t>The Office of Public Works Flood Relief Scheme</a:t>
              </a:r>
              <a:endParaRPr lang="en-US" i="1" dirty="0"/>
            </a:p>
          </p:txBody>
        </p:sp>
        <p:sp>
          <p:nvSpPr>
            <p:cNvPr id="22" name="CuadroTexto 25">
              <a:extLst>
                <a:ext uri="{FF2B5EF4-FFF2-40B4-BE49-F238E27FC236}">
                  <a16:creationId xmlns:a16="http://schemas.microsoft.com/office/drawing/2014/main" id="{F7D214EB-B6AD-4552-8589-5494A923A232}"/>
                </a:ext>
              </a:extLst>
            </p:cNvPr>
            <p:cNvSpPr txBox="1"/>
            <p:nvPr/>
          </p:nvSpPr>
          <p:spPr>
            <a:xfrm>
              <a:off x="969783" y="3548446"/>
              <a:ext cx="7937370" cy="2893100"/>
            </a:xfrm>
            <a:prstGeom prst="rect">
              <a:avLst/>
            </a:prstGeom>
            <a:noFill/>
          </p:spPr>
          <p:txBody>
            <a:bodyPr wrap="square" rtlCol="0" anchor="t">
              <a:spAutoFit/>
            </a:bodyPr>
            <a:lstStyle/>
            <a:p>
              <a:pPr algn="just"/>
              <a:r>
                <a:rPr lang="en-US" sz="1400" dirty="0">
                  <a:ea typeface="+mn-lt"/>
                  <a:cs typeface="+mn-lt"/>
                </a:rPr>
                <a:t>The Office of Public Works (OPW) proposed flood-</a:t>
              </a:r>
              <a:r>
                <a:rPr lang="en-US" sz="1400" dirty="0" err="1">
                  <a:ea typeface="+mn-lt"/>
                  <a:cs typeface="+mn-lt"/>
                </a:rPr>
                <a:t>defence</a:t>
              </a:r>
              <a:r>
                <a:rPr lang="en-US" sz="1400" dirty="0">
                  <a:ea typeface="+mn-lt"/>
                  <a:cs typeface="+mn-lt"/>
                </a:rPr>
                <a:t> scheme aims to provide flood relief to the areas identified at risk of flooding from the River Lee downstream of the </a:t>
              </a:r>
              <a:r>
                <a:rPr lang="en-US" sz="1400" dirty="0" err="1">
                  <a:ea typeface="+mn-lt"/>
                  <a:cs typeface="+mn-lt"/>
                </a:rPr>
                <a:t>Inniscarra</a:t>
              </a:r>
              <a:r>
                <a:rPr lang="en-US" sz="1400" dirty="0">
                  <a:ea typeface="+mn-lt"/>
                  <a:cs typeface="+mn-lt"/>
                </a:rPr>
                <a:t> Dam—including </a:t>
              </a:r>
              <a:r>
                <a:rPr lang="en-US" sz="1400" dirty="0" err="1">
                  <a:ea typeface="+mn-lt"/>
                  <a:cs typeface="+mn-lt"/>
                </a:rPr>
                <a:t>CorkCity</a:t>
              </a:r>
              <a:r>
                <a:rPr lang="en-US" sz="1400" dirty="0">
                  <a:ea typeface="+mn-lt"/>
                  <a:cs typeface="+mn-lt"/>
                </a:rPr>
                <a:t>.</a:t>
              </a:r>
            </a:p>
            <a:p>
              <a:pPr algn="just"/>
              <a:endParaRPr lang="en-US" sz="1400" dirty="0">
                <a:ea typeface="+mn-lt"/>
                <a:cs typeface="+mn-lt"/>
              </a:endParaRPr>
            </a:p>
            <a:p>
              <a:pPr algn="just"/>
              <a:r>
                <a:rPr lang="en-US" sz="1400" b="1" dirty="0">
                  <a:ea typeface="+mn-lt"/>
                  <a:cs typeface="+mn-lt"/>
                </a:rPr>
                <a:t>Outcomes of the Scheme:</a:t>
              </a:r>
            </a:p>
            <a:p>
              <a:pPr marL="742950" lvl="1" indent="-285750" algn="just">
                <a:buFont typeface="Arial" panose="020B0604020202020204" pitchFamily="34" charset="0"/>
                <a:buChar char="•"/>
              </a:pPr>
              <a:r>
                <a:rPr lang="en-US" sz="1400" i="1" dirty="0">
                  <a:ea typeface="+mn-lt"/>
                  <a:cs typeface="+mn-lt"/>
                </a:rPr>
                <a:t>Permit greater discharges from the </a:t>
              </a:r>
              <a:r>
                <a:rPr lang="en-US" sz="1400" i="1" dirty="0" err="1">
                  <a:ea typeface="+mn-lt"/>
                  <a:cs typeface="+mn-lt"/>
                </a:rPr>
                <a:t>Inniscarra</a:t>
              </a:r>
              <a:r>
                <a:rPr lang="en-US" sz="1400" i="1" dirty="0">
                  <a:ea typeface="+mn-lt"/>
                  <a:cs typeface="+mn-lt"/>
                </a:rPr>
                <a:t> Dam without causing flooding of affected properties.</a:t>
              </a:r>
            </a:p>
            <a:p>
              <a:pPr marL="742950" lvl="1" indent="-285750" algn="just">
                <a:buFont typeface="Arial" panose="020B0604020202020204" pitchFamily="34" charset="0"/>
                <a:buChar char="•"/>
              </a:pPr>
              <a:r>
                <a:rPr lang="en-US" sz="1400" i="1" dirty="0">
                  <a:ea typeface="+mn-lt"/>
                  <a:cs typeface="+mn-lt"/>
                </a:rPr>
                <a:t>Provide protection along the Lower Lee and through Cork City against residual fluvial and tidal flooding.</a:t>
              </a:r>
            </a:p>
            <a:p>
              <a:pPr algn="just"/>
              <a:endParaRPr lang="en-US" sz="1400" dirty="0">
                <a:ea typeface="+mn-lt"/>
                <a:cs typeface="+mn-lt"/>
              </a:endParaRPr>
            </a:p>
            <a:p>
              <a:pPr algn="just"/>
              <a:r>
                <a:rPr lang="en-US" sz="1400" dirty="0">
                  <a:ea typeface="+mn-lt"/>
                  <a:cs typeface="+mn-lt"/>
                </a:rPr>
                <a:t>The OPW flood-</a:t>
              </a:r>
              <a:r>
                <a:rPr lang="en-US" sz="1400" dirty="0" err="1">
                  <a:ea typeface="+mn-lt"/>
                  <a:cs typeface="+mn-lt"/>
                </a:rPr>
                <a:t>defence</a:t>
              </a:r>
              <a:r>
                <a:rPr lang="en-US" sz="1400" dirty="0">
                  <a:ea typeface="+mn-lt"/>
                  <a:cs typeface="+mn-lt"/>
                </a:rPr>
                <a:t> scheme for the Lower Lee (‘the Walls scheme’) has been </a:t>
              </a:r>
              <a:r>
                <a:rPr lang="en-US" sz="1400" dirty="0" err="1">
                  <a:ea typeface="+mn-lt"/>
                  <a:cs typeface="+mn-lt"/>
                </a:rPr>
                <a:t>criticised</a:t>
              </a:r>
              <a:r>
                <a:rPr lang="en-US" sz="1400" dirty="0">
                  <a:ea typeface="+mn-lt"/>
                  <a:cs typeface="+mn-lt"/>
                </a:rPr>
                <a:t> due to the foreseen severe impact on the visual amenity of the city. The approach does not seem appropriate nor sensible given the significance of this highly-regarded edge. </a:t>
              </a:r>
              <a:r>
                <a:rPr lang="en-US" sz="1400" i="1" dirty="0">
                  <a:ea typeface="+mn-lt"/>
                  <a:cs typeface="+mn-lt"/>
                </a:rPr>
                <a:t>Other examples prove to be better solutions without adversely affecting the area with such a significant intervention.</a:t>
              </a:r>
            </a:p>
          </p:txBody>
        </p:sp>
      </p:grpSp>
      <p:pic>
        <p:nvPicPr>
          <p:cNvPr id="23" name="Picture 12">
            <a:extLst>
              <a:ext uri="{FF2B5EF4-FFF2-40B4-BE49-F238E27FC236}">
                <a16:creationId xmlns:a16="http://schemas.microsoft.com/office/drawing/2014/main" id="{6A2CF213-1FD7-4F75-9734-CEB561675F25}"/>
              </a:ext>
            </a:extLst>
          </p:cNvPr>
          <p:cNvPicPr>
            <a:picLocks noChangeAspect="1"/>
          </p:cNvPicPr>
          <p:nvPr/>
        </p:nvPicPr>
        <p:blipFill>
          <a:blip r:embed="rId3"/>
          <a:stretch>
            <a:fillRect/>
          </a:stretch>
        </p:blipFill>
        <p:spPr>
          <a:xfrm>
            <a:off x="10070708" y="3004122"/>
            <a:ext cx="2047875" cy="378963"/>
          </a:xfrm>
          <a:prstGeom prst="rect">
            <a:avLst/>
          </a:prstGeom>
        </p:spPr>
      </p:pic>
      <p:sp>
        <p:nvSpPr>
          <p:cNvPr id="16" name="Rectangle 15">
            <a:extLst>
              <a:ext uri="{FF2B5EF4-FFF2-40B4-BE49-F238E27FC236}">
                <a16:creationId xmlns:a16="http://schemas.microsoft.com/office/drawing/2014/main" id="{B47E923F-17EF-4AD4-A562-80E76FECF311}"/>
              </a:ext>
            </a:extLst>
          </p:cNvPr>
          <p:cNvSpPr/>
          <p:nvPr/>
        </p:nvSpPr>
        <p:spPr>
          <a:xfrm>
            <a:off x="10075045" y="-1"/>
            <a:ext cx="2047875" cy="6858001"/>
          </a:xfrm>
          <a:prstGeom prst="rect">
            <a:avLst/>
          </a:prstGeom>
          <a:solidFill>
            <a:schemeClr val="accent3">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ity street&#10;&#10;Description generated with very high confidence">
            <a:extLst>
              <a:ext uri="{FF2B5EF4-FFF2-40B4-BE49-F238E27FC236}">
                <a16:creationId xmlns:a16="http://schemas.microsoft.com/office/drawing/2014/main" id="{7F7BD96A-BE76-4AAF-8B22-75BA5CD42347}"/>
              </a:ext>
            </a:extLst>
          </p:cNvPr>
          <p:cNvPicPr>
            <a:picLocks noChangeAspect="1"/>
          </p:cNvPicPr>
          <p:nvPr/>
        </p:nvPicPr>
        <p:blipFill rotWithShape="1">
          <a:blip r:embed="rId4"/>
          <a:srcRect l="12955" r="218"/>
          <a:stretch/>
        </p:blipFill>
        <p:spPr>
          <a:xfrm>
            <a:off x="10083243" y="5588850"/>
            <a:ext cx="2042752" cy="1131926"/>
          </a:xfrm>
          <a:prstGeom prst="rect">
            <a:avLst/>
          </a:prstGeom>
        </p:spPr>
      </p:pic>
      <p:pic>
        <p:nvPicPr>
          <p:cNvPr id="15" name="Picture 15" descr="A train crossing a bridge over a body of water&#10;&#10;Description generated with very high confidence">
            <a:extLst>
              <a:ext uri="{FF2B5EF4-FFF2-40B4-BE49-F238E27FC236}">
                <a16:creationId xmlns:a16="http://schemas.microsoft.com/office/drawing/2014/main" id="{269D93F3-8171-4956-AED5-6F12DD1D3915}"/>
              </a:ext>
            </a:extLst>
          </p:cNvPr>
          <p:cNvPicPr>
            <a:picLocks noChangeAspect="1"/>
          </p:cNvPicPr>
          <p:nvPr/>
        </p:nvPicPr>
        <p:blipFill rotWithShape="1">
          <a:blip r:embed="rId5"/>
          <a:srcRect l="13256"/>
          <a:stretch/>
        </p:blipFill>
        <p:spPr>
          <a:xfrm>
            <a:off x="10083242" y="4454594"/>
            <a:ext cx="2042752" cy="1134256"/>
          </a:xfrm>
          <a:prstGeom prst="rect">
            <a:avLst/>
          </a:prstGeom>
        </p:spPr>
      </p:pic>
      <p:pic>
        <p:nvPicPr>
          <p:cNvPr id="10" name="Picture 10" descr="A bridge over water with a city in the background&#10;&#10;Description generated with very high confidence">
            <a:extLst>
              <a:ext uri="{FF2B5EF4-FFF2-40B4-BE49-F238E27FC236}">
                <a16:creationId xmlns:a16="http://schemas.microsoft.com/office/drawing/2014/main" id="{36B48B34-C9C8-44D4-9686-99355C89992E}"/>
              </a:ext>
            </a:extLst>
          </p:cNvPr>
          <p:cNvPicPr>
            <a:picLocks noChangeAspect="1"/>
          </p:cNvPicPr>
          <p:nvPr/>
        </p:nvPicPr>
        <p:blipFill rotWithShape="1">
          <a:blip r:embed="rId6"/>
          <a:srcRect l="4217" r="953"/>
          <a:stretch/>
        </p:blipFill>
        <p:spPr>
          <a:xfrm>
            <a:off x="10086402" y="3429000"/>
            <a:ext cx="2039592" cy="1025594"/>
          </a:xfrm>
          <a:prstGeom prst="rect">
            <a:avLst/>
          </a:prstGeom>
        </p:spPr>
      </p:pic>
      <p:sp>
        <p:nvSpPr>
          <p:cNvPr id="21" name="CuadroTexto 33">
            <a:extLst>
              <a:ext uri="{FF2B5EF4-FFF2-40B4-BE49-F238E27FC236}">
                <a16:creationId xmlns:a16="http://schemas.microsoft.com/office/drawing/2014/main" id="{FD71FED0-9A20-4C91-AF03-CBC665E4603D}"/>
              </a:ext>
            </a:extLst>
          </p:cNvPr>
          <p:cNvSpPr txBox="1"/>
          <p:nvPr/>
        </p:nvSpPr>
        <p:spPr>
          <a:xfrm>
            <a:off x="10663287" y="6477108"/>
            <a:ext cx="1459633" cy="230832"/>
          </a:xfrm>
          <a:prstGeom prst="rect">
            <a:avLst/>
          </a:prstGeom>
          <a:noFill/>
        </p:spPr>
        <p:txBody>
          <a:bodyPr wrap="square" rtlCol="0" anchor="t">
            <a:spAutoFit/>
          </a:bodyPr>
          <a:lstStyle/>
          <a:p>
            <a:pPr algn="r"/>
            <a:r>
              <a:rPr lang="en-US" sz="900" i="1" dirty="0"/>
              <a:t>(Source: OPW)</a:t>
            </a:r>
            <a:endParaRPr lang="en-US" sz="900" dirty="0"/>
          </a:p>
        </p:txBody>
      </p:sp>
      <p:pic>
        <p:nvPicPr>
          <p:cNvPr id="18" name="Picture 20" descr="A long bridge over a body of water with a city in the background&#10;&#10;Description generated with very high confidence">
            <a:extLst>
              <a:ext uri="{FF2B5EF4-FFF2-40B4-BE49-F238E27FC236}">
                <a16:creationId xmlns:a16="http://schemas.microsoft.com/office/drawing/2014/main" id="{3CD188BB-3EB1-4CFF-8ED6-9C87FBBF6B42}"/>
              </a:ext>
            </a:extLst>
          </p:cNvPr>
          <p:cNvPicPr>
            <a:picLocks noChangeAspect="1"/>
          </p:cNvPicPr>
          <p:nvPr/>
        </p:nvPicPr>
        <p:blipFill rotWithShape="1">
          <a:blip r:embed="rId7"/>
          <a:srcRect l="36061" r="21578"/>
          <a:stretch/>
        </p:blipFill>
        <p:spPr>
          <a:xfrm>
            <a:off x="10083242" y="140893"/>
            <a:ext cx="2039592" cy="2522140"/>
          </a:xfrm>
          <a:prstGeom prst="rect">
            <a:avLst/>
          </a:prstGeom>
        </p:spPr>
      </p:pic>
      <p:pic>
        <p:nvPicPr>
          <p:cNvPr id="20" name="Picture 8" descr="A picture containing clipart&#10;&#10;Description generated with high confidence">
            <a:extLst>
              <a:ext uri="{FF2B5EF4-FFF2-40B4-BE49-F238E27FC236}">
                <a16:creationId xmlns:a16="http://schemas.microsoft.com/office/drawing/2014/main" id="{D496C469-7F13-4900-ADB5-82023B1FCD67}"/>
              </a:ext>
            </a:extLst>
          </p:cNvPr>
          <p:cNvPicPr>
            <a:picLocks noChangeAspect="1"/>
          </p:cNvPicPr>
          <p:nvPr/>
        </p:nvPicPr>
        <p:blipFill>
          <a:blip r:embed="rId8"/>
          <a:stretch>
            <a:fillRect/>
          </a:stretch>
        </p:blipFill>
        <p:spPr>
          <a:xfrm>
            <a:off x="10073868" y="2748632"/>
            <a:ext cx="2039592" cy="233096"/>
          </a:xfrm>
          <a:prstGeom prst="rect">
            <a:avLst/>
          </a:prstGeom>
        </p:spPr>
      </p:pic>
    </p:spTree>
    <p:extLst>
      <p:ext uri="{BB962C8B-B14F-4D97-AF65-F5344CB8AC3E}">
        <p14:creationId xmlns:p14="http://schemas.microsoft.com/office/powerpoint/2010/main" val="63466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DESCRIPTION: CORK CITY</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pPr lvl="0"/>
            <a:r>
              <a:rPr lang="en-GB" b="1" i="1" dirty="0">
                <a:solidFill>
                  <a:schemeClr val="bg1">
                    <a:lumMod val="75000"/>
                  </a:schemeClr>
                </a:solidFill>
              </a:rPr>
              <a:t>The Office of Public Works Flood Relief Scheme</a:t>
            </a:r>
          </a:p>
        </p:txBody>
      </p:sp>
      <p:sp>
        <p:nvSpPr>
          <p:cNvPr id="16" name="Rectangle 15">
            <a:extLst>
              <a:ext uri="{FF2B5EF4-FFF2-40B4-BE49-F238E27FC236}">
                <a16:creationId xmlns:a16="http://schemas.microsoft.com/office/drawing/2014/main" id="{B47E923F-17EF-4AD4-A562-80E76FECF311}"/>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bridge over water with a city in the background&#10;&#10;Description generated with very high confidence">
            <a:extLst>
              <a:ext uri="{FF2B5EF4-FFF2-40B4-BE49-F238E27FC236}">
                <a16:creationId xmlns:a16="http://schemas.microsoft.com/office/drawing/2014/main" id="{36B48B34-C9C8-44D4-9686-99355C89992E}"/>
              </a:ext>
            </a:extLst>
          </p:cNvPr>
          <p:cNvPicPr>
            <a:picLocks noChangeAspect="1"/>
          </p:cNvPicPr>
          <p:nvPr/>
        </p:nvPicPr>
        <p:blipFill rotWithShape="1">
          <a:blip r:embed="rId2"/>
          <a:srcRect l="30886" r="37616"/>
          <a:stretch/>
        </p:blipFill>
        <p:spPr>
          <a:xfrm>
            <a:off x="10075045" y="303742"/>
            <a:ext cx="2047875" cy="3125258"/>
          </a:xfrm>
          <a:prstGeom prst="rect">
            <a:avLst/>
          </a:prstGeom>
        </p:spPr>
      </p:pic>
      <p:pic>
        <p:nvPicPr>
          <p:cNvPr id="12" name="Picture 13" descr="A bridge over water with a city in the background&#10;&#10;Description generated with very high confidence">
            <a:extLst>
              <a:ext uri="{FF2B5EF4-FFF2-40B4-BE49-F238E27FC236}">
                <a16:creationId xmlns:a16="http://schemas.microsoft.com/office/drawing/2014/main" id="{356166EA-BD60-4DB7-8E22-E301FFAA2ADF}"/>
              </a:ext>
            </a:extLst>
          </p:cNvPr>
          <p:cNvPicPr>
            <a:picLocks noChangeAspect="1"/>
          </p:cNvPicPr>
          <p:nvPr/>
        </p:nvPicPr>
        <p:blipFill rotWithShape="1">
          <a:blip r:embed="rId3"/>
          <a:srcRect l="30503" r="38389"/>
          <a:stretch/>
        </p:blipFill>
        <p:spPr>
          <a:xfrm>
            <a:off x="10075045" y="3429000"/>
            <a:ext cx="2047875" cy="3125258"/>
          </a:xfrm>
          <a:prstGeom prst="rect">
            <a:avLst/>
          </a:prstGeom>
        </p:spPr>
      </p:pic>
      <p:sp>
        <p:nvSpPr>
          <p:cNvPr id="34" name="CuadroTexto 33"/>
          <p:cNvSpPr txBox="1"/>
          <p:nvPr/>
        </p:nvSpPr>
        <p:spPr>
          <a:xfrm>
            <a:off x="10663287" y="6554258"/>
            <a:ext cx="1459633" cy="230832"/>
          </a:xfrm>
          <a:prstGeom prst="rect">
            <a:avLst/>
          </a:prstGeom>
          <a:noFill/>
        </p:spPr>
        <p:txBody>
          <a:bodyPr wrap="square" rtlCol="0" anchor="t">
            <a:spAutoFit/>
          </a:bodyPr>
          <a:lstStyle/>
          <a:p>
            <a:pPr algn="r"/>
            <a:r>
              <a:rPr lang="en-US" sz="900" i="1" dirty="0"/>
              <a:t>(Source: OPW)</a:t>
            </a:r>
            <a:endParaRPr lang="en-US" sz="900" dirty="0"/>
          </a:p>
        </p:txBody>
      </p:sp>
      <p:grpSp>
        <p:nvGrpSpPr>
          <p:cNvPr id="2" name="Group 1">
            <a:extLst>
              <a:ext uri="{FF2B5EF4-FFF2-40B4-BE49-F238E27FC236}">
                <a16:creationId xmlns:a16="http://schemas.microsoft.com/office/drawing/2014/main" id="{EF4AE921-968C-4575-B70C-0D6E13FBE0EC}"/>
              </a:ext>
            </a:extLst>
          </p:cNvPr>
          <p:cNvGrpSpPr/>
          <p:nvPr/>
        </p:nvGrpSpPr>
        <p:grpSpPr>
          <a:xfrm>
            <a:off x="969783" y="1758983"/>
            <a:ext cx="7937370" cy="4148950"/>
            <a:chOff x="969783" y="1758983"/>
            <a:chExt cx="7937370" cy="4148950"/>
          </a:xfrm>
        </p:grpSpPr>
        <p:pic>
          <p:nvPicPr>
            <p:cNvPr id="3" name="Picture 4" descr="A close up of a map&#10;&#10;Description generated with high confidence">
              <a:extLst>
                <a:ext uri="{FF2B5EF4-FFF2-40B4-BE49-F238E27FC236}">
                  <a16:creationId xmlns:a16="http://schemas.microsoft.com/office/drawing/2014/main" id="{D068FB21-314A-476B-A8BA-8E4997682FA9}"/>
                </a:ext>
              </a:extLst>
            </p:cNvPr>
            <p:cNvPicPr>
              <a:picLocks noChangeAspect="1"/>
            </p:cNvPicPr>
            <p:nvPr/>
          </p:nvPicPr>
          <p:blipFill rotWithShape="1">
            <a:blip r:embed="rId4"/>
            <a:srcRect t="762" b="1793"/>
            <a:stretch/>
          </p:blipFill>
          <p:spPr>
            <a:xfrm>
              <a:off x="969783" y="1758983"/>
              <a:ext cx="7937370" cy="4148950"/>
            </a:xfrm>
            <a:prstGeom prst="rect">
              <a:avLst/>
            </a:prstGeom>
          </p:spPr>
        </p:pic>
        <p:sp>
          <p:nvSpPr>
            <p:cNvPr id="8" name="TextBox 7">
              <a:extLst>
                <a:ext uri="{FF2B5EF4-FFF2-40B4-BE49-F238E27FC236}">
                  <a16:creationId xmlns:a16="http://schemas.microsoft.com/office/drawing/2014/main" id="{2EFEF633-47F2-4555-BD2A-CC889EA17C71}"/>
                </a:ext>
              </a:extLst>
            </p:cNvPr>
            <p:cNvSpPr txBox="1"/>
            <p:nvPr/>
          </p:nvSpPr>
          <p:spPr>
            <a:xfrm>
              <a:off x="5673081" y="2942952"/>
              <a:ext cx="1211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Cork City</a:t>
              </a:r>
            </a:p>
          </p:txBody>
        </p:sp>
        <p:sp>
          <p:nvSpPr>
            <p:cNvPr id="20" name="TextBox 19">
              <a:extLst>
                <a:ext uri="{FF2B5EF4-FFF2-40B4-BE49-F238E27FC236}">
                  <a16:creationId xmlns:a16="http://schemas.microsoft.com/office/drawing/2014/main" id="{E7598BBE-835A-4071-A480-CACC2FE6321D}"/>
                </a:ext>
              </a:extLst>
            </p:cNvPr>
            <p:cNvSpPr txBox="1"/>
            <p:nvPr/>
          </p:nvSpPr>
          <p:spPr>
            <a:xfrm>
              <a:off x="7953153" y="3833458"/>
              <a:ext cx="9139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t>Proposed Tidal Barrier</a:t>
              </a:r>
              <a:endParaRPr lang="en-US" dirty="0"/>
            </a:p>
          </p:txBody>
        </p:sp>
        <p:sp>
          <p:nvSpPr>
            <p:cNvPr id="17" name="TextBox 16">
              <a:extLst>
                <a:ext uri="{FF2B5EF4-FFF2-40B4-BE49-F238E27FC236}">
                  <a16:creationId xmlns:a16="http://schemas.microsoft.com/office/drawing/2014/main" id="{E88DEC70-5A99-489F-A8C0-632FA5EB822E}"/>
                </a:ext>
              </a:extLst>
            </p:cNvPr>
            <p:cNvSpPr txBox="1"/>
            <p:nvPr/>
          </p:nvSpPr>
          <p:spPr>
            <a:xfrm>
              <a:off x="1093992" y="3895013"/>
              <a:ext cx="17304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Inniscarra</a:t>
              </a:r>
              <a:r>
                <a:rPr lang="en-US" dirty="0"/>
                <a:t> Dam</a:t>
              </a:r>
            </a:p>
          </p:txBody>
        </p:sp>
      </p:grpSp>
    </p:spTree>
    <p:extLst>
      <p:ext uri="{BB962C8B-B14F-4D97-AF65-F5344CB8AC3E}">
        <p14:creationId xmlns:p14="http://schemas.microsoft.com/office/powerpoint/2010/main" val="36858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DESCRIPTION: CORK CITY</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pPr lvl="0"/>
            <a:r>
              <a:rPr lang="en-GB" b="1" i="1" dirty="0">
                <a:solidFill>
                  <a:schemeClr val="bg1">
                    <a:lumMod val="75000"/>
                  </a:schemeClr>
                </a:solidFill>
              </a:rPr>
              <a:t>The Office of Public Works Flood Relief Scheme</a:t>
            </a:r>
          </a:p>
        </p:txBody>
      </p:sp>
      <p:sp>
        <p:nvSpPr>
          <p:cNvPr id="16" name="Rectangle 15">
            <a:extLst>
              <a:ext uri="{FF2B5EF4-FFF2-40B4-BE49-F238E27FC236}">
                <a16:creationId xmlns:a16="http://schemas.microsoft.com/office/drawing/2014/main" id="{B47E923F-17EF-4AD4-A562-80E76FECF311}"/>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A city street&#10;&#10;Description generated with very high confidence">
            <a:extLst>
              <a:ext uri="{FF2B5EF4-FFF2-40B4-BE49-F238E27FC236}">
                <a16:creationId xmlns:a16="http://schemas.microsoft.com/office/drawing/2014/main" id="{A9FF3059-A57B-44E5-93F6-D7E9DE33FAD4}"/>
              </a:ext>
            </a:extLst>
          </p:cNvPr>
          <p:cNvPicPr>
            <a:picLocks noChangeAspect="1"/>
          </p:cNvPicPr>
          <p:nvPr/>
        </p:nvPicPr>
        <p:blipFill rotWithShape="1">
          <a:blip r:embed="rId2"/>
          <a:srcRect l="58635" r="9838"/>
          <a:stretch/>
        </p:blipFill>
        <p:spPr>
          <a:xfrm>
            <a:off x="10075045" y="303742"/>
            <a:ext cx="2047875" cy="3125258"/>
          </a:xfrm>
          <a:prstGeom prst="rect">
            <a:avLst/>
          </a:prstGeom>
        </p:spPr>
      </p:pic>
      <p:pic>
        <p:nvPicPr>
          <p:cNvPr id="14" name="Picture 4" descr="A car parked on the side of the street&#10;&#10;Description generated with very high confidence">
            <a:extLst>
              <a:ext uri="{FF2B5EF4-FFF2-40B4-BE49-F238E27FC236}">
                <a16:creationId xmlns:a16="http://schemas.microsoft.com/office/drawing/2014/main" id="{85668416-39C4-4A2B-8FCA-132DCF943E04}"/>
              </a:ext>
            </a:extLst>
          </p:cNvPr>
          <p:cNvPicPr>
            <a:picLocks noChangeAspect="1"/>
          </p:cNvPicPr>
          <p:nvPr/>
        </p:nvPicPr>
        <p:blipFill rotWithShape="1">
          <a:blip r:embed="rId3"/>
          <a:srcRect l="57560" r="11493"/>
          <a:stretch/>
        </p:blipFill>
        <p:spPr>
          <a:xfrm>
            <a:off x="10075045" y="3429001"/>
            <a:ext cx="2047875" cy="3125258"/>
          </a:xfrm>
          <a:prstGeom prst="rect">
            <a:avLst/>
          </a:prstGeom>
        </p:spPr>
      </p:pic>
      <p:sp>
        <p:nvSpPr>
          <p:cNvPr id="34" name="CuadroTexto 33"/>
          <p:cNvSpPr txBox="1"/>
          <p:nvPr/>
        </p:nvSpPr>
        <p:spPr>
          <a:xfrm>
            <a:off x="10663287" y="6548228"/>
            <a:ext cx="1459633" cy="230832"/>
          </a:xfrm>
          <a:prstGeom prst="rect">
            <a:avLst/>
          </a:prstGeom>
          <a:noFill/>
        </p:spPr>
        <p:txBody>
          <a:bodyPr wrap="square" rtlCol="0" anchor="t">
            <a:spAutoFit/>
          </a:bodyPr>
          <a:lstStyle/>
          <a:p>
            <a:pPr algn="r"/>
            <a:r>
              <a:rPr lang="en-US" sz="900" i="1"/>
              <a:t>(Source: OPW)</a:t>
            </a:r>
            <a:endParaRPr lang="en-US" sz="900"/>
          </a:p>
        </p:txBody>
      </p:sp>
      <p:grpSp>
        <p:nvGrpSpPr>
          <p:cNvPr id="2" name="Group 1">
            <a:extLst>
              <a:ext uri="{FF2B5EF4-FFF2-40B4-BE49-F238E27FC236}">
                <a16:creationId xmlns:a16="http://schemas.microsoft.com/office/drawing/2014/main" id="{A4380DCB-E178-43A5-B163-91A326FACE55}"/>
              </a:ext>
            </a:extLst>
          </p:cNvPr>
          <p:cNvGrpSpPr/>
          <p:nvPr/>
        </p:nvGrpSpPr>
        <p:grpSpPr>
          <a:xfrm>
            <a:off x="969783" y="1758983"/>
            <a:ext cx="7937370" cy="4570387"/>
            <a:chOff x="969783" y="1758983"/>
            <a:chExt cx="7937370" cy="4570387"/>
          </a:xfrm>
        </p:grpSpPr>
        <p:pic>
          <p:nvPicPr>
            <p:cNvPr id="3" name="Picture 4">
              <a:extLst>
                <a:ext uri="{FF2B5EF4-FFF2-40B4-BE49-F238E27FC236}">
                  <a16:creationId xmlns:a16="http://schemas.microsoft.com/office/drawing/2014/main" id="{D068FB21-314A-476B-A8BA-8E4997682FA9}"/>
                </a:ext>
              </a:extLst>
            </p:cNvPr>
            <p:cNvPicPr>
              <a:picLocks noChangeAspect="1"/>
            </p:cNvPicPr>
            <p:nvPr/>
          </p:nvPicPr>
          <p:blipFill rotWithShape="1">
            <a:blip r:embed="rId4">
              <a:extLst>
                <a:ext uri="{28A0092B-C50C-407E-A947-70E740481C1C}">
                  <a14:useLocalDpi xmlns:a14="http://schemas.microsoft.com/office/drawing/2010/main" val="0"/>
                </a:ext>
              </a:extLst>
            </a:blip>
            <a:srcRect l="1410" t="1285" r="1880" b="29590"/>
            <a:stretch/>
          </p:blipFill>
          <p:spPr>
            <a:xfrm>
              <a:off x="969783" y="1758983"/>
              <a:ext cx="7937370" cy="3529389"/>
            </a:xfrm>
            <a:prstGeom prst="rect">
              <a:avLst/>
            </a:prstGeom>
          </p:spPr>
        </p:pic>
        <p:pic>
          <p:nvPicPr>
            <p:cNvPr id="24" name="Picture 4">
              <a:extLst>
                <a:ext uri="{FF2B5EF4-FFF2-40B4-BE49-F238E27FC236}">
                  <a16:creationId xmlns:a16="http://schemas.microsoft.com/office/drawing/2014/main" id="{9D1DD660-2B66-4D03-991E-BE05CD4A77E7}"/>
                </a:ext>
              </a:extLst>
            </p:cNvPr>
            <p:cNvPicPr>
              <a:picLocks noChangeAspect="1"/>
            </p:cNvPicPr>
            <p:nvPr/>
          </p:nvPicPr>
          <p:blipFill rotWithShape="1">
            <a:blip r:embed="rId4">
              <a:extLst>
                <a:ext uri="{28A0092B-C50C-407E-A947-70E740481C1C}">
                  <a14:useLocalDpi xmlns:a14="http://schemas.microsoft.com/office/drawing/2010/main" val="0"/>
                </a:ext>
              </a:extLst>
            </a:blip>
            <a:srcRect l="70433" t="75268" r="1590" b="5331"/>
            <a:stretch/>
          </p:blipFill>
          <p:spPr>
            <a:xfrm>
              <a:off x="6686466" y="5371427"/>
              <a:ext cx="2220687" cy="957943"/>
            </a:xfrm>
            <a:prstGeom prst="rect">
              <a:avLst/>
            </a:prstGeom>
          </p:spPr>
        </p:pic>
      </p:grpSp>
    </p:spTree>
    <p:extLst>
      <p:ext uri="{BB962C8B-B14F-4D97-AF65-F5344CB8AC3E}">
        <p14:creationId xmlns:p14="http://schemas.microsoft.com/office/powerpoint/2010/main" val="400512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p:cNvSpPr txBox="1"/>
          <p:nvPr/>
        </p:nvSpPr>
        <p:spPr>
          <a:xfrm>
            <a:off x="970961" y="735291"/>
            <a:ext cx="9773239" cy="461665"/>
          </a:xfrm>
          <a:prstGeom prst="rect">
            <a:avLst/>
          </a:prstGeom>
          <a:noFill/>
        </p:spPr>
        <p:txBody>
          <a:bodyPr wrap="square" rtlCol="0" anchor="t">
            <a:spAutoFit/>
          </a:bodyPr>
          <a:lstStyle/>
          <a:p>
            <a:r>
              <a:rPr lang="en-US" sz="2400" b="1" dirty="0">
                <a:solidFill>
                  <a:schemeClr val="bg1">
                    <a:lumMod val="75000"/>
                  </a:schemeClr>
                </a:solidFill>
              </a:rPr>
              <a:t>DESCRIPTION: CORK CITY</a:t>
            </a:r>
          </a:p>
        </p:txBody>
      </p:sp>
      <p:sp>
        <p:nvSpPr>
          <p:cNvPr id="13" name="CuadroTexto 24">
            <a:extLst>
              <a:ext uri="{FF2B5EF4-FFF2-40B4-BE49-F238E27FC236}">
                <a16:creationId xmlns:a16="http://schemas.microsoft.com/office/drawing/2014/main" id="{8D6E2AC1-3256-4B6F-8090-771A77907BC0}"/>
              </a:ext>
            </a:extLst>
          </p:cNvPr>
          <p:cNvSpPr txBox="1"/>
          <p:nvPr/>
        </p:nvSpPr>
        <p:spPr>
          <a:xfrm>
            <a:off x="970960" y="1135341"/>
            <a:ext cx="6632051" cy="369332"/>
          </a:xfrm>
          <a:prstGeom prst="rect">
            <a:avLst/>
          </a:prstGeom>
          <a:noFill/>
        </p:spPr>
        <p:txBody>
          <a:bodyPr wrap="square" rtlCol="0" anchor="t">
            <a:spAutoFit/>
          </a:bodyPr>
          <a:lstStyle/>
          <a:p>
            <a:pPr lvl="0"/>
            <a:r>
              <a:rPr lang="en-GB" b="1" i="1" dirty="0">
                <a:solidFill>
                  <a:schemeClr val="bg1">
                    <a:lumMod val="75000"/>
                  </a:schemeClr>
                </a:solidFill>
              </a:rPr>
              <a:t>The Office of Public Works Flood Relief Scheme</a:t>
            </a:r>
          </a:p>
        </p:txBody>
      </p:sp>
      <p:grpSp>
        <p:nvGrpSpPr>
          <p:cNvPr id="2" name="Group 1">
            <a:extLst>
              <a:ext uri="{FF2B5EF4-FFF2-40B4-BE49-F238E27FC236}">
                <a16:creationId xmlns:a16="http://schemas.microsoft.com/office/drawing/2014/main" id="{20E58340-CF16-4E0D-B881-EAB6323FAE48}"/>
              </a:ext>
            </a:extLst>
          </p:cNvPr>
          <p:cNvGrpSpPr/>
          <p:nvPr/>
        </p:nvGrpSpPr>
        <p:grpSpPr>
          <a:xfrm>
            <a:off x="969784" y="1755349"/>
            <a:ext cx="7937370" cy="4148703"/>
            <a:chOff x="969784" y="1755349"/>
            <a:chExt cx="7937370" cy="4148703"/>
          </a:xfrm>
        </p:grpSpPr>
        <p:pic>
          <p:nvPicPr>
            <p:cNvPr id="17" name="Picture 17" descr="A close up of a bridge&#10;&#10;Description generated with high confidence">
              <a:extLst>
                <a:ext uri="{FF2B5EF4-FFF2-40B4-BE49-F238E27FC236}">
                  <a16:creationId xmlns:a16="http://schemas.microsoft.com/office/drawing/2014/main" id="{9A919E22-E2DB-40EF-9E78-94543FBA239C}"/>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Lst>
            </a:blip>
            <a:srcRect t="12948"/>
            <a:stretch/>
          </p:blipFill>
          <p:spPr>
            <a:xfrm flipH="1">
              <a:off x="969784" y="3835153"/>
              <a:ext cx="5126216" cy="2068899"/>
            </a:xfrm>
            <a:prstGeom prst="rect">
              <a:avLst/>
            </a:prstGeom>
          </p:spPr>
        </p:pic>
        <p:pic>
          <p:nvPicPr>
            <p:cNvPr id="12" name="Picture 15" descr="A train crossing a bridge over a body of water&#10;&#10;Description generated with very high confidence">
              <a:extLst>
                <a:ext uri="{FF2B5EF4-FFF2-40B4-BE49-F238E27FC236}">
                  <a16:creationId xmlns:a16="http://schemas.microsoft.com/office/drawing/2014/main" id="{EED72D93-08B2-4F46-9624-428AC1A8EE76}"/>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Lst>
            </a:blip>
            <a:srcRect t="10290" b="5997"/>
            <a:stretch/>
          </p:blipFill>
          <p:spPr>
            <a:xfrm flipH="1">
              <a:off x="3762925" y="1755349"/>
              <a:ext cx="5144229" cy="2076169"/>
            </a:xfrm>
            <a:prstGeom prst="rect">
              <a:avLst/>
            </a:prstGeom>
          </p:spPr>
        </p:pic>
        <p:sp>
          <p:nvSpPr>
            <p:cNvPr id="3" name="Rectangle 2">
              <a:extLst>
                <a:ext uri="{FF2B5EF4-FFF2-40B4-BE49-F238E27FC236}">
                  <a16:creationId xmlns:a16="http://schemas.microsoft.com/office/drawing/2014/main" id="{FA94DBCA-FE3B-4756-B18A-D1C05E3A911C}"/>
                </a:ext>
              </a:extLst>
            </p:cNvPr>
            <p:cNvSpPr/>
            <p:nvPr/>
          </p:nvSpPr>
          <p:spPr>
            <a:xfrm>
              <a:off x="6096000" y="1758985"/>
              <a:ext cx="2811154" cy="2068898"/>
            </a:xfrm>
            <a:prstGeom prst="rect">
              <a:avLst/>
            </a:prstGeom>
            <a:solidFill>
              <a:schemeClr val="accent3">
                <a:lumMod val="20000"/>
                <a:lumOff val="8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6886DF2C-4D4B-4441-BB5E-903BCA475D63}"/>
                </a:ext>
              </a:extLst>
            </p:cNvPr>
            <p:cNvSpPr/>
            <p:nvPr/>
          </p:nvSpPr>
          <p:spPr>
            <a:xfrm>
              <a:off x="970045" y="3827883"/>
              <a:ext cx="2811154" cy="2072534"/>
            </a:xfrm>
            <a:prstGeom prst="rect">
              <a:avLst/>
            </a:prstGeom>
            <a:solidFill>
              <a:schemeClr val="accent3">
                <a:lumMod val="20000"/>
                <a:lumOff val="8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15" descr="A train crossing a bridge over a body of water&#10;&#10;Description generated with very high confidence">
              <a:extLst>
                <a:ext uri="{FF2B5EF4-FFF2-40B4-BE49-F238E27FC236}">
                  <a16:creationId xmlns:a16="http://schemas.microsoft.com/office/drawing/2014/main" id="{5CAF0DB7-201F-4609-9558-AFAA15D37D98}"/>
                </a:ext>
              </a:extLst>
            </p:cNvPr>
            <p:cNvPicPr>
              <a:picLocks noChangeAspect="1"/>
            </p:cNvPicPr>
            <p:nvPr/>
          </p:nvPicPr>
          <p:blipFill rotWithShape="1">
            <a:blip r:embed="rId6"/>
            <a:srcRect t="10290" b="5997"/>
            <a:stretch/>
          </p:blipFill>
          <p:spPr>
            <a:xfrm>
              <a:off x="3780938" y="3831518"/>
              <a:ext cx="5126216" cy="2068899"/>
            </a:xfrm>
            <a:prstGeom prst="rect">
              <a:avLst/>
            </a:prstGeom>
          </p:spPr>
        </p:pic>
        <p:pic>
          <p:nvPicPr>
            <p:cNvPr id="10" name="Picture 17" descr="A close up of a bridge&#10;&#10;Description generated with high confidence">
              <a:extLst>
                <a:ext uri="{FF2B5EF4-FFF2-40B4-BE49-F238E27FC236}">
                  <a16:creationId xmlns:a16="http://schemas.microsoft.com/office/drawing/2014/main" id="{1EF81A92-8510-4B75-992B-0072001F3B4D}"/>
                </a:ext>
              </a:extLst>
            </p:cNvPr>
            <p:cNvPicPr>
              <a:picLocks noChangeAspect="1"/>
            </p:cNvPicPr>
            <p:nvPr/>
          </p:nvPicPr>
          <p:blipFill rotWithShape="1">
            <a:blip r:embed="rId7"/>
            <a:srcRect t="12948"/>
            <a:stretch/>
          </p:blipFill>
          <p:spPr>
            <a:xfrm>
              <a:off x="969784" y="1758984"/>
              <a:ext cx="5126216" cy="2068899"/>
            </a:xfrm>
            <a:prstGeom prst="rect">
              <a:avLst/>
            </a:prstGeom>
          </p:spPr>
        </p:pic>
      </p:grpSp>
      <p:grpSp>
        <p:nvGrpSpPr>
          <p:cNvPr id="4" name="Group 3">
            <a:extLst>
              <a:ext uri="{FF2B5EF4-FFF2-40B4-BE49-F238E27FC236}">
                <a16:creationId xmlns:a16="http://schemas.microsoft.com/office/drawing/2014/main" id="{57EE7BEB-EC82-46E6-8F4C-7D414302DDC4}"/>
              </a:ext>
            </a:extLst>
          </p:cNvPr>
          <p:cNvGrpSpPr/>
          <p:nvPr/>
        </p:nvGrpSpPr>
        <p:grpSpPr>
          <a:xfrm>
            <a:off x="10075045" y="0"/>
            <a:ext cx="2047875" cy="6858001"/>
            <a:chOff x="10075045" y="0"/>
            <a:chExt cx="2047875" cy="6858001"/>
          </a:xfrm>
        </p:grpSpPr>
        <p:pic>
          <p:nvPicPr>
            <p:cNvPr id="11" name="Picture 4" descr="A close up of a map&#10;&#10;Description generated with high confidence">
              <a:extLst>
                <a:ext uri="{FF2B5EF4-FFF2-40B4-BE49-F238E27FC236}">
                  <a16:creationId xmlns:a16="http://schemas.microsoft.com/office/drawing/2014/main" id="{3BA5042D-A4EF-432A-81CA-A96FE1D41786}"/>
                </a:ext>
              </a:extLst>
            </p:cNvPr>
            <p:cNvPicPr>
              <a:picLocks noChangeAspect="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Lst>
            </a:blip>
            <a:srcRect l="8615" t="24805" r="4983" b="32588"/>
            <a:stretch/>
          </p:blipFill>
          <p:spPr>
            <a:xfrm rot="16200000">
              <a:off x="7669982" y="2521927"/>
              <a:ext cx="6858000" cy="1814146"/>
            </a:xfrm>
            <a:prstGeom prst="rect">
              <a:avLst/>
            </a:prstGeom>
          </p:spPr>
        </p:pic>
        <p:sp>
          <p:nvSpPr>
            <p:cNvPr id="16" name="Rectangle 15">
              <a:extLst>
                <a:ext uri="{FF2B5EF4-FFF2-40B4-BE49-F238E27FC236}">
                  <a16:creationId xmlns:a16="http://schemas.microsoft.com/office/drawing/2014/main" id="{B47E923F-17EF-4AD4-A562-80E76FECF311}"/>
                </a:ext>
              </a:extLst>
            </p:cNvPr>
            <p:cNvSpPr/>
            <p:nvPr/>
          </p:nvSpPr>
          <p:spPr>
            <a:xfrm>
              <a:off x="10075045" y="0"/>
              <a:ext cx="2047875" cy="6858001"/>
            </a:xfrm>
            <a:prstGeom prst="rect">
              <a:avLst/>
            </a:prstGeom>
            <a:solidFill>
              <a:schemeClr val="accent3">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33">
              <a:extLst>
                <a:ext uri="{FF2B5EF4-FFF2-40B4-BE49-F238E27FC236}">
                  <a16:creationId xmlns:a16="http://schemas.microsoft.com/office/drawing/2014/main" id="{51D66BAF-118A-4246-AD08-ADA7E82A87A6}"/>
                </a:ext>
              </a:extLst>
            </p:cNvPr>
            <p:cNvSpPr txBox="1"/>
            <p:nvPr/>
          </p:nvSpPr>
          <p:spPr>
            <a:xfrm>
              <a:off x="10663287" y="6548228"/>
              <a:ext cx="1459633" cy="230832"/>
            </a:xfrm>
            <a:prstGeom prst="rect">
              <a:avLst/>
            </a:prstGeom>
            <a:noFill/>
          </p:spPr>
          <p:txBody>
            <a:bodyPr wrap="square" rtlCol="0" anchor="t">
              <a:spAutoFit/>
            </a:bodyPr>
            <a:lstStyle/>
            <a:p>
              <a:pPr algn="r"/>
              <a:r>
                <a:rPr lang="en-US" sz="900" i="1" dirty="0"/>
                <a:t>(Source: OPW)</a:t>
              </a:r>
              <a:endParaRPr lang="en-US" sz="900" dirty="0"/>
            </a:p>
          </p:txBody>
        </p:sp>
      </p:grpSp>
    </p:spTree>
    <p:extLst>
      <p:ext uri="{BB962C8B-B14F-4D97-AF65-F5344CB8AC3E}">
        <p14:creationId xmlns:p14="http://schemas.microsoft.com/office/powerpoint/2010/main" val="333671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4050</Words>
  <Application>Microsoft Office PowerPoint</Application>
  <PresentationFormat>Widescreen</PresentationFormat>
  <Paragraphs>275</Paragraphs>
  <Slides>23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Santos</dc:creator>
  <cp:lastModifiedBy>Leon Thompson</cp:lastModifiedBy>
  <cp:revision>1921</cp:revision>
  <dcterms:created xsi:type="dcterms:W3CDTF">2018-05-16T16:14:42Z</dcterms:created>
  <dcterms:modified xsi:type="dcterms:W3CDTF">2019-09-12T09:21:03Z</dcterms:modified>
</cp:coreProperties>
</file>