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7" r:id="rId2"/>
    <p:sldId id="377" r:id="rId3"/>
    <p:sldId id="384" r:id="rId4"/>
    <p:sldId id="387" r:id="rId5"/>
    <p:sldId id="378" r:id="rId6"/>
    <p:sldId id="383" r:id="rId7"/>
    <p:sldId id="320" r:id="rId8"/>
    <p:sldId id="329" r:id="rId9"/>
    <p:sldId id="321" r:id="rId10"/>
    <p:sldId id="324" r:id="rId11"/>
    <p:sldId id="337" r:id="rId12"/>
    <p:sldId id="323" r:id="rId13"/>
    <p:sldId id="379" r:id="rId14"/>
    <p:sldId id="310" r:id="rId15"/>
    <p:sldId id="376" r:id="rId16"/>
    <p:sldId id="318" r:id="rId17"/>
    <p:sldId id="348" r:id="rId18"/>
    <p:sldId id="375" r:id="rId19"/>
    <p:sldId id="332" r:id="rId20"/>
    <p:sldId id="371" r:id="rId21"/>
    <p:sldId id="369" r:id="rId22"/>
    <p:sldId id="370" r:id="rId23"/>
    <p:sldId id="340" r:id="rId24"/>
    <p:sldId id="317" r:id="rId25"/>
    <p:sldId id="380" r:id="rId26"/>
    <p:sldId id="388" r:id="rId27"/>
    <p:sldId id="389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llier, James" initials="GJ" lastIdx="22" clrIdx="0">
    <p:extLst>
      <p:ext uri="{19B8F6BF-5375-455C-9EA6-DF929625EA0E}">
        <p15:presenceInfo xmlns:p15="http://schemas.microsoft.com/office/powerpoint/2012/main" userId="S-1-5-21-2929260712-720396524-3344548481-2974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70AF"/>
    <a:srgbClr val="0C4CA3"/>
    <a:srgbClr val="3A6FAB"/>
    <a:srgbClr val="E5CD53"/>
    <a:srgbClr val="3569A8"/>
    <a:srgbClr val="FA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41" autoAdjust="0"/>
    <p:restoredTop sz="91369" autoAdjust="0"/>
  </p:normalViewPr>
  <p:slideViewPr>
    <p:cSldViewPr snapToGrid="0">
      <p:cViewPr varScale="1">
        <p:scale>
          <a:sx n="64" d="100"/>
          <a:sy n="64" d="100"/>
        </p:scale>
        <p:origin x="40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dirty="0" smtClean="0"/>
              <a:t>Mental</a:t>
            </a:r>
            <a:r>
              <a:rPr lang="en-US" baseline="0" dirty="0" smtClean="0"/>
              <a:t> health 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Sheet1!$E$4</c:f>
              <c:strCache>
                <c:ptCount val="1"/>
                <c:pt idx="0">
                  <c:v>WHO-5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</c:dPt>
          <c:cat>
            <c:multiLvlStrRef>
              <c:f>Sheet1!$F$2:$J$3</c:f>
              <c:multiLvlStrCache>
                <c:ptCount val="5"/>
                <c:lvl>
                  <c:pt idx="0">
                    <c:v>Pre</c:v>
                  </c:pt>
                  <c:pt idx="1">
                    <c:v>Post</c:v>
                  </c:pt>
                  <c:pt idx="3">
                    <c:v>Pre</c:v>
                  </c:pt>
                  <c:pt idx="4">
                    <c:v>Post</c:v>
                  </c:pt>
                </c:lvl>
                <c:lvl>
                  <c:pt idx="0">
                    <c:v>Non-users</c:v>
                  </c:pt>
                  <c:pt idx="3">
                    <c:v>Users</c:v>
                  </c:pt>
                </c:lvl>
              </c:multiLvlStrCache>
            </c:multiLvlStrRef>
          </c:cat>
          <c:val>
            <c:numRef>
              <c:f>Sheet1!$F$4:$J$4</c:f>
              <c:numCache>
                <c:formatCode>General</c:formatCode>
                <c:ptCount val="5"/>
                <c:pt idx="0">
                  <c:v>67.13</c:v>
                </c:pt>
                <c:pt idx="1">
                  <c:v>66.34</c:v>
                </c:pt>
                <c:pt idx="3">
                  <c:v>68.78</c:v>
                </c:pt>
                <c:pt idx="4">
                  <c:v>76.540000000000006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4596256"/>
        <c:axId val="114258640"/>
      </c:barChart>
      <c:catAx>
        <c:axId val="114596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4258640"/>
        <c:crosses val="autoZero"/>
        <c:auto val="1"/>
        <c:lblAlgn val="ctr"/>
        <c:lblOffset val="100"/>
        <c:noMultiLvlLbl val="0"/>
      </c:catAx>
      <c:valAx>
        <c:axId val="114258640"/>
        <c:scaling>
          <c:orientation val="minMax"/>
          <c:max val="90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/>
                  <a:t>WHO - 5 (0-100)</a:t>
                </a:r>
              </a:p>
            </c:rich>
          </c:tx>
          <c:layout>
            <c:manualLayout>
              <c:xMode val="edge"/>
              <c:yMode val="edge"/>
              <c:x val="1.20800302000755E-2"/>
              <c:y val="0.295068417527593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14596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48B8E-C6E7-49AE-B163-5A33A1CB1888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60EFE-C5A0-4C6F-BD46-0356B1EED0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0546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60EFE-C5A0-4C6F-BD46-0356B1EED05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554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5" t="70" r="303" b="25066"/>
          <a:stretch/>
        </p:blipFill>
        <p:spPr>
          <a:xfrm>
            <a:off x="-12698" y="0"/>
            <a:ext cx="122047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12698" y="0"/>
            <a:ext cx="12204700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438" y="247902"/>
            <a:ext cx="4430476" cy="13903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585" y="5891603"/>
            <a:ext cx="704803" cy="479265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233691" y="2247900"/>
            <a:ext cx="7785100" cy="1257300"/>
          </a:xfrm>
          <a:prstGeom prst="rect">
            <a:avLst/>
          </a:prstGeom>
        </p:spPr>
        <p:txBody>
          <a:bodyPr rIns="0"/>
          <a:lstStyle>
            <a:lvl1pPr marL="0" indent="0" algn="r">
              <a:buNone/>
              <a:defRPr sz="4000" b="1" baseline="0">
                <a:solidFill>
                  <a:schemeClr val="bg1"/>
                </a:solidFill>
                <a:latin typeface="Noto Sans" panose="020B050204050402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986291" y="3721100"/>
            <a:ext cx="6032500" cy="965200"/>
          </a:xfrm>
          <a:prstGeom prst="rect">
            <a:avLst/>
          </a:prstGeom>
        </p:spPr>
        <p:txBody>
          <a:bodyPr rIns="0"/>
          <a:lstStyle>
            <a:lvl1pPr marL="0" indent="0" algn="r">
              <a:buNone/>
              <a:defRPr sz="2400" b="1">
                <a:solidFill>
                  <a:schemeClr val="bg1"/>
                </a:solidFill>
                <a:latin typeface="Noto Sans" panose="020B0502040504020204" pitchFamily="34" charset="0"/>
              </a:defRPr>
            </a:lvl1pPr>
          </a:lstStyle>
          <a:p>
            <a:pPr lvl="0"/>
            <a:r>
              <a:rPr lang="en-US" dirty="0"/>
              <a:t>Speaker name and institution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5684791" y="5891602"/>
            <a:ext cx="5334000" cy="461665"/>
          </a:xfrm>
          <a:prstGeom prst="rect">
            <a:avLst/>
          </a:prstGeom>
          <a:noFill/>
        </p:spPr>
        <p:txBody>
          <a:bodyPr wrap="square" rIns="0" rtlCol="0" anchor="ctr">
            <a:spAutoFit/>
          </a:bodyPr>
          <a:lstStyle/>
          <a:p>
            <a:pPr algn="r"/>
            <a:r>
              <a:rPr lang="en-GB" sz="1200" b="1" dirty="0">
                <a:solidFill>
                  <a:schemeClr val="bg1"/>
                </a:solidFill>
                <a:latin typeface="Noto Sans" panose="020B0502040504020204" pitchFamily="34" charset="0"/>
              </a:rPr>
              <a:t>BlueHealth</a:t>
            </a:r>
            <a:r>
              <a:rPr lang="en-GB" sz="1200" b="1" baseline="0" dirty="0">
                <a:solidFill>
                  <a:schemeClr val="bg1"/>
                </a:solidFill>
                <a:latin typeface="Noto Sans" panose="020B0502040504020204" pitchFamily="34" charset="0"/>
              </a:rPr>
              <a:t> is funded by the</a:t>
            </a:r>
            <a:r>
              <a:rPr lang="en-GB" sz="1200" b="1" dirty="0">
                <a:solidFill>
                  <a:schemeClr val="bg1"/>
                </a:solidFill>
                <a:latin typeface="Noto Sans" panose="020B0502040504020204" pitchFamily="34" charset="0"/>
              </a:rPr>
              <a:t> European</a:t>
            </a:r>
            <a:r>
              <a:rPr lang="en-GB" sz="1200" b="1" baseline="0" dirty="0">
                <a:solidFill>
                  <a:schemeClr val="bg1"/>
                </a:solidFill>
                <a:latin typeface="Noto Sans" panose="020B0502040504020204" pitchFamily="34" charset="0"/>
              </a:rPr>
              <a:t> </a:t>
            </a:r>
            <a:r>
              <a:rPr lang="en-GB" sz="1200" b="1" dirty="0">
                <a:solidFill>
                  <a:schemeClr val="bg1"/>
                </a:solidFill>
                <a:latin typeface="Noto Sans" panose="020B0502040504020204" pitchFamily="34" charset="0"/>
              </a:rPr>
              <a:t>Union’s</a:t>
            </a:r>
            <a:r>
              <a:rPr lang="en-GB" sz="1200" b="1" baseline="0" dirty="0">
                <a:solidFill>
                  <a:schemeClr val="bg1"/>
                </a:solidFill>
                <a:latin typeface="Noto Sans" panose="020B0502040504020204" pitchFamily="34" charset="0"/>
              </a:rPr>
              <a:t> </a:t>
            </a:r>
            <a:r>
              <a:rPr lang="en-GB" sz="1200" b="1" dirty="0">
                <a:solidFill>
                  <a:schemeClr val="bg1"/>
                </a:solidFill>
                <a:latin typeface="Noto Sans" panose="020B0502040504020204" pitchFamily="34" charset="0"/>
              </a:rPr>
              <a:t>Horizon 2020 research</a:t>
            </a:r>
          </a:p>
          <a:p>
            <a:pPr algn="r"/>
            <a:r>
              <a:rPr lang="en-GB" sz="1200" b="1" dirty="0">
                <a:solidFill>
                  <a:schemeClr val="bg1"/>
                </a:solidFill>
                <a:latin typeface="Noto Sans" panose="020B0502040504020204" pitchFamily="34" charset="0"/>
              </a:rPr>
              <a:t>and innovation</a:t>
            </a:r>
            <a:r>
              <a:rPr lang="en-GB" sz="1200" b="1" baseline="0" dirty="0">
                <a:solidFill>
                  <a:schemeClr val="bg1"/>
                </a:solidFill>
                <a:latin typeface="Noto Sans" panose="020B0502040504020204" pitchFamily="34" charset="0"/>
              </a:rPr>
              <a:t> </a:t>
            </a:r>
            <a:r>
              <a:rPr lang="en-GB" sz="1200" b="1" dirty="0">
                <a:solidFill>
                  <a:schemeClr val="bg1"/>
                </a:solidFill>
                <a:latin typeface="Noto Sans" panose="020B0502040504020204" pitchFamily="34" charset="0"/>
              </a:rPr>
              <a:t>programme, grant agreement No 666773</a:t>
            </a:r>
          </a:p>
        </p:txBody>
      </p:sp>
    </p:spTree>
    <p:extLst>
      <p:ext uri="{BB962C8B-B14F-4D97-AF65-F5344CB8AC3E}">
        <p14:creationId xmlns:p14="http://schemas.microsoft.com/office/powerpoint/2010/main" val="4017922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D0C8DE83-3EB9-4C4E-AF76-C23A3DC6BD3E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5E715DD-B9E0-4C6D-B4E7-FA2977CE51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96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D0C8DE83-3EB9-4C4E-AF76-C23A3DC6BD3E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5E715DD-B9E0-4C6D-B4E7-FA2977CE51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572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D0C8DE83-3EB9-4C4E-AF76-C23A3DC6BD3E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5E715DD-B9E0-4C6D-B4E7-FA2977CE51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284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5" t="70" r="303" b="87314"/>
          <a:stretch/>
        </p:blipFill>
        <p:spPr>
          <a:xfrm>
            <a:off x="-12698" y="0"/>
            <a:ext cx="12204700" cy="1155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4"/>
            <a:ext cx="9982200" cy="1155699"/>
          </a:xfrm>
          <a:prstGeom prst="rect">
            <a:avLst/>
          </a:prstGeom>
        </p:spPr>
        <p:txBody>
          <a:bodyPr lIns="0" anchor="ctr"/>
          <a:lstStyle>
            <a:lvl1pPr>
              <a:defRPr sz="3600" b="1">
                <a:solidFill>
                  <a:schemeClr val="bg1"/>
                </a:solidFill>
                <a:latin typeface="Noto Sans" panose="020B0502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6" b="6394"/>
          <a:stretch/>
        </p:blipFill>
        <p:spPr>
          <a:xfrm>
            <a:off x="11303000" y="143237"/>
            <a:ext cx="533912" cy="881933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368300" y="1005251"/>
            <a:ext cx="3073400" cy="527919"/>
          </a:xfrm>
          <a:prstGeom prst="rect">
            <a:avLst/>
          </a:prstGeom>
          <a:solidFill>
            <a:srgbClr val="E5CD53"/>
          </a:solidFill>
          <a:effectLst>
            <a:outerShdw blurRad="38100" dist="38100" dir="8100000" algn="tr" rotWithShape="0">
              <a:prstClr val="black">
                <a:alpha val="30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b="1">
                <a:latin typeface="Noto Sans" panose="020B0502040504020204" pitchFamily="34" charset="0"/>
              </a:defRPr>
            </a:lvl1pPr>
          </a:lstStyle>
          <a:p>
            <a:pPr lvl="0"/>
            <a:r>
              <a:rPr lang="en-GB" dirty="0"/>
              <a:t>Subtitle and resize box to fit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368300" y="1866900"/>
            <a:ext cx="9982200" cy="4521200"/>
          </a:xfrm>
          <a:prstGeom prst="rect">
            <a:avLst/>
          </a:prstGeom>
        </p:spPr>
        <p:txBody>
          <a:bodyPr lIns="0"/>
          <a:lstStyle>
            <a:lvl1pPr>
              <a:lnSpc>
                <a:spcPct val="114000"/>
              </a:lnSpc>
              <a:defRPr>
                <a:latin typeface="Noto Sans" panose="020B0502040504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3377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5" t="70" r="303" b="25066"/>
          <a:stretch/>
        </p:blipFill>
        <p:spPr>
          <a:xfrm>
            <a:off x="-12698" y="0"/>
            <a:ext cx="12204700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12698" y="0"/>
            <a:ext cx="12204700" cy="68580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438" y="247902"/>
            <a:ext cx="4430476" cy="13903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2585" y="5891603"/>
            <a:ext cx="704803" cy="479265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3233691" y="2262576"/>
            <a:ext cx="7785100" cy="552451"/>
          </a:xfrm>
          <a:prstGeom prst="rect">
            <a:avLst/>
          </a:prstGeom>
        </p:spPr>
        <p:txBody>
          <a:bodyPr rIns="0"/>
          <a:lstStyle>
            <a:lvl1pPr marL="0" indent="0" algn="r">
              <a:buNone/>
              <a:defRPr sz="2800" b="1" baseline="0">
                <a:solidFill>
                  <a:schemeClr val="bg1"/>
                </a:solidFill>
                <a:latin typeface="Noto Sans" panose="020B0502040504020204" pitchFamily="34" charset="0"/>
              </a:defRPr>
            </a:lvl1pPr>
          </a:lstStyle>
          <a:p>
            <a:pPr lvl="0"/>
            <a:r>
              <a:rPr lang="en-US" dirty="0" smtClean="0"/>
              <a:t>Thank you.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986291" y="3390900"/>
            <a:ext cx="6032500" cy="571500"/>
          </a:xfrm>
          <a:prstGeom prst="rect">
            <a:avLst/>
          </a:prstGeom>
        </p:spPr>
        <p:txBody>
          <a:bodyPr rIns="0"/>
          <a:lstStyle>
            <a:lvl1pPr marL="0" indent="0" algn="r">
              <a:buNone/>
              <a:defRPr sz="2800" b="1" baseline="0">
                <a:solidFill>
                  <a:schemeClr val="bg1"/>
                </a:solidFill>
                <a:latin typeface="Noto Sans" panose="020B0502040504020204" pitchFamily="34" charset="0"/>
              </a:defRPr>
            </a:lvl1pPr>
          </a:lstStyle>
          <a:p>
            <a:pPr lvl="0"/>
            <a:r>
              <a:rPr lang="en-US" dirty="0"/>
              <a:t> </a:t>
            </a:r>
            <a:r>
              <a:rPr lang="en-US" dirty="0" smtClean="0"/>
              <a:t>Insert speaker contact details</a:t>
            </a:r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684791" y="5891602"/>
            <a:ext cx="5334000" cy="461665"/>
          </a:xfrm>
          <a:prstGeom prst="rect">
            <a:avLst/>
          </a:prstGeom>
          <a:noFill/>
        </p:spPr>
        <p:txBody>
          <a:bodyPr wrap="square" rIns="0" rtlCol="0" anchor="ctr">
            <a:spAutoFit/>
          </a:bodyPr>
          <a:lstStyle/>
          <a:p>
            <a:pPr algn="r"/>
            <a:r>
              <a:rPr lang="en-GB" sz="1200" b="1" dirty="0">
                <a:solidFill>
                  <a:schemeClr val="bg1"/>
                </a:solidFill>
                <a:latin typeface="Noto Sans" panose="020B0502040504020204" pitchFamily="34" charset="0"/>
              </a:rPr>
              <a:t>BlueHealth</a:t>
            </a:r>
            <a:r>
              <a:rPr lang="en-GB" sz="1200" b="1" baseline="0" dirty="0">
                <a:solidFill>
                  <a:schemeClr val="bg1"/>
                </a:solidFill>
                <a:latin typeface="Noto Sans" panose="020B0502040504020204" pitchFamily="34" charset="0"/>
              </a:rPr>
              <a:t> is funded by the</a:t>
            </a:r>
            <a:r>
              <a:rPr lang="en-GB" sz="1200" b="1" dirty="0">
                <a:solidFill>
                  <a:schemeClr val="bg1"/>
                </a:solidFill>
                <a:latin typeface="Noto Sans" panose="020B0502040504020204" pitchFamily="34" charset="0"/>
              </a:rPr>
              <a:t> European</a:t>
            </a:r>
            <a:r>
              <a:rPr lang="en-GB" sz="1200" b="1" baseline="0" dirty="0">
                <a:solidFill>
                  <a:schemeClr val="bg1"/>
                </a:solidFill>
                <a:latin typeface="Noto Sans" panose="020B0502040504020204" pitchFamily="34" charset="0"/>
              </a:rPr>
              <a:t> </a:t>
            </a:r>
            <a:r>
              <a:rPr lang="en-GB" sz="1200" b="1" dirty="0">
                <a:solidFill>
                  <a:schemeClr val="bg1"/>
                </a:solidFill>
                <a:latin typeface="Noto Sans" panose="020B0502040504020204" pitchFamily="34" charset="0"/>
              </a:rPr>
              <a:t>Union’s</a:t>
            </a:r>
            <a:r>
              <a:rPr lang="en-GB" sz="1200" b="1" baseline="0" dirty="0">
                <a:solidFill>
                  <a:schemeClr val="bg1"/>
                </a:solidFill>
                <a:latin typeface="Noto Sans" panose="020B0502040504020204" pitchFamily="34" charset="0"/>
              </a:rPr>
              <a:t> </a:t>
            </a:r>
            <a:r>
              <a:rPr lang="en-GB" sz="1200" b="1" dirty="0">
                <a:solidFill>
                  <a:schemeClr val="bg1"/>
                </a:solidFill>
                <a:latin typeface="Noto Sans" panose="020B0502040504020204" pitchFamily="34" charset="0"/>
              </a:rPr>
              <a:t>Horizon 2020 research</a:t>
            </a:r>
          </a:p>
          <a:p>
            <a:pPr algn="r"/>
            <a:r>
              <a:rPr lang="en-GB" sz="1200" b="1" dirty="0">
                <a:solidFill>
                  <a:schemeClr val="bg1"/>
                </a:solidFill>
                <a:latin typeface="Noto Sans" panose="020B0502040504020204" pitchFamily="34" charset="0"/>
              </a:rPr>
              <a:t>and innovation</a:t>
            </a:r>
            <a:r>
              <a:rPr lang="en-GB" sz="1200" b="1" baseline="0" dirty="0">
                <a:solidFill>
                  <a:schemeClr val="bg1"/>
                </a:solidFill>
                <a:latin typeface="Noto Sans" panose="020B0502040504020204" pitchFamily="34" charset="0"/>
              </a:rPr>
              <a:t> </a:t>
            </a:r>
            <a:r>
              <a:rPr lang="en-GB" sz="1200" b="1" dirty="0">
                <a:solidFill>
                  <a:schemeClr val="bg1"/>
                </a:solidFill>
                <a:latin typeface="Noto Sans" panose="020B0502040504020204" pitchFamily="34" charset="0"/>
              </a:rPr>
              <a:t>programme, grant agreement No 666773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3233694" y="4744225"/>
            <a:ext cx="7785100" cy="113159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" panose="020B0502040504020204" pitchFamily="34" charset="0"/>
                <a:ea typeface="+mn-ea"/>
                <a:cs typeface="+mn-cs"/>
              </a:rPr>
              <a:t>Find out more at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" panose="020B0502040504020204" pitchFamily="34" charset="0"/>
                <a:ea typeface="+mn-ea"/>
                <a:cs typeface="+mn-cs"/>
              </a:rPr>
              <a:t>www.bluehealth2020.eu</a:t>
            </a:r>
          </a:p>
          <a:p>
            <a:pPr marL="0" marR="0" lvl="0" indent="0" algn="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oto Sans" panose="020B0502040504020204" pitchFamily="34" charset="0"/>
                <a:ea typeface="+mn-ea"/>
                <a:cs typeface="+mn-cs"/>
              </a:rPr>
              <a:t> Icons courtesy of www.flaticon.com</a:t>
            </a:r>
          </a:p>
          <a:p>
            <a:pPr algn="r"/>
            <a:endParaRPr lang="en-GB" sz="1600" b="1" dirty="0">
              <a:solidFill>
                <a:schemeClr val="bg1"/>
              </a:solidFill>
              <a:latin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039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684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D0C8DE83-3EB9-4C4E-AF76-C23A3DC6BD3E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5E715DD-B9E0-4C6D-B4E7-FA2977CE51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909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D0C8DE83-3EB9-4C4E-AF76-C23A3DC6BD3E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5E715DD-B9E0-4C6D-B4E7-FA2977CE51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172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D0C8DE83-3EB9-4C4E-AF76-C23A3DC6BD3E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5E715DD-B9E0-4C6D-B4E7-FA2977CE51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62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D0C8DE83-3EB9-4C4E-AF76-C23A3DC6BD3E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5E715DD-B9E0-4C6D-B4E7-FA2977CE51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205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D0C8DE83-3EB9-4C4E-AF76-C23A3DC6BD3E}" type="datetimeFigureOut">
              <a:rPr lang="en-GB" smtClean="0"/>
              <a:t>12/09/2019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5E715DD-B9E0-4C6D-B4E7-FA2977CE51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155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96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61" r:id="rId3"/>
    <p:sldLayoutId id="2147483650" r:id="rId4"/>
    <p:sldLayoutId id="2147483651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urnemouthparksfoundation.org.uk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98975" y="1885271"/>
            <a:ext cx="11758254" cy="1257300"/>
          </a:xfrm>
        </p:spPr>
        <p:txBody>
          <a:bodyPr/>
          <a:lstStyle/>
          <a:p>
            <a:r>
              <a:rPr lang="en-GB" dirty="0" smtClean="0"/>
              <a:t>Teat’s Hill: An urban acupuncture intervention for health &amp; wellbeing in a deprived coastal community </a:t>
            </a:r>
            <a:endParaRPr lang="en-GB" sz="2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-234771" y="3142571"/>
            <a:ext cx="12192000" cy="965200"/>
          </a:xfrm>
        </p:spPr>
        <p:txBody>
          <a:bodyPr/>
          <a:lstStyle/>
          <a:p>
            <a:r>
              <a:rPr lang="en-GB" dirty="0" smtClean="0"/>
              <a:t>Mat White (Exeter </a:t>
            </a:r>
            <a:r>
              <a:rPr lang="en-GB" dirty="0" err="1" smtClean="0"/>
              <a:t>Uni</a:t>
            </a:r>
            <a:r>
              <a:rPr lang="en-GB" dirty="0" smtClean="0"/>
              <a:t>), </a:t>
            </a:r>
            <a:r>
              <a:rPr lang="en-GB" dirty="0"/>
              <a:t>Jemma Sharman (Plymouth </a:t>
            </a:r>
            <a:r>
              <a:rPr lang="en-GB" dirty="0" smtClean="0"/>
              <a:t>CC), </a:t>
            </a:r>
            <a:r>
              <a:rPr lang="en-GB" dirty="0" smtClean="0"/>
              <a:t>Zoe </a:t>
            </a:r>
            <a:r>
              <a:rPr lang="en-GB" dirty="0" smtClean="0"/>
              <a:t>Sydenham (</a:t>
            </a:r>
            <a:r>
              <a:rPr lang="en-GB" dirty="0" smtClean="0"/>
              <a:t>Plymouth CC)</a:t>
            </a:r>
          </a:p>
          <a:p>
            <a:r>
              <a:rPr lang="en-GB" dirty="0" smtClean="0"/>
              <a:t> </a:t>
            </a:r>
            <a:endParaRPr lang="en-GB" dirty="0" smtClean="0"/>
          </a:p>
          <a:p>
            <a:r>
              <a:rPr lang="en-GB" dirty="0" smtClean="0"/>
              <a:t>(+Simon Bell, Lewis Elliott</a:t>
            </a:r>
            <a:r>
              <a:rPr lang="en-GB" dirty="0"/>
              <a:t>, Himansu </a:t>
            </a:r>
            <a:r>
              <a:rPr lang="en-GB" dirty="0" err="1"/>
              <a:t>Sekha</a:t>
            </a:r>
            <a:r>
              <a:rPr lang="en-GB" dirty="0"/>
              <a:t> Mishra, Gloria Niin, </a:t>
            </a:r>
            <a:r>
              <a:rPr lang="en-GB" dirty="0" smtClean="0"/>
              <a:t>Rebecca Shellock, Nicole </a:t>
            </a:r>
            <a:r>
              <a:rPr lang="en-GB" dirty="0"/>
              <a:t>van den Bogerd </a:t>
            </a:r>
            <a:r>
              <a:rPr lang="en-GB" dirty="0" smtClean="0"/>
              <a:t>&amp; Peeter Vassiljev)</a:t>
            </a:r>
            <a:endParaRPr lang="en-GB" dirty="0"/>
          </a:p>
          <a:p>
            <a:r>
              <a:rPr lang="en-GB" dirty="0" smtClean="0"/>
              <a:t>mathew.white@exeter.ac.uk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03771" cy="163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Teat’s Hill: </a:t>
            </a:r>
            <a:r>
              <a:rPr lang="en-GB" b="0" dirty="0" smtClean="0"/>
              <a:t>Renovation - </a:t>
            </a:r>
            <a:r>
              <a:rPr lang="en-GB" dirty="0" smtClean="0"/>
              <a:t>The technical planning</a:t>
            </a:r>
            <a:endParaRPr lang="en-GB" dirty="0"/>
          </a:p>
        </p:txBody>
      </p:sp>
      <p:pic>
        <p:nvPicPr>
          <p:cNvPr id="7" name="Shape 1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0909408">
            <a:off x="126239" y="1700085"/>
            <a:ext cx="504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7144" y="3978000"/>
            <a:ext cx="504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2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96971">
            <a:off x="4200527" y="1440695"/>
            <a:ext cx="504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2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0978792">
            <a:off x="6934234" y="1544609"/>
            <a:ext cx="504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25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20342297">
            <a:off x="317575" y="3183184"/>
            <a:ext cx="504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26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776164">
            <a:off x="6893593" y="3461810"/>
            <a:ext cx="5040000" cy="28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8300" y="1005253"/>
            <a:ext cx="2120900" cy="527919"/>
          </a:xfrm>
        </p:spPr>
        <p:txBody>
          <a:bodyPr/>
          <a:lstStyle/>
          <a:p>
            <a:r>
              <a:rPr lang="en-GB" dirty="0" smtClean="0"/>
              <a:t>Months of work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32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299" y="4"/>
            <a:ext cx="10865757" cy="1155699"/>
          </a:xfrm>
        </p:spPr>
        <p:txBody>
          <a:bodyPr/>
          <a:lstStyle/>
          <a:p>
            <a:r>
              <a:rPr lang="en-GB" b="0" dirty="0"/>
              <a:t>Teat’s Hill: </a:t>
            </a:r>
            <a:r>
              <a:rPr lang="en-GB" b="0" dirty="0" smtClean="0"/>
              <a:t>Renovation - </a:t>
            </a:r>
            <a:r>
              <a:rPr lang="en-GB" dirty="0" smtClean="0"/>
              <a:t>Landscaping and construction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8300" y="1005251"/>
            <a:ext cx="1603375" cy="527919"/>
          </a:xfrm>
        </p:spPr>
        <p:txBody>
          <a:bodyPr/>
          <a:lstStyle/>
          <a:p>
            <a:r>
              <a:rPr lang="en-GB" dirty="0" smtClean="0"/>
              <a:t>craftsmanship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5" y="1533170"/>
            <a:ext cx="7789246" cy="519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38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Teat’s Hill: </a:t>
            </a:r>
            <a:r>
              <a:rPr lang="en-GB" b="0" dirty="0" smtClean="0"/>
              <a:t>Renovation- </a:t>
            </a:r>
            <a:r>
              <a:rPr lang="en-GB" dirty="0" smtClean="0"/>
              <a:t>A site transformed</a:t>
            </a:r>
            <a:endParaRPr lang="en-GB" dirty="0"/>
          </a:p>
        </p:txBody>
      </p:sp>
      <p:pic>
        <p:nvPicPr>
          <p:cNvPr id="6" name="Picture 13" descr="S:\Development\SP&amp;I\Green-natural infrastructure\01. PROJECTS\0035 Play Grounds Review\Playground Sites\Teats Hill\Photos\Coxside Beach\WP_20160815_11_34_39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385" y="1259631"/>
            <a:ext cx="3276970" cy="249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849" y="1348273"/>
            <a:ext cx="3626497" cy="2421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290" y="4303835"/>
            <a:ext cx="3960413" cy="22383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259" y="4303835"/>
            <a:ext cx="3257594" cy="2238361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4814597" y="2164701"/>
            <a:ext cx="1156996" cy="4851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562" y="4303836"/>
            <a:ext cx="3838172" cy="223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1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Talk overview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8300" y="1388967"/>
            <a:ext cx="9982200" cy="502116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sz="3200" dirty="0" smtClean="0">
                <a:solidFill>
                  <a:srgbClr val="FF0000"/>
                </a:solidFill>
              </a:rPr>
              <a:t>Active neighbourhoods: A quick overview</a:t>
            </a:r>
          </a:p>
          <a:p>
            <a:pPr>
              <a:lnSpc>
                <a:spcPct val="120000"/>
              </a:lnSpc>
            </a:pPr>
            <a:r>
              <a:rPr lang="en-GB" sz="3200" dirty="0">
                <a:solidFill>
                  <a:srgbClr val="FF0000"/>
                </a:solidFill>
              </a:rPr>
              <a:t>Teat’s </a:t>
            </a:r>
            <a:r>
              <a:rPr lang="en-GB" sz="3200" dirty="0" smtClean="0">
                <a:solidFill>
                  <a:srgbClr val="FF0000"/>
                </a:solidFill>
              </a:rPr>
              <a:t>Hill: Site, process, renovation</a:t>
            </a:r>
          </a:p>
          <a:p>
            <a:pPr>
              <a:lnSpc>
                <a:spcPct val="120000"/>
              </a:lnSpc>
            </a:pPr>
            <a:endParaRPr lang="en-GB" sz="1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GB" sz="3200" dirty="0" smtClean="0">
                <a:solidFill>
                  <a:srgbClr val="3E70AF"/>
                </a:solidFill>
              </a:rPr>
              <a:t>Outcomes: Environment</a:t>
            </a:r>
          </a:p>
          <a:p>
            <a:pPr>
              <a:lnSpc>
                <a:spcPct val="120000"/>
              </a:lnSpc>
            </a:pPr>
            <a:r>
              <a:rPr lang="en-GB" sz="3200" dirty="0" smtClean="0">
                <a:solidFill>
                  <a:srgbClr val="3E70AF"/>
                </a:solidFill>
              </a:rPr>
              <a:t>Outcomes: Health &amp; well-being</a:t>
            </a:r>
          </a:p>
          <a:p>
            <a:pPr>
              <a:lnSpc>
                <a:spcPct val="120000"/>
              </a:lnSpc>
            </a:pPr>
            <a:endParaRPr lang="en-GB" sz="1400" dirty="0" smtClean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3200" dirty="0" smtClean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6261" y="1231641"/>
            <a:ext cx="1361066" cy="1595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261" y="2989419"/>
            <a:ext cx="1456743" cy="147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2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BlueHealth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8300" y="1005251"/>
            <a:ext cx="1603375" cy="527919"/>
          </a:xfrm>
        </p:spPr>
        <p:txBody>
          <a:bodyPr/>
          <a:lstStyle/>
          <a:p>
            <a:r>
              <a:rPr lang="en-GB" dirty="0" smtClean="0"/>
              <a:t>A quick overview</a:t>
            </a:r>
            <a:endParaRPr lang="en-GB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-334963" y="4451767"/>
            <a:ext cx="34131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 eaLnBrk="1" hangingPunct="1">
              <a:buFont typeface="Arial" panose="020B0604020202020204" pitchFamily="34" charset="0"/>
              <a:buNone/>
            </a:pPr>
            <a:r>
              <a:rPr lang="en-GB" altLang="en-US" sz="2000" b="1">
                <a:solidFill>
                  <a:srgbClr val="7030A0"/>
                </a:solidFill>
                <a:latin typeface="Arial" panose="020B0604020202020204" pitchFamily="34" charset="0"/>
              </a:rPr>
              <a:t>Investigate the relationship </a:t>
            </a:r>
            <a:r>
              <a:rPr lang="en-GB" altLang="en-US" sz="2000">
                <a:solidFill>
                  <a:srgbClr val="7030A0"/>
                </a:solidFill>
                <a:latin typeface="Arial" panose="020B0604020202020204" pitchFamily="34" charset="0"/>
              </a:rPr>
              <a:t>between urban blue infrastructure and health and wellbeing in Europe</a:t>
            </a:r>
          </a:p>
          <a:p>
            <a:pPr lvl="1" algn="ctr" eaLnBrk="1" hangingPunct="1">
              <a:buFont typeface="Arial" panose="020B0604020202020204" pitchFamily="34" charset="0"/>
              <a:buNone/>
            </a:pPr>
            <a:endParaRPr lang="en-GB" altLang="en-US" sz="200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4762" y="3183355"/>
            <a:ext cx="2995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7030A0"/>
                </a:solidFill>
                <a:latin typeface="Noto Sans"/>
              </a:rPr>
              <a:t>€6,000,000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17475" y="3599280"/>
            <a:ext cx="84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7030A0"/>
                </a:solidFill>
                <a:latin typeface="Arial" panose="020B0604020202020204" pitchFamily="34" charset="0"/>
              </a:rPr>
              <a:t>2016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036762" y="3627855"/>
            <a:ext cx="84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 b="1">
                <a:solidFill>
                  <a:srgbClr val="7030A0"/>
                </a:solidFill>
                <a:latin typeface="Arial" panose="020B0604020202020204" pitchFamily="34" charset="0"/>
              </a:rPr>
              <a:t>2020</a:t>
            </a:r>
          </a:p>
        </p:txBody>
      </p:sp>
      <p:sp>
        <p:nvSpPr>
          <p:cNvPr id="11" name="Arrow: Right 9"/>
          <p:cNvSpPr/>
          <p:nvPr/>
        </p:nvSpPr>
        <p:spPr>
          <a:xfrm>
            <a:off x="958850" y="3742155"/>
            <a:ext cx="1128712" cy="174625"/>
          </a:xfrm>
          <a:prstGeom prst="rightArrow">
            <a:avLst/>
          </a:prstGeom>
          <a:solidFill>
            <a:srgbClr val="0C4C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132430"/>
            <a:ext cx="2379662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3344212" y="1269210"/>
            <a:ext cx="88201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B</a:t>
            </a:r>
            <a:r>
              <a:rPr lang="en-GB" altLang="en-US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lue </a:t>
            </a:r>
            <a:r>
              <a:rPr lang="en-GB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space </a:t>
            </a:r>
            <a:r>
              <a:rPr lang="en-GB" altLang="en-US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proximity, accessibility and use &amp; </a:t>
            </a:r>
            <a:r>
              <a:rPr lang="en-GB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health </a:t>
            </a:r>
            <a:r>
              <a:rPr lang="en-GB" altLang="en-US" sz="2400" dirty="0" smtClean="0">
                <a:solidFill>
                  <a:srgbClr val="002060"/>
                </a:solidFill>
                <a:latin typeface="Arial" panose="020B0604020202020204" pitchFamily="34" charset="0"/>
              </a:rPr>
              <a:t>and wellbeing across </a:t>
            </a:r>
            <a:r>
              <a:rPr lang="en-GB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14 European (+ 4 non-European countries).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GB" altLang="en-US" sz="2400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WP1 - Management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WP2 – Large surveys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WP3 – Natural experiments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WP4 – Health care &amp; VR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 b="1" u="sng" dirty="0">
                <a:solidFill>
                  <a:srgbClr val="FF0000"/>
                </a:solidFill>
                <a:latin typeface="Arial" panose="020B0604020202020204" pitchFamily="34" charset="0"/>
              </a:rPr>
              <a:t>WP5 – Acupuncture interventions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WP6 – Future scenarios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WP7 –Policy development (WHO)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2400" dirty="0">
                <a:solidFill>
                  <a:srgbClr val="002060"/>
                </a:solidFill>
                <a:latin typeface="Arial" panose="020B0604020202020204" pitchFamily="34" charset="0"/>
              </a:rPr>
              <a:t>WP8 – Communication/Dissemination</a:t>
            </a:r>
          </a:p>
        </p:txBody>
      </p:sp>
      <p:pic>
        <p:nvPicPr>
          <p:cNvPr id="15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7" t="563" r="23698" b="4027"/>
          <a:stretch>
            <a:fillRect/>
          </a:stretch>
        </p:blipFill>
        <p:spPr bwMode="auto">
          <a:xfrm>
            <a:off x="8677632" y="2623279"/>
            <a:ext cx="3345736" cy="335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36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Environmental assessment positive changes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8300" y="1005251"/>
            <a:ext cx="1603375" cy="527919"/>
          </a:xfrm>
        </p:spPr>
        <p:txBody>
          <a:bodyPr/>
          <a:lstStyle/>
          <a:p>
            <a:r>
              <a:rPr lang="en-GB" dirty="0" smtClean="0"/>
              <a:t>On site Assessment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88" y="1618239"/>
            <a:ext cx="4995948" cy="49208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405" y="5214494"/>
            <a:ext cx="2257363" cy="150773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84904" y="1972231"/>
            <a:ext cx="6202295" cy="2889018"/>
            <a:chOff x="203201" y="264160"/>
            <a:chExt cx="8575038" cy="350872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2" t="7291" r="15036" b="1792"/>
            <a:stretch/>
          </p:blipFill>
          <p:spPr>
            <a:xfrm>
              <a:off x="203201" y="264160"/>
              <a:ext cx="4451528" cy="35052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9" t="8321" r="19488" b="2724"/>
            <a:stretch/>
          </p:blipFill>
          <p:spPr>
            <a:xfrm>
              <a:off x="4500878" y="355601"/>
              <a:ext cx="4277361" cy="3417281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560" y="5214494"/>
            <a:ext cx="2010309" cy="150773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876495" y="1548211"/>
            <a:ext cx="11641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</a:rPr>
              <a:t>Visual quality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46599" y="1521786"/>
            <a:ext cx="15776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>
                <a:solidFill>
                  <a:srgbClr val="002060"/>
                </a:solidFill>
              </a:rPr>
              <a:t>Safety and Security</a:t>
            </a:r>
            <a:endParaRPr lang="en-GB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6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BlueHealth</a:t>
            </a:r>
            <a:r>
              <a:rPr lang="en-GB" dirty="0" smtClean="0"/>
              <a:t> Behavioural Assessment Tool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8300" y="1005251"/>
            <a:ext cx="1603375" cy="527919"/>
          </a:xfrm>
        </p:spPr>
        <p:txBody>
          <a:bodyPr/>
          <a:lstStyle/>
          <a:p>
            <a:r>
              <a:rPr lang="en-GB" dirty="0" smtClean="0"/>
              <a:t>On site observations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1593750"/>
            <a:ext cx="3199359" cy="3379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72" y="5033498"/>
            <a:ext cx="2838054" cy="18280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339" y="1155703"/>
            <a:ext cx="4986130" cy="31237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7155" y="3204698"/>
            <a:ext cx="5644845" cy="35364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60469" y="1932753"/>
            <a:ext cx="3612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02060"/>
                </a:solidFill>
              </a:rPr>
              <a:t>12 weeks pre and post</a:t>
            </a:r>
            <a:endParaRPr lang="en-GB" sz="28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74339" y="4876234"/>
            <a:ext cx="30716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002060"/>
                </a:solidFill>
              </a:rPr>
              <a:t>All (daylight) times, all days covered by two observers</a:t>
            </a:r>
            <a:endParaRPr lang="en-GB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50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people visited the site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8300" y="1005251"/>
            <a:ext cx="1603375" cy="527919"/>
          </a:xfrm>
        </p:spPr>
        <p:txBody>
          <a:bodyPr/>
          <a:lstStyle/>
          <a:p>
            <a:r>
              <a:rPr lang="en-GB" dirty="0" smtClean="0"/>
              <a:t>On site observations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1" y="1781033"/>
            <a:ext cx="5643372" cy="3186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67" y="1772055"/>
            <a:ext cx="5663353" cy="31957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8905" y="4967785"/>
            <a:ext cx="5322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2060"/>
                </a:solidFill>
              </a:rPr>
              <a:t>Pre-Intervention </a:t>
            </a:r>
            <a:r>
              <a:rPr lang="en-GB" dirty="0">
                <a:solidFill>
                  <a:srgbClr val="002060"/>
                </a:solidFill>
              </a:rPr>
              <a:t>2</a:t>
            </a:r>
            <a:r>
              <a:rPr lang="en-GB" dirty="0" smtClean="0">
                <a:solidFill>
                  <a:srgbClr val="002060"/>
                </a:solidFill>
              </a:rPr>
              <a:t>017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(</a:t>
            </a:r>
            <a:r>
              <a:rPr lang="en-GB" dirty="0" smtClean="0">
                <a:solidFill>
                  <a:srgbClr val="002060"/>
                </a:solidFill>
              </a:rPr>
              <a:t>June-September)  n= 2181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66008" y="4967785"/>
            <a:ext cx="4694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2060"/>
                </a:solidFill>
              </a:rPr>
              <a:t>Post-Intervention 2018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(</a:t>
            </a:r>
            <a:r>
              <a:rPr lang="en-GB" dirty="0" smtClean="0">
                <a:solidFill>
                  <a:srgbClr val="002060"/>
                </a:solidFill>
              </a:rPr>
              <a:t>June-September)   n= 5027</a:t>
            </a:r>
          </a:p>
          <a:p>
            <a:pPr algn="ctr"/>
            <a:endParaRPr lang="en-GB" dirty="0" smtClean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8905" y="5808931"/>
            <a:ext cx="62382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</a:rPr>
              <a:t>Using the same 12 week observation schedule – visits increased by 130%  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17614" y="5808930"/>
            <a:ext cx="5058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0000"/>
                </a:solidFill>
                <a:cs typeface="Arial" panose="020B0604020202020204" pitchFamily="34" charset="0"/>
              </a:rPr>
              <a:t>Visit Duration (% &gt;30mins)</a:t>
            </a:r>
          </a:p>
          <a:p>
            <a:r>
              <a:rPr lang="en-GB" sz="2800" dirty="0" smtClean="0">
                <a:solidFill>
                  <a:srgbClr val="FF0000"/>
                </a:solidFill>
                <a:cs typeface="Arial" panose="020B0604020202020204" pitchFamily="34" charset="0"/>
              </a:rPr>
              <a:t>Pre -  56% ; Post - 64%</a:t>
            </a:r>
          </a:p>
        </p:txBody>
      </p:sp>
    </p:spTree>
    <p:extLst>
      <p:ext uri="{BB962C8B-B14F-4D97-AF65-F5344CB8AC3E}">
        <p14:creationId xmlns:p14="http://schemas.microsoft.com/office/powerpoint/2010/main" val="317266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Types of </a:t>
            </a:r>
            <a:r>
              <a:rPr lang="en-GB" dirty="0" err="1" smtClean="0"/>
              <a:t>poeple</a:t>
            </a:r>
            <a:r>
              <a:rPr lang="en-GB" dirty="0" smtClean="0"/>
              <a:t> &amp; activities changed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8300" y="1005251"/>
            <a:ext cx="1603375" cy="527919"/>
          </a:xfrm>
        </p:spPr>
        <p:txBody>
          <a:bodyPr/>
          <a:lstStyle/>
          <a:p>
            <a:r>
              <a:rPr lang="en-GB" dirty="0" smtClean="0"/>
              <a:t>On site observations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4824" r="18139" b="5250"/>
          <a:stretch/>
        </p:blipFill>
        <p:spPr>
          <a:xfrm>
            <a:off x="394103" y="1863387"/>
            <a:ext cx="3730982" cy="24151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5036" r="15870" b="5357"/>
          <a:stretch/>
        </p:blipFill>
        <p:spPr>
          <a:xfrm>
            <a:off x="476857" y="4350423"/>
            <a:ext cx="3756785" cy="23578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6290" r="14626" b="6858"/>
          <a:stretch/>
        </p:blipFill>
        <p:spPr>
          <a:xfrm>
            <a:off x="8675378" y="1866725"/>
            <a:ext cx="3158945" cy="189657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25959" y="1554009"/>
            <a:ext cx="3500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002060"/>
                </a:solidFill>
              </a:defRPr>
            </a:lvl1pPr>
          </a:lstStyle>
          <a:p>
            <a:r>
              <a:rPr lang="en-GB" dirty="0" smtClean="0"/>
              <a:t>Pre-Intervention Water-based </a:t>
            </a:r>
            <a:r>
              <a:rPr lang="en-GB" dirty="0"/>
              <a:t>Activities</a:t>
            </a:r>
          </a:p>
          <a:p>
            <a:r>
              <a:rPr lang="en-GB" dirty="0"/>
              <a:t>2017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5509" y="1554009"/>
            <a:ext cx="2799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2060"/>
                </a:solidFill>
              </a:rPr>
              <a:t>Pre-Intervention Physical Activity  </a:t>
            </a:r>
          </a:p>
          <a:p>
            <a:pPr algn="ctr"/>
            <a:r>
              <a:rPr lang="en-GB" sz="1400" dirty="0" smtClean="0">
                <a:solidFill>
                  <a:srgbClr val="002060"/>
                </a:solidFill>
              </a:rPr>
              <a:t>2017</a:t>
            </a:r>
            <a:endParaRPr lang="en-GB" sz="1400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t="4930" r="16311" b="4930"/>
          <a:stretch/>
        </p:blipFill>
        <p:spPr>
          <a:xfrm>
            <a:off x="4349805" y="1863387"/>
            <a:ext cx="3918476" cy="24870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t="4930" r="17445" b="4930"/>
          <a:stretch/>
        </p:blipFill>
        <p:spPr>
          <a:xfrm>
            <a:off x="4545821" y="4350424"/>
            <a:ext cx="3670178" cy="23614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t="6148" r="14795" b="6148"/>
          <a:stretch/>
        </p:blipFill>
        <p:spPr>
          <a:xfrm>
            <a:off x="8675378" y="4694815"/>
            <a:ext cx="3157861" cy="19183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71835" y="1554009"/>
            <a:ext cx="2799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2060"/>
                </a:solidFill>
              </a:rPr>
              <a:t>Post-Intervention Physical Activity  </a:t>
            </a:r>
          </a:p>
          <a:p>
            <a:pPr algn="ctr"/>
            <a:r>
              <a:rPr lang="en-GB" sz="1400" dirty="0" smtClean="0">
                <a:solidFill>
                  <a:srgbClr val="002060"/>
                </a:solidFill>
              </a:rPr>
              <a:t>2018</a:t>
            </a:r>
            <a:endParaRPr lang="en-GB" sz="1400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54535" y="3967445"/>
            <a:ext cx="3500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002060"/>
                </a:solidFill>
              </a:defRPr>
            </a:lvl1pPr>
          </a:lstStyle>
          <a:p>
            <a:r>
              <a:rPr lang="en-GB" dirty="0" smtClean="0"/>
              <a:t>Post-Intervention Water-based </a:t>
            </a:r>
            <a:r>
              <a:rPr lang="en-GB" dirty="0"/>
              <a:t>Activities</a:t>
            </a:r>
          </a:p>
          <a:p>
            <a:r>
              <a:rPr lang="en-GB" dirty="0" smtClean="0"/>
              <a:t>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424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BlueHealth</a:t>
            </a:r>
            <a:r>
              <a:rPr lang="en-GB" dirty="0" smtClean="0"/>
              <a:t> Community Level Survey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8299" y="1005251"/>
            <a:ext cx="1603375" cy="527919"/>
          </a:xfrm>
        </p:spPr>
        <p:txBody>
          <a:bodyPr/>
          <a:lstStyle/>
          <a:p>
            <a:r>
              <a:rPr lang="en-GB" dirty="0" smtClean="0"/>
              <a:t>A mini-version of the BIS</a:t>
            </a:r>
            <a:endParaRPr lang="en-GB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368300" y="1533170"/>
            <a:ext cx="11400367" cy="2735080"/>
          </a:xfrm>
          <a:prstGeom prst="rect">
            <a:avLst/>
          </a:prstGeom>
        </p:spPr>
        <p:txBody>
          <a:bodyPr lIns="0"/>
          <a:lstStyle>
            <a:lvl1pPr marL="228594" indent="-228594" algn="l" defTabSz="914377" rtl="0" eaLnBrk="1" latinLnBrk="0" hangingPunct="1">
              <a:lnSpc>
                <a:spcPct val="114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Noto Sans" panose="020B0502040504020204" pitchFamily="34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002060"/>
                </a:solidFill>
              </a:rPr>
              <a:t>Face to face structured interview (10-15 mins)</a:t>
            </a:r>
          </a:p>
          <a:p>
            <a:pPr marL="457189" lvl="1" indent="0">
              <a:buNone/>
            </a:pPr>
            <a:r>
              <a:rPr lang="en-GB" dirty="0" smtClean="0">
                <a:solidFill>
                  <a:srgbClr val="002060"/>
                </a:solidFill>
              </a:rPr>
              <a:t>- Sampled on local doorsteps and in-site</a:t>
            </a:r>
          </a:p>
          <a:p>
            <a:pPr marL="457189" lvl="1" indent="0">
              <a:buNone/>
            </a:pPr>
            <a:r>
              <a:rPr lang="en-GB" dirty="0" smtClean="0">
                <a:solidFill>
                  <a:srgbClr val="002060"/>
                </a:solidFill>
              </a:rPr>
              <a:t>- Sampling strategy – alternate houses in streets within ~1000m of the site at T1 and T2 </a:t>
            </a:r>
            <a:endParaRPr lang="en-GB" dirty="0">
              <a:solidFill>
                <a:srgbClr val="002060"/>
              </a:solidFill>
            </a:endParaRPr>
          </a:p>
          <a:p>
            <a:pPr marL="457189" lvl="1" indent="0">
              <a:buNone/>
            </a:pPr>
            <a:endParaRPr lang="en-GB" dirty="0" smtClean="0">
              <a:solidFill>
                <a:srgbClr val="002060"/>
              </a:solidFill>
            </a:endParaRPr>
          </a:p>
          <a:p>
            <a:endParaRPr lang="en-GB" dirty="0">
              <a:solidFill>
                <a:srgbClr val="00206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809491"/>
              </p:ext>
            </p:extLst>
          </p:nvPr>
        </p:nvGraphicFramePr>
        <p:xfrm>
          <a:off x="1169987" y="3049802"/>
          <a:ext cx="9051526" cy="3698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57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257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74109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T1 June 2017-Sept 2017 (n = 314)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T2 June 2018 – August 2018 (n = 353) 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6003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General</a:t>
                      </a:r>
                      <a:r>
                        <a:rPr lang="en-GB" sz="2000" baseline="0" dirty="0" smtClean="0"/>
                        <a:t> contact with outdoors etc.</a:t>
                      </a:r>
                      <a:endParaRPr lang="en-GB" sz="2000" dirty="0" smtClean="0"/>
                    </a:p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General</a:t>
                      </a:r>
                      <a:r>
                        <a:rPr lang="en-GB" sz="2000" baseline="0" dirty="0" smtClean="0"/>
                        <a:t> contact with outdoors etc.</a:t>
                      </a:r>
                      <a:endParaRPr lang="en-GB" sz="20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6003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Teat’s hill specific use &amp; attitudes</a:t>
                      </a:r>
                    </a:p>
                    <a:p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Teat’s hill specific use &amp; attitudes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4109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Self-reported health and well-being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Self-reported health and well-being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4109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Willingness to pay for </a:t>
                      </a:r>
                      <a:r>
                        <a:rPr lang="en-GB" sz="2000" i="1" dirty="0" smtClean="0"/>
                        <a:t>renovations</a:t>
                      </a:r>
                      <a:endParaRPr lang="en-GB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Willingness to pay for </a:t>
                      </a:r>
                      <a:r>
                        <a:rPr lang="en-GB" sz="2000" i="1" dirty="0" smtClean="0"/>
                        <a:t>maintenance</a:t>
                      </a:r>
                      <a:endParaRPr lang="en-GB" sz="2000" i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4109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Demographics etc. 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Demographics etc. 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2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Talk overview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8300" y="1388967"/>
            <a:ext cx="9982200" cy="502116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sz="3200" dirty="0" smtClean="0">
                <a:solidFill>
                  <a:srgbClr val="FF0000"/>
                </a:solidFill>
              </a:rPr>
              <a:t>Active neighbourhoods: A quick overview</a:t>
            </a:r>
          </a:p>
          <a:p>
            <a:pPr>
              <a:lnSpc>
                <a:spcPct val="120000"/>
              </a:lnSpc>
            </a:pPr>
            <a:r>
              <a:rPr lang="en-GB" sz="3200" dirty="0">
                <a:solidFill>
                  <a:srgbClr val="FF0000"/>
                </a:solidFill>
              </a:rPr>
              <a:t>Teat’s </a:t>
            </a:r>
            <a:r>
              <a:rPr lang="en-GB" sz="3200" dirty="0" smtClean="0">
                <a:solidFill>
                  <a:srgbClr val="FF0000"/>
                </a:solidFill>
              </a:rPr>
              <a:t>Hill: Site, process, renovation</a:t>
            </a:r>
          </a:p>
          <a:p>
            <a:pPr>
              <a:lnSpc>
                <a:spcPct val="120000"/>
              </a:lnSpc>
            </a:pPr>
            <a:endParaRPr lang="en-GB" sz="1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GB" sz="3200" dirty="0" smtClean="0">
                <a:solidFill>
                  <a:srgbClr val="3E70AF"/>
                </a:solidFill>
              </a:rPr>
              <a:t>Outcomes: Environment</a:t>
            </a:r>
          </a:p>
          <a:p>
            <a:pPr>
              <a:lnSpc>
                <a:spcPct val="120000"/>
              </a:lnSpc>
            </a:pPr>
            <a:r>
              <a:rPr lang="en-GB" sz="3200" dirty="0" smtClean="0">
                <a:solidFill>
                  <a:srgbClr val="3E70AF"/>
                </a:solidFill>
              </a:rPr>
              <a:t>Outcomes: Health &amp; well-being</a:t>
            </a:r>
          </a:p>
          <a:p>
            <a:pPr>
              <a:lnSpc>
                <a:spcPct val="120000"/>
              </a:lnSpc>
            </a:pPr>
            <a:endParaRPr lang="en-GB" sz="1400" dirty="0" smtClean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en-GB" sz="3200" dirty="0" smtClean="0">
                <a:solidFill>
                  <a:srgbClr val="002060"/>
                </a:solidFill>
              </a:rPr>
              <a:t>Local level management </a:t>
            </a:r>
          </a:p>
          <a:p>
            <a:pPr>
              <a:lnSpc>
                <a:spcPct val="120000"/>
              </a:lnSpc>
            </a:pPr>
            <a:r>
              <a:rPr lang="en-GB" sz="3200" dirty="0" smtClean="0">
                <a:solidFill>
                  <a:srgbClr val="002060"/>
                </a:solidFill>
              </a:rPr>
              <a:t>Wider policy &amp; practice implications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6261" y="1231641"/>
            <a:ext cx="1456742" cy="17076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2822" y="4729390"/>
            <a:ext cx="1430181" cy="1838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260" y="3096660"/>
            <a:ext cx="1456743" cy="147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80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BlueHealth</a:t>
            </a:r>
            <a:r>
              <a:rPr lang="en-GB" dirty="0"/>
              <a:t> Community Level Survey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8300" y="1005251"/>
            <a:ext cx="1603375" cy="527919"/>
          </a:xfrm>
        </p:spPr>
        <p:txBody>
          <a:bodyPr/>
          <a:lstStyle/>
          <a:p>
            <a:r>
              <a:rPr lang="en-GB" dirty="0" smtClean="0"/>
              <a:t>Preliminary results</a:t>
            </a:r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86866" y="894736"/>
            <a:ext cx="4129055" cy="1254001"/>
          </a:xfrm>
          <a:prstGeom prst="rect">
            <a:avLst/>
          </a:prstGeom>
        </p:spPr>
        <p:txBody>
          <a:bodyPr lIns="0" anchor="ctr"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Noto Sans" panose="020B0502040504020204" pitchFamily="34" charset="0"/>
                <a:ea typeface="+mj-ea"/>
                <a:cs typeface="+mj-cs"/>
              </a:defRPr>
            </a:lvl1pPr>
          </a:lstStyle>
          <a:p>
            <a:r>
              <a:rPr lang="en-GB" sz="2400" dirty="0" smtClean="0">
                <a:solidFill>
                  <a:srgbClr val="002060"/>
                </a:solidFill>
              </a:rPr>
              <a:t>Contingent Valuation Method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2898" y="1817202"/>
            <a:ext cx="4966931" cy="493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Economics method </a:t>
            </a:r>
          </a:p>
          <a:p>
            <a:pPr algn="l"/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smtClean="0">
                <a:solidFill>
                  <a:srgbClr val="002060"/>
                </a:solidFill>
              </a:rPr>
              <a:t>     (HM Treasury </a:t>
            </a:r>
            <a:r>
              <a:rPr lang="en-GB" sz="2400" dirty="0" err="1" smtClean="0">
                <a:solidFill>
                  <a:srgbClr val="002060"/>
                </a:solidFill>
              </a:rPr>
              <a:t>Greenbook</a:t>
            </a:r>
            <a:r>
              <a:rPr lang="en-GB" sz="2400" dirty="0" smtClean="0">
                <a:solidFill>
                  <a:srgbClr val="002060"/>
                </a:solidFill>
              </a:rPr>
              <a:t> 2018).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400" dirty="0" smtClean="0">
              <a:solidFill>
                <a:srgbClr val="00206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Commonly used to value goods that have no market value (e.g. coastal environments, wildlife, parks etc.).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GB" sz="2400" dirty="0" smtClean="0">
              <a:solidFill>
                <a:srgbClr val="00206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</a:rPr>
              <a:t>Asks people for their willingness to pay (£) for a future change in a good (project/policy).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2400" dirty="0" smtClean="0">
              <a:solidFill>
                <a:srgbClr val="00206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05635" y="1694047"/>
            <a:ext cx="5705905" cy="4295837"/>
            <a:chOff x="0" y="0"/>
            <a:chExt cx="6750034" cy="3787775"/>
          </a:xfrm>
        </p:grpSpPr>
        <p:pic>
          <p:nvPicPr>
            <p:cNvPr id="8" name="Picture 7" descr="C:\Users\lre203\Downloads\budding-leave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47725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 descr="C:\Users\lre203\Downloads\wheelchair-acces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38300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 descr="C:\Users\lre203\Downloads\park-bench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57450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 descr="C:\Users\lre203\Downloads\right-arrow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625" y="47625"/>
              <a:ext cx="502920" cy="503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 descr="C:\Users\lre203\Downloads\right-arrow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625" y="847725"/>
              <a:ext cx="502920" cy="503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 descr="C:\Users\lre203\Downloads\right-arrow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625" y="1647825"/>
              <a:ext cx="502920" cy="503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 descr="C:\Users\lre203\Downloads\right-arrow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625" y="2457450"/>
              <a:ext cx="502920" cy="503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 descr="C:\Users\lre203\Downloads\right-arrow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625" y="3257550"/>
              <a:ext cx="502920" cy="503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Picture 16" descr="C:\Users\lre203\Downloads\icon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48025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1314373" y="95239"/>
              <a:ext cx="5435599" cy="62742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200000"/>
                </a:lnSpc>
                <a:spcAft>
                  <a:spcPts val="0"/>
                </a:spcAft>
              </a:pPr>
              <a:r>
                <a:rPr lang="en-GB" sz="1200" dirty="0">
                  <a:effectLst/>
                  <a:latin typeface="Verdana"/>
                  <a:ea typeface="Calibri"/>
                  <a:cs typeface="Times New Roman"/>
                </a:rPr>
                <a:t>Nature based and recreational events and workshops at Teat’s Hill for families.</a:t>
              </a:r>
              <a:endParaRPr lang="en-GB" sz="1200" dirty="0"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19" name="Text Box 2"/>
            <p:cNvSpPr txBox="1">
              <a:spLocks noChangeArrowheads="1"/>
            </p:cNvSpPr>
            <p:nvPr/>
          </p:nvSpPr>
          <p:spPr bwMode="auto">
            <a:xfrm>
              <a:off x="1314357" y="904773"/>
              <a:ext cx="5435677" cy="5530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200000"/>
                </a:lnSpc>
                <a:spcAft>
                  <a:spcPts val="0"/>
                </a:spcAft>
              </a:pPr>
              <a:r>
                <a:rPr lang="en-GB" sz="1200" dirty="0">
                  <a:effectLst/>
                  <a:latin typeface="Verdana"/>
                  <a:ea typeface="Calibri"/>
                  <a:cs typeface="Times New Roman"/>
                </a:rPr>
                <a:t>Conservation efforts and clean-ups to remove litter and debris from the beach.</a:t>
              </a:r>
              <a:endParaRPr lang="en-GB" sz="1200" dirty="0"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20" name="Text Box 2"/>
            <p:cNvSpPr txBox="1">
              <a:spLocks noChangeArrowheads="1"/>
            </p:cNvSpPr>
            <p:nvPr/>
          </p:nvSpPr>
          <p:spPr bwMode="auto">
            <a:xfrm>
              <a:off x="1314446" y="1583159"/>
              <a:ext cx="5434965" cy="71866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200000"/>
                </a:lnSpc>
                <a:spcAft>
                  <a:spcPts val="0"/>
                </a:spcAft>
              </a:pPr>
              <a:r>
                <a:rPr lang="en-GB" sz="1200" dirty="0">
                  <a:effectLst/>
                  <a:latin typeface="Verdana"/>
                  <a:ea typeface="Calibri"/>
                  <a:cs typeface="Times New Roman"/>
                </a:rPr>
                <a:t>Improvements to paths and access throughout the site to allow pedestrian, buggy, wheelchair and mobility </a:t>
              </a:r>
              <a:r>
                <a:rPr lang="en-GB" sz="1200" dirty="0" err="1" smtClean="0">
                  <a:effectLst/>
                  <a:latin typeface="Verdana"/>
                  <a:ea typeface="Calibri"/>
                  <a:cs typeface="Times New Roman"/>
                </a:rPr>
                <a:t>scoor</a:t>
              </a:r>
              <a:r>
                <a:rPr lang="en-GB" sz="1200" dirty="0" smtClean="0">
                  <a:effectLst/>
                  <a:latin typeface="Verdana"/>
                  <a:ea typeface="Calibri"/>
                  <a:cs typeface="Times New Roman"/>
                </a:rPr>
                <a:t> </a:t>
              </a:r>
              <a:r>
                <a:rPr lang="en-GB" sz="1200" dirty="0">
                  <a:effectLst/>
                  <a:latin typeface="Verdana"/>
                  <a:ea typeface="Calibri"/>
                  <a:cs typeface="Times New Roman"/>
                </a:rPr>
                <a:t>access.</a:t>
              </a:r>
              <a:endParaRPr lang="en-GB" sz="1200" dirty="0"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21" name="Text Box 2"/>
            <p:cNvSpPr txBox="1">
              <a:spLocks noChangeArrowheads="1"/>
            </p:cNvSpPr>
            <p:nvPr/>
          </p:nvSpPr>
          <p:spPr bwMode="auto">
            <a:xfrm>
              <a:off x="1314448" y="2426815"/>
              <a:ext cx="5434965" cy="53673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200000"/>
                </a:lnSpc>
                <a:spcAft>
                  <a:spcPts val="0"/>
                </a:spcAft>
              </a:pPr>
              <a:r>
                <a:rPr lang="en-GB" sz="1200">
                  <a:effectLst/>
                  <a:latin typeface="Verdana"/>
                  <a:ea typeface="Calibri"/>
                  <a:cs typeface="Times New Roman"/>
                </a:rPr>
                <a:t>Improvements to seating area and viewing points over the harbour. Improvements to the children’s play area.</a:t>
              </a:r>
              <a:endParaRPr lang="en-GB" sz="1200">
                <a:effectLst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22" name="Text Box 2"/>
            <p:cNvSpPr txBox="1">
              <a:spLocks noChangeArrowheads="1"/>
            </p:cNvSpPr>
            <p:nvPr/>
          </p:nvSpPr>
          <p:spPr bwMode="auto">
            <a:xfrm>
              <a:off x="1314448" y="3248025"/>
              <a:ext cx="5434965" cy="52514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>
                <a:lnSpc>
                  <a:spcPct val="200000"/>
                </a:lnSpc>
                <a:spcAft>
                  <a:spcPts val="0"/>
                </a:spcAft>
              </a:pPr>
              <a:r>
                <a:rPr lang="en-GB" sz="1200">
                  <a:effectLst/>
                  <a:latin typeface="Verdana"/>
                  <a:ea typeface="Calibri"/>
                  <a:cs typeface="Times New Roman"/>
                </a:rPr>
                <a:t>New signs and education boards throughout the site, describing the local environment and history of the area.</a:t>
              </a:r>
              <a:endParaRPr lang="en-GB" sz="1200">
                <a:effectLst/>
                <a:latin typeface="Times New Roman"/>
                <a:ea typeface="Calibri"/>
                <a:cs typeface="Times New Roman"/>
              </a:endParaRPr>
            </a:p>
          </p:txBody>
        </p:sp>
        <p:pic>
          <p:nvPicPr>
            <p:cNvPr id="23" name="Picture 22" descr="C:\Users\lre203\Downloads\sand-bucke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39750" cy="5397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9182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BlueHealth</a:t>
            </a:r>
            <a:r>
              <a:rPr lang="en-GB" dirty="0"/>
              <a:t> Community Level Survey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8300" y="1005251"/>
            <a:ext cx="1603375" cy="527919"/>
          </a:xfrm>
        </p:spPr>
        <p:txBody>
          <a:bodyPr/>
          <a:lstStyle/>
          <a:p>
            <a:r>
              <a:rPr lang="en-GB" dirty="0" smtClean="0"/>
              <a:t>Payment vehicle</a:t>
            </a:r>
            <a:endParaRPr lang="en-GB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602" y="1484333"/>
            <a:ext cx="3091772" cy="493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368300" y="1591190"/>
            <a:ext cx="7646229" cy="1254001"/>
          </a:xfrm>
          <a:prstGeom prst="rect">
            <a:avLst/>
          </a:prstGeom>
        </p:spPr>
        <p:txBody>
          <a:bodyPr lIns="0" anchor="ctr"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Noto Sans" panose="020B0502040504020204" pitchFamily="34" charset="0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rgbClr val="002060"/>
                </a:solidFill>
              </a:rPr>
              <a:t>Hypothetical ‘Plymouth Parks Foundation’ based on: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32" name="Picture 2" descr="Bournemouthparksfoundation.org.uk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59" y="2760270"/>
            <a:ext cx="3801167" cy="152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897" y="2704932"/>
            <a:ext cx="3566990" cy="171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Content Placeholder 2"/>
          <p:cNvSpPr txBox="1">
            <a:spLocks/>
          </p:cNvSpPr>
          <p:nvPr/>
        </p:nvSpPr>
        <p:spPr>
          <a:xfrm>
            <a:off x="678874" y="4758961"/>
            <a:ext cx="6969968" cy="13817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Q: </a:t>
            </a: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Considering 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benefits of this project for you and your household, what is the </a:t>
            </a:r>
            <a:r>
              <a:rPr lang="en-GB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that you would be willing to contribute to this fund, as a one off payment</a:t>
            </a:r>
            <a:r>
              <a:rPr lang="en-GB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for these improvements</a:t>
            </a:r>
            <a:r>
              <a:rPr lang="en-GB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GB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80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BlueHealth</a:t>
            </a:r>
            <a:r>
              <a:rPr lang="en-GB" dirty="0"/>
              <a:t> Community Level Survey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8300" y="1005251"/>
            <a:ext cx="1803400" cy="527919"/>
          </a:xfrm>
        </p:spPr>
        <p:txBody>
          <a:bodyPr/>
          <a:lstStyle/>
          <a:p>
            <a:r>
              <a:rPr lang="en-GB" dirty="0" smtClean="0"/>
              <a:t>Preliminary results (n = 240)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689700"/>
            <a:ext cx="7550856" cy="5021850"/>
            <a:chOff x="862527" y="1537628"/>
            <a:chExt cx="7550856" cy="5021850"/>
          </a:xfrm>
        </p:grpSpPr>
        <p:pic>
          <p:nvPicPr>
            <p:cNvPr id="10" name="Picture 9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527" y="1590926"/>
              <a:ext cx="7550856" cy="496855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43468" y="1537628"/>
              <a:ext cx="15079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smtClean="0"/>
                <a:t>37.08% </a:t>
              </a:r>
              <a:r>
                <a:rPr lang="en-GB" sz="1600" dirty="0" smtClean="0"/>
                <a:t>(n=89)</a:t>
              </a:r>
              <a:endParaRPr lang="en-GB" sz="1600" dirty="0"/>
            </a:p>
          </p:txBody>
        </p:sp>
        <p:sp>
          <p:nvSpPr>
            <p:cNvPr id="13" name="Right Brace 12"/>
            <p:cNvSpPr/>
            <p:nvPr/>
          </p:nvSpPr>
          <p:spPr>
            <a:xfrm rot="16200000">
              <a:off x="4824028" y="-207404"/>
              <a:ext cx="792088" cy="5328592"/>
            </a:xfrm>
            <a:prstGeom prst="rightBrace">
              <a:avLst/>
            </a:prstGeom>
            <a:ln/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499992" y="1537628"/>
              <a:ext cx="23762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 smtClean="0"/>
                <a:t>62.92% </a:t>
              </a:r>
              <a:r>
                <a:rPr lang="en-GB" sz="1600" dirty="0" smtClean="0"/>
                <a:t>(n=151)</a:t>
              </a:r>
              <a:endParaRPr lang="en-GB" sz="16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7469326" y="1415800"/>
            <a:ext cx="47226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average willingness to pay for the Teat’s Hill regeneration project was </a:t>
            </a:r>
            <a:r>
              <a:rPr lang="en-GB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</a:t>
            </a:r>
            <a:r>
              <a:rPr lang="en-GB" sz="24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8.00</a:t>
            </a:r>
            <a:r>
              <a:rPr lang="en-GB" sz="2400" b="1" u="sng" baseline="5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(95%CI £6.24, 9.76) </a:t>
            </a:r>
            <a:r>
              <a:rPr lang="en-GB" sz="24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 household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7454485" y="3168543"/>
            <a:ext cx="4570274" cy="41489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Sociodemographics of our sample similar to census data for the area (=representative)</a:t>
            </a:r>
          </a:p>
          <a:p>
            <a:endParaRPr lang="en-GB" sz="1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are households living within 1km of Teat’s Hill willing to pay </a:t>
            </a:r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n=2169)?</a:t>
            </a:r>
          </a:p>
          <a:p>
            <a:endParaRPr lang="en-GB" sz="11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Aggregation: £8.00 x </a:t>
            </a:r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2169 </a:t>
            </a:r>
            <a:r>
              <a:rPr lang="en-GB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households = </a:t>
            </a:r>
            <a:r>
              <a:rPr lang="en-GB" sz="24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£17,352 </a:t>
            </a:r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56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BlueHealth</a:t>
            </a:r>
            <a:r>
              <a:rPr lang="en-GB" dirty="0"/>
              <a:t> Community Level Survey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8300" y="1005251"/>
            <a:ext cx="1603375" cy="527919"/>
          </a:xfrm>
        </p:spPr>
        <p:txBody>
          <a:bodyPr/>
          <a:lstStyle/>
          <a:p>
            <a:r>
              <a:rPr lang="en-GB" dirty="0" smtClean="0"/>
              <a:t>Preliminary results</a:t>
            </a:r>
            <a:endParaRPr lang="en-GB" dirty="0"/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1376255"/>
              </p:ext>
            </p:extLst>
          </p:nvPr>
        </p:nvGraphicFramePr>
        <p:xfrm>
          <a:off x="-65648" y="1738052"/>
          <a:ext cx="8410575" cy="3890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Box 2"/>
          <p:cNvSpPr txBox="1"/>
          <p:nvPr/>
        </p:nvSpPr>
        <p:spPr>
          <a:xfrm>
            <a:off x="1744176" y="2864445"/>
            <a:ext cx="1200150" cy="3524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>
                <a:solidFill>
                  <a:srgbClr val="FF0000"/>
                </a:solidFill>
              </a:rPr>
              <a:t>No Change</a:t>
            </a:r>
          </a:p>
        </p:txBody>
      </p:sp>
      <p:sp>
        <p:nvSpPr>
          <p:cNvPr id="18" name="TextBox 3"/>
          <p:cNvSpPr txBox="1"/>
          <p:nvPr/>
        </p:nvSpPr>
        <p:spPr>
          <a:xfrm>
            <a:off x="6149922" y="2359620"/>
            <a:ext cx="1533525" cy="5048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rgbClr val="FF0000"/>
                </a:solidFill>
              </a:rPr>
              <a:t>8% increase (statisticall</a:t>
            </a:r>
            <a:r>
              <a:rPr lang="en-GB" sz="1600" baseline="0" dirty="0">
                <a:solidFill>
                  <a:srgbClr val="FF0000"/>
                </a:solidFill>
              </a:rPr>
              <a:t>y significant) 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52146" y="1897955"/>
            <a:ext cx="3205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felt “</a:t>
            </a:r>
            <a:r>
              <a:rPr lang="en-GB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safer</a:t>
            </a: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52146" y="3238102"/>
            <a:ext cx="3205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were more satisfied with their </a:t>
            </a:r>
            <a:r>
              <a:rPr lang="en-GB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community</a:t>
            </a: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552146" y="5435326"/>
            <a:ext cx="3680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gains </a:t>
            </a:r>
          </a:p>
          <a:p>
            <a:r>
              <a:rPr lang="en-GB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£2,000 per household</a:t>
            </a:r>
          </a:p>
        </p:txBody>
      </p:sp>
    </p:spTree>
    <p:extLst>
      <p:ext uri="{BB962C8B-B14F-4D97-AF65-F5344CB8AC3E}">
        <p14:creationId xmlns:p14="http://schemas.microsoft.com/office/powerpoint/2010/main" val="392837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Limitations and strengths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65664" y="1533170"/>
            <a:ext cx="11584214" cy="5144599"/>
          </a:xfrm>
        </p:spPr>
        <p:txBody>
          <a:bodyPr/>
          <a:lstStyle/>
          <a:p>
            <a:pPr marL="0" indent="0">
              <a:buNone/>
            </a:pPr>
            <a:r>
              <a:rPr lang="en-GB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Limitations </a:t>
            </a:r>
            <a:r>
              <a:rPr lang="en-GB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(reasons to be cautious):</a:t>
            </a:r>
            <a:endParaRPr lang="en-GB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control site (Hawthorne / regression to mean effects)</a:t>
            </a:r>
          </a:p>
          <a:p>
            <a:r>
              <a:rPr lang="en-GB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delayed </a:t>
            </a:r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post-test</a:t>
            </a:r>
          </a:p>
          <a:p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Sampling not perfect</a:t>
            </a:r>
          </a:p>
          <a:p>
            <a:endParaRPr lang="en-GB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Strengths </a:t>
            </a:r>
            <a:r>
              <a:rPr lang="en-GB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(reasons to be optimistic): </a:t>
            </a:r>
          </a:p>
          <a:p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working partnership with Council, stakeholders and local residents </a:t>
            </a:r>
          </a:p>
          <a:p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creative design that used ‘affordances’ of the site </a:t>
            </a:r>
          </a:p>
          <a:p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integrated assessment/monitoring tools</a:t>
            </a:r>
            <a:endParaRPr lang="en-GB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Space…………………..</a:t>
            </a:r>
          </a:p>
          <a:p>
            <a:endParaRPr lang="en-GB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0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Talk overview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8300" y="1388967"/>
            <a:ext cx="9982200" cy="502116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sz="3200" dirty="0" smtClean="0">
                <a:solidFill>
                  <a:srgbClr val="FF0000"/>
                </a:solidFill>
              </a:rPr>
              <a:t>Active neighbourhoods: A quick overview</a:t>
            </a:r>
          </a:p>
          <a:p>
            <a:pPr>
              <a:lnSpc>
                <a:spcPct val="120000"/>
              </a:lnSpc>
            </a:pPr>
            <a:r>
              <a:rPr lang="en-GB" sz="3200" dirty="0">
                <a:solidFill>
                  <a:srgbClr val="FF0000"/>
                </a:solidFill>
              </a:rPr>
              <a:t>Teat’s </a:t>
            </a:r>
            <a:r>
              <a:rPr lang="en-GB" sz="3200" dirty="0" smtClean="0">
                <a:solidFill>
                  <a:srgbClr val="FF0000"/>
                </a:solidFill>
              </a:rPr>
              <a:t>Hill: Site, process, renovation</a:t>
            </a:r>
          </a:p>
          <a:p>
            <a:pPr>
              <a:lnSpc>
                <a:spcPct val="120000"/>
              </a:lnSpc>
            </a:pPr>
            <a:endParaRPr lang="en-GB" sz="1400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GB" sz="3200" dirty="0" smtClean="0">
                <a:solidFill>
                  <a:srgbClr val="3E70AF"/>
                </a:solidFill>
              </a:rPr>
              <a:t>Outcomes: Environment</a:t>
            </a:r>
          </a:p>
          <a:p>
            <a:pPr>
              <a:lnSpc>
                <a:spcPct val="120000"/>
              </a:lnSpc>
            </a:pPr>
            <a:r>
              <a:rPr lang="en-GB" sz="3200" dirty="0" smtClean="0">
                <a:solidFill>
                  <a:srgbClr val="3E70AF"/>
                </a:solidFill>
              </a:rPr>
              <a:t>Outcomes: Health &amp; well-being</a:t>
            </a:r>
          </a:p>
          <a:p>
            <a:pPr>
              <a:lnSpc>
                <a:spcPct val="120000"/>
              </a:lnSpc>
            </a:pPr>
            <a:endParaRPr lang="en-GB" sz="1400" dirty="0" smtClean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en-GB" sz="3200" dirty="0" smtClean="0">
                <a:solidFill>
                  <a:srgbClr val="002060"/>
                </a:solidFill>
              </a:rPr>
              <a:t>Local level management </a:t>
            </a:r>
          </a:p>
          <a:p>
            <a:pPr>
              <a:lnSpc>
                <a:spcPct val="120000"/>
              </a:lnSpc>
            </a:pPr>
            <a:r>
              <a:rPr lang="en-GB" sz="3200" dirty="0" smtClean="0">
                <a:solidFill>
                  <a:srgbClr val="002060"/>
                </a:solidFill>
              </a:rPr>
              <a:t>Wider policy &amp; practice implications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6261" y="1231641"/>
            <a:ext cx="1361066" cy="15955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2822" y="4624413"/>
            <a:ext cx="1430181" cy="1838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6261" y="2989419"/>
            <a:ext cx="1456743" cy="147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8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Local Level Management: Neighbourhood level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68300" y="1500834"/>
            <a:ext cx="6515826" cy="3561344"/>
          </a:xfrm>
        </p:spPr>
        <p:txBody>
          <a:bodyPr/>
          <a:lstStyle/>
          <a:p>
            <a:r>
              <a:rPr lang="en-GB" sz="3200" dirty="0" smtClean="0">
                <a:solidFill>
                  <a:srgbClr val="002060"/>
                </a:solidFill>
              </a:rPr>
              <a:t>Continued </a:t>
            </a:r>
            <a:r>
              <a:rPr lang="en-GB" sz="3200" dirty="0">
                <a:solidFill>
                  <a:srgbClr val="002060"/>
                </a:solidFill>
              </a:rPr>
              <a:t>neighbourhood </a:t>
            </a:r>
            <a:r>
              <a:rPr lang="en-GB" sz="3200" dirty="0" smtClean="0">
                <a:solidFill>
                  <a:srgbClr val="002060"/>
                </a:solidFill>
              </a:rPr>
              <a:t>partnership forum</a:t>
            </a:r>
            <a:endParaRPr lang="en-GB" sz="3200" dirty="0">
              <a:solidFill>
                <a:srgbClr val="002060"/>
              </a:solidFill>
            </a:endParaRPr>
          </a:p>
          <a:p>
            <a:r>
              <a:rPr lang="en-GB" sz="3200" dirty="0">
                <a:solidFill>
                  <a:srgbClr val="002060"/>
                </a:solidFill>
              </a:rPr>
              <a:t>Catalyst for new residents’ group</a:t>
            </a:r>
          </a:p>
          <a:p>
            <a:r>
              <a:rPr lang="en-GB" sz="3200" dirty="0" smtClean="0">
                <a:solidFill>
                  <a:srgbClr val="002060"/>
                </a:solidFill>
              </a:rPr>
              <a:t>Additional community-led improvements to enhance space</a:t>
            </a:r>
          </a:p>
          <a:p>
            <a:r>
              <a:rPr lang="en-GB" sz="3200" dirty="0" smtClean="0">
                <a:solidFill>
                  <a:srgbClr val="002060"/>
                </a:solidFill>
              </a:rPr>
              <a:t>Community-led events and activities based around the amphitheatre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126" y="1881810"/>
            <a:ext cx="5099004" cy="38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2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GB" dirty="0"/>
              <a:t>Wider policy &amp; practice implications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313" y="1620617"/>
            <a:ext cx="537935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rgbClr val="002060"/>
                </a:solidFill>
                <a:latin typeface="Noto Sans" panose="020B0502040504020204"/>
              </a:rPr>
              <a:t>Process is key: we’re all </a:t>
            </a:r>
            <a:r>
              <a:rPr lang="en-GB" sz="3200" dirty="0" smtClean="0">
                <a:solidFill>
                  <a:srgbClr val="002060"/>
                </a:solidFill>
                <a:latin typeface="Noto Sans" panose="020B0502040504020204"/>
              </a:rPr>
              <a:t>experts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GB" sz="3200" dirty="0" smtClean="0">
              <a:solidFill>
                <a:srgbClr val="002060"/>
              </a:solidFill>
              <a:latin typeface="Noto Sans" panose="020B0502040504020204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rgbClr val="002060"/>
                </a:solidFill>
                <a:latin typeface="Noto Sans" panose="020B0502040504020204"/>
              </a:rPr>
              <a:t>It’s not just about the physical </a:t>
            </a:r>
            <a:r>
              <a:rPr lang="en-GB" sz="3200" dirty="0" smtClean="0">
                <a:solidFill>
                  <a:srgbClr val="002060"/>
                </a:solidFill>
                <a:latin typeface="Noto Sans" panose="020B0502040504020204"/>
              </a:rPr>
              <a:t>intervention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GB" sz="3200" dirty="0" smtClean="0">
              <a:solidFill>
                <a:srgbClr val="002060"/>
              </a:solidFill>
              <a:latin typeface="Noto Sans" panose="020B0502040504020204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GB" sz="3200" dirty="0" smtClean="0">
                <a:solidFill>
                  <a:srgbClr val="002060"/>
                </a:solidFill>
                <a:latin typeface="Noto Sans" panose="020B0502040504020204"/>
              </a:rPr>
              <a:t>Research helps make the case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657" y="2011680"/>
            <a:ext cx="5593078" cy="419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4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968481" y="1826779"/>
            <a:ext cx="7785100" cy="552451"/>
          </a:xfrm>
        </p:spPr>
        <p:txBody>
          <a:bodyPr/>
          <a:lstStyle/>
          <a:p>
            <a:r>
              <a:rPr lang="en-GB" dirty="0" smtClean="0"/>
              <a:t>Thanks very much </a:t>
            </a:r>
          </a:p>
          <a:p>
            <a:r>
              <a:rPr lang="en-GB" dirty="0" smtClean="0"/>
              <a:t>for your attention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721081" y="3060525"/>
            <a:ext cx="6032500" cy="571500"/>
          </a:xfrm>
        </p:spPr>
        <p:txBody>
          <a:bodyPr/>
          <a:lstStyle/>
          <a:p>
            <a:r>
              <a:rPr lang="en-GB" dirty="0" smtClean="0"/>
              <a:t>Jemma </a:t>
            </a:r>
            <a:r>
              <a:rPr lang="en-GB" dirty="0" smtClean="0"/>
              <a:t>Sharman</a:t>
            </a:r>
            <a:endParaRPr lang="en-GB" dirty="0" smtClean="0"/>
          </a:p>
          <a:p>
            <a:r>
              <a:rPr lang="en-GB" dirty="0" smtClean="0"/>
              <a:t>Mat White</a:t>
            </a:r>
          </a:p>
          <a:p>
            <a:r>
              <a:rPr lang="en-GB" dirty="0" smtClean="0"/>
              <a:t>Zoe Sydenham </a:t>
            </a:r>
            <a:endParaRPr lang="en-GB" dirty="0"/>
          </a:p>
        </p:txBody>
      </p:sp>
      <p:pic>
        <p:nvPicPr>
          <p:cNvPr id="16" name="Picture 13" descr="S:\Development\SP&amp;I\Green-natural infrastructure\01. PROJECTS\0035 Play Grounds Review\Playground Sites\Teats Hill\Photos\Coxside Beach\WP_20160815_11_34_39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65463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4575"/>
            <a:ext cx="5501390" cy="367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0"/>
            <a:ext cx="3486150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885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Talk overview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68300" y="1388967"/>
            <a:ext cx="9982200" cy="502116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sz="3200" dirty="0" smtClean="0">
                <a:solidFill>
                  <a:srgbClr val="FF0000"/>
                </a:solidFill>
              </a:rPr>
              <a:t>Active neighbourhoods: A quick overview</a:t>
            </a:r>
          </a:p>
          <a:p>
            <a:pPr>
              <a:lnSpc>
                <a:spcPct val="120000"/>
              </a:lnSpc>
            </a:pPr>
            <a:r>
              <a:rPr lang="en-GB" sz="3200" dirty="0">
                <a:solidFill>
                  <a:srgbClr val="FF0000"/>
                </a:solidFill>
              </a:rPr>
              <a:t>Teat’s </a:t>
            </a:r>
            <a:r>
              <a:rPr lang="en-GB" sz="3200" dirty="0" smtClean="0">
                <a:solidFill>
                  <a:srgbClr val="FF0000"/>
                </a:solidFill>
              </a:rPr>
              <a:t>Hill: Site, process, renovation</a:t>
            </a:r>
          </a:p>
          <a:p>
            <a:pPr>
              <a:lnSpc>
                <a:spcPct val="120000"/>
              </a:lnSpc>
            </a:pPr>
            <a:endParaRPr lang="en-GB" sz="1400" dirty="0" smtClean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6261" y="1231641"/>
            <a:ext cx="1456742" cy="170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9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Active Neighbourhoods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15908" y="1323257"/>
            <a:ext cx="110764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Noto Sans" panose="020B0502040504020204"/>
              </a:rPr>
              <a:t>3-year project based </a:t>
            </a:r>
            <a:r>
              <a:rPr lang="en-GB" sz="2400" dirty="0">
                <a:solidFill>
                  <a:srgbClr val="002060"/>
                </a:solidFill>
                <a:latin typeface="Noto Sans" panose="020B0502040504020204"/>
              </a:rPr>
              <a:t>in Plymouth and aims to get </a:t>
            </a:r>
            <a:r>
              <a:rPr lang="en-GB" sz="2400" b="1" dirty="0">
                <a:solidFill>
                  <a:srgbClr val="002060"/>
                </a:solidFill>
                <a:latin typeface="Noto Sans" panose="020B0502040504020204"/>
              </a:rPr>
              <a:t>more people being more active and feeling better by </a:t>
            </a:r>
            <a:r>
              <a:rPr lang="en-GB" sz="2400" b="1" dirty="0" smtClean="0">
                <a:solidFill>
                  <a:srgbClr val="002060"/>
                </a:solidFill>
                <a:latin typeface="Noto Sans" panose="020B0502040504020204"/>
              </a:rPr>
              <a:t>using,  improving and caring </a:t>
            </a:r>
            <a:r>
              <a:rPr lang="en-GB" sz="2400" b="1" dirty="0">
                <a:solidFill>
                  <a:srgbClr val="002060"/>
                </a:solidFill>
                <a:latin typeface="Noto Sans" panose="020B0502040504020204"/>
              </a:rPr>
              <a:t>their local </a:t>
            </a:r>
            <a:r>
              <a:rPr lang="en-GB" sz="2400" b="1" dirty="0" smtClean="0">
                <a:solidFill>
                  <a:srgbClr val="002060"/>
                </a:solidFill>
                <a:latin typeface="Noto Sans" panose="020B0502040504020204"/>
              </a:rPr>
              <a:t>green/blue spaces</a:t>
            </a:r>
            <a:r>
              <a:rPr lang="en-GB" sz="2400" dirty="0" smtClean="0">
                <a:solidFill>
                  <a:srgbClr val="002060"/>
                </a:solidFill>
                <a:latin typeface="Noto Sans" panose="020B0502040504020204"/>
              </a:rPr>
              <a:t>.</a:t>
            </a:r>
            <a:endParaRPr lang="en-GB" sz="2400" dirty="0">
              <a:solidFill>
                <a:srgbClr val="002060"/>
              </a:solidFill>
              <a:latin typeface="Noto Sans" panose="020B0502040504020204"/>
            </a:endParaRPr>
          </a:p>
          <a:p>
            <a:r>
              <a:rPr lang="en-GB" sz="2400" dirty="0">
                <a:solidFill>
                  <a:srgbClr val="002060"/>
                </a:solidFill>
                <a:latin typeface="Noto Sans" panose="020B0502040504020204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Noto Sans" panose="020B0502040504020204"/>
              </a:rPr>
              <a:t>Partnership project between </a:t>
            </a:r>
            <a:r>
              <a:rPr lang="en-GB" sz="2400" b="1" dirty="0">
                <a:solidFill>
                  <a:srgbClr val="002060"/>
                </a:solidFill>
                <a:latin typeface="Noto Sans" panose="020B0502040504020204"/>
              </a:rPr>
              <a:t>Plymouth City Council , Devon Wildlife Trust (DWT) and Public Health’ and funded by the Big Lottery Fund’s Reaching Communities </a:t>
            </a:r>
            <a:r>
              <a:rPr lang="en-GB" sz="2400" dirty="0">
                <a:solidFill>
                  <a:srgbClr val="002060"/>
                </a:solidFill>
                <a:latin typeface="Noto Sans" panose="020B0502040504020204"/>
              </a:rPr>
              <a:t>programme (£419k). Match funding includes PCC S106 developer contributions and </a:t>
            </a:r>
            <a:r>
              <a:rPr lang="en-GB" sz="2400" dirty="0" err="1" smtClean="0">
                <a:solidFill>
                  <a:srgbClr val="002060"/>
                </a:solidFill>
                <a:latin typeface="Noto Sans" panose="020B0502040504020204"/>
              </a:rPr>
              <a:t>BlueHealth</a:t>
            </a:r>
            <a:endParaRPr lang="en-GB" sz="2400" dirty="0" smtClean="0">
              <a:solidFill>
                <a:srgbClr val="002060"/>
              </a:solidFill>
              <a:latin typeface="Noto Sans" panose="020B0502040504020204"/>
            </a:endParaRPr>
          </a:p>
          <a:p>
            <a:endParaRPr lang="en-GB" sz="2400" dirty="0">
              <a:solidFill>
                <a:srgbClr val="002060"/>
              </a:solidFill>
              <a:latin typeface="Noto Sans" panose="020B050204050402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Noto Sans" panose="020B0502040504020204"/>
              </a:rPr>
              <a:t>Neighbourhoods within AN </a:t>
            </a:r>
            <a:r>
              <a:rPr lang="en-GB" sz="2400" dirty="0">
                <a:solidFill>
                  <a:srgbClr val="002060"/>
                </a:solidFill>
                <a:latin typeface="Noto Sans" panose="020B0502040504020204"/>
              </a:rPr>
              <a:t>experience </a:t>
            </a:r>
            <a:r>
              <a:rPr lang="en-GB" sz="2400" b="1" dirty="0">
                <a:solidFill>
                  <a:srgbClr val="002060"/>
                </a:solidFill>
                <a:latin typeface="Noto Sans" panose="020B0502040504020204"/>
              </a:rPr>
              <a:t>high health inequalities </a:t>
            </a:r>
            <a:r>
              <a:rPr lang="en-GB" sz="2400" dirty="0">
                <a:solidFill>
                  <a:srgbClr val="002060"/>
                </a:solidFill>
                <a:latin typeface="Noto Sans" panose="020B0502040504020204"/>
              </a:rPr>
              <a:t>and have urban greenspaces that have suffered from </a:t>
            </a:r>
            <a:r>
              <a:rPr lang="en-GB" sz="2400" dirty="0" smtClean="0">
                <a:solidFill>
                  <a:srgbClr val="002060"/>
                </a:solidFill>
                <a:latin typeface="Noto Sans" panose="020B0502040504020204"/>
              </a:rPr>
              <a:t>neglect</a:t>
            </a:r>
          </a:p>
          <a:p>
            <a:r>
              <a:rPr lang="en-GB" sz="2400" dirty="0">
                <a:solidFill>
                  <a:srgbClr val="002060"/>
                </a:solidFill>
                <a:latin typeface="Noto Sans" panose="020B0502040504020204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2060"/>
                </a:solidFill>
                <a:latin typeface="Noto Sans" panose="020B0502040504020204"/>
              </a:rPr>
              <a:t>More </a:t>
            </a:r>
            <a:r>
              <a:rPr lang="en-GB" sz="2400" dirty="0">
                <a:solidFill>
                  <a:srgbClr val="002060"/>
                </a:solidFill>
                <a:latin typeface="Noto Sans" panose="020B0502040504020204"/>
              </a:rPr>
              <a:t>than </a:t>
            </a:r>
            <a:r>
              <a:rPr lang="en-GB" sz="2400" b="1" dirty="0">
                <a:solidFill>
                  <a:srgbClr val="002060"/>
                </a:solidFill>
                <a:latin typeface="Noto Sans" panose="020B0502040504020204"/>
              </a:rPr>
              <a:t>one third of Plymouth is greenspace </a:t>
            </a:r>
            <a:r>
              <a:rPr lang="en-GB" sz="2400" dirty="0">
                <a:solidFill>
                  <a:srgbClr val="002060"/>
                </a:solidFill>
                <a:latin typeface="Noto Sans" panose="020B0502040504020204"/>
              </a:rPr>
              <a:t>and it’s surrounded by blue space on its coast, with rivers and streams running through </a:t>
            </a:r>
            <a:r>
              <a:rPr lang="en-GB" sz="2400" dirty="0" smtClean="0">
                <a:solidFill>
                  <a:srgbClr val="002060"/>
                </a:solidFill>
                <a:latin typeface="Noto Sans" panose="020B0502040504020204"/>
              </a:rPr>
              <a:t>it</a:t>
            </a:r>
            <a:r>
              <a:rPr lang="en-GB" sz="2400" dirty="0">
                <a:solidFill>
                  <a:srgbClr val="002060"/>
                </a:solidFill>
                <a:latin typeface="Noto Sans" panose="020B0502040504020204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8636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459" y="48488"/>
            <a:ext cx="9982200" cy="1155699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GB" b="0" dirty="0"/>
              <a:t>Teat’s Hill: </a:t>
            </a:r>
            <a:r>
              <a:rPr lang="en-GB" b="0" dirty="0" smtClean="0"/>
              <a:t>Site</a:t>
            </a:r>
            <a:endParaRPr lang="en-GB" b="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" r="3428"/>
          <a:stretch/>
        </p:blipFill>
        <p:spPr bwMode="auto">
          <a:xfrm>
            <a:off x="9794656" y="3849425"/>
            <a:ext cx="2109762" cy="279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028" y="4184865"/>
            <a:ext cx="2872377" cy="2128307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97" y="4184864"/>
            <a:ext cx="3330400" cy="2128307"/>
          </a:xfrm>
          <a:prstGeom prst="rect">
            <a:avLst/>
          </a:prstGeom>
        </p:spPr>
      </p:pic>
      <p:pic>
        <p:nvPicPr>
          <p:cNvPr id="13" name="Picture 13" descr="S:\Development\SP&amp;I\Green-natural infrastructure\01. PROJECTS\0035 Play Grounds Review\Playground Sites\Teats Hill\Photos\Coxside Beach\WP_20160815_11_34_39_P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9" y="4184865"/>
            <a:ext cx="2791957" cy="212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41" y="1271696"/>
            <a:ext cx="4231049" cy="25512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6851" y="1284644"/>
            <a:ext cx="4267805" cy="2616083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323841" y="2991511"/>
            <a:ext cx="794479" cy="494676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863487" y="1341918"/>
            <a:ext cx="1663364" cy="15399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863487" y="3486187"/>
            <a:ext cx="1789591" cy="40159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6400801" y="2509935"/>
            <a:ext cx="671038" cy="555155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90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GB" b="0" dirty="0"/>
              <a:t>Teat’s Hill: </a:t>
            </a:r>
            <a:r>
              <a:rPr lang="en-GB" b="0" dirty="0" smtClean="0"/>
              <a:t>Process</a:t>
            </a:r>
            <a:r>
              <a:rPr lang="en-GB" b="0" dirty="0"/>
              <a:t> </a:t>
            </a:r>
            <a:r>
              <a:rPr lang="en-GB" b="0" dirty="0" smtClean="0"/>
              <a:t>- Design </a:t>
            </a:r>
            <a:r>
              <a:rPr lang="en-GB" b="0" dirty="0"/>
              <a:t>concepts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310" y="1254155"/>
            <a:ext cx="3764190" cy="26167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531" y="3955850"/>
            <a:ext cx="4254491" cy="29021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797" y="1254156"/>
            <a:ext cx="4630661" cy="260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0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Teat’s Hill: Process - </a:t>
            </a:r>
            <a:r>
              <a:rPr lang="en-GB" dirty="0" smtClean="0"/>
              <a:t>Early stakeholder meetings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8300" y="870434"/>
            <a:ext cx="2254979" cy="570538"/>
          </a:xfrm>
        </p:spPr>
        <p:txBody>
          <a:bodyPr/>
          <a:lstStyle/>
          <a:p>
            <a:r>
              <a:rPr lang="en-GB" dirty="0" smtClean="0"/>
              <a:t>&amp; engagement planning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884" y="1534816"/>
            <a:ext cx="6213321" cy="1183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245" y="2970582"/>
            <a:ext cx="4785987" cy="15145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9" y="1393158"/>
            <a:ext cx="3842775" cy="2177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811" y="3479276"/>
            <a:ext cx="3896717" cy="33787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0652" y="3063857"/>
            <a:ext cx="3291593" cy="184433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90511" y="5464820"/>
            <a:ext cx="72102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002060"/>
                </a:solidFill>
              </a:rPr>
              <a:t>Detailed plan for stakeholder and local community engagement and co-creation  </a:t>
            </a:r>
            <a:endParaRPr lang="en-GB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31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Teat’s Hill: Process </a:t>
            </a:r>
            <a:r>
              <a:rPr lang="en-GB" b="0" dirty="0" smtClean="0"/>
              <a:t>– </a:t>
            </a:r>
            <a:r>
              <a:rPr lang="en-GB" dirty="0" smtClean="0"/>
              <a:t>local reinvigoration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8300" y="1005251"/>
            <a:ext cx="1603375" cy="527919"/>
          </a:xfrm>
        </p:spPr>
        <p:txBody>
          <a:bodyPr/>
          <a:lstStyle/>
          <a:p>
            <a:r>
              <a:rPr lang="en-GB" dirty="0" smtClean="0"/>
              <a:t>and building local pride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1680278"/>
            <a:ext cx="3514725" cy="4924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7553" y="1533170"/>
            <a:ext cx="3569587" cy="505203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68300" y="5216577"/>
            <a:ext cx="3229339" cy="4047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470137" y="1680278"/>
            <a:ext cx="34681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2060"/>
                </a:solidFill>
              </a:rPr>
              <a:t>Putting pride back into Teat’s Hill – making the changes part of a bigger social process and linking it to the fun that could be had on the site…</a:t>
            </a:r>
          </a:p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 smtClean="0">
                <a:solidFill>
                  <a:srgbClr val="002060"/>
                </a:solidFill>
              </a:rPr>
              <a:t>…while also providing detailed plans for discussion in a much more friendly fashion than your usual planning notice</a:t>
            </a:r>
            <a:endParaRPr lang="en-GB" sz="2400" dirty="0">
              <a:solidFill>
                <a:srgbClr val="00206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443397" y="3237875"/>
            <a:ext cx="1918158" cy="1978703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8007246" y="3942413"/>
            <a:ext cx="1766341" cy="127416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79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/>
              <a:t>Teat’s Hill: Process </a:t>
            </a:r>
            <a:r>
              <a:rPr lang="en-GB" b="0" dirty="0" smtClean="0"/>
              <a:t>-</a:t>
            </a:r>
            <a:r>
              <a:rPr lang="en-GB" dirty="0" smtClean="0"/>
              <a:t>Local engagement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68300" y="1005251"/>
            <a:ext cx="1603375" cy="527919"/>
          </a:xfrm>
        </p:spPr>
        <p:txBody>
          <a:bodyPr/>
          <a:lstStyle/>
          <a:p>
            <a:r>
              <a:rPr lang="en-GB" dirty="0" smtClean="0"/>
              <a:t>Building pride and redesign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9276"/>
            <a:ext cx="6448425" cy="4838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30650" y="1513226"/>
            <a:ext cx="55613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V</a:t>
            </a:r>
            <a:r>
              <a:rPr lang="en-GB" sz="2400" dirty="0" smtClean="0">
                <a:solidFill>
                  <a:srgbClr val="002060"/>
                </a:solidFill>
              </a:rPr>
              <a:t>olunteer </a:t>
            </a:r>
            <a:r>
              <a:rPr lang="en-GB" sz="2400" dirty="0">
                <a:solidFill>
                  <a:srgbClr val="002060"/>
                </a:solidFill>
              </a:rPr>
              <a:t>days helped clean-up and prepare the site for initial renovation </a:t>
            </a:r>
            <a:r>
              <a:rPr lang="en-GB" sz="2400" dirty="0" smtClean="0">
                <a:solidFill>
                  <a:srgbClr val="002060"/>
                </a:solidFill>
              </a:rPr>
              <a:t>work</a:t>
            </a:r>
          </a:p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002060"/>
                </a:solidFill>
              </a:rPr>
              <a:t>Local social housing provider had extensive discussions with residents </a:t>
            </a:r>
            <a:r>
              <a:rPr lang="en-GB" sz="2400" dirty="0" smtClean="0">
                <a:solidFill>
                  <a:srgbClr val="002060"/>
                </a:solidFill>
              </a:rPr>
              <a:t>(of all ages!!) about </a:t>
            </a:r>
            <a:r>
              <a:rPr lang="en-GB" sz="2400" dirty="0">
                <a:solidFill>
                  <a:srgbClr val="002060"/>
                </a:solidFill>
              </a:rPr>
              <a:t>the plans</a:t>
            </a:r>
          </a:p>
          <a:p>
            <a:r>
              <a:rPr lang="en-GB" sz="2400" dirty="0" smtClean="0">
                <a:solidFill>
                  <a:srgbClr val="002060"/>
                </a:solidFill>
              </a:rPr>
              <a:t>  </a:t>
            </a:r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 smtClean="0">
                <a:solidFill>
                  <a:srgbClr val="002060"/>
                </a:solidFill>
              </a:rPr>
              <a:t>Fun days brought a lost beach back to life (e.g. making rope again on the ‘rope walk’)</a:t>
            </a:r>
          </a:p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 smtClean="0">
                <a:solidFill>
                  <a:srgbClr val="002060"/>
                </a:solidFill>
              </a:rPr>
              <a:t>Local primary school developed the site in “</a:t>
            </a:r>
            <a:r>
              <a:rPr lang="en-GB" sz="2400" dirty="0" err="1" smtClean="0">
                <a:solidFill>
                  <a:srgbClr val="002060"/>
                </a:solidFill>
              </a:rPr>
              <a:t>minecraft</a:t>
            </a:r>
            <a:r>
              <a:rPr lang="en-GB" sz="2400" dirty="0" smtClean="0">
                <a:solidFill>
                  <a:srgbClr val="002060"/>
                </a:solidFill>
              </a:rPr>
              <a:t>” </a:t>
            </a:r>
          </a:p>
          <a:p>
            <a:endParaRPr lang="en-GB" sz="2400" dirty="0" smtClean="0">
              <a:solidFill>
                <a:srgbClr val="002060"/>
              </a:solidFill>
            </a:endParaRPr>
          </a:p>
          <a:p>
            <a:r>
              <a:rPr lang="en-GB" sz="2400" dirty="0" smtClean="0">
                <a:solidFill>
                  <a:srgbClr val="002060"/>
                </a:solidFill>
              </a:rPr>
              <a:t>On site discussions with local residents …..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2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ueHealth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5231</TotalTime>
  <Words>1144</Words>
  <Application>Microsoft Office PowerPoint</Application>
  <PresentationFormat>Widescreen</PresentationFormat>
  <Paragraphs>194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Noto Sans</vt:lpstr>
      <vt:lpstr>Times New Roman</vt:lpstr>
      <vt:lpstr>Verdana</vt:lpstr>
      <vt:lpstr>Wingdings</vt:lpstr>
      <vt:lpstr>BlueHealth Master</vt:lpstr>
      <vt:lpstr>PowerPoint Presentation</vt:lpstr>
      <vt:lpstr>Talk overview</vt:lpstr>
      <vt:lpstr>Talk overview</vt:lpstr>
      <vt:lpstr>Active Neighbourhoods</vt:lpstr>
      <vt:lpstr>Teat’s Hill: Site</vt:lpstr>
      <vt:lpstr>Teat’s Hill: Process - Design concepts</vt:lpstr>
      <vt:lpstr>Teat’s Hill: Process - Early stakeholder meetings</vt:lpstr>
      <vt:lpstr>Teat’s Hill: Process – local reinvigoration</vt:lpstr>
      <vt:lpstr>Teat’s Hill: Process -Local engagement</vt:lpstr>
      <vt:lpstr>Teat’s Hill: Renovation - The technical planning</vt:lpstr>
      <vt:lpstr>Teat’s Hill: Renovation - Landscaping and construction</vt:lpstr>
      <vt:lpstr>Teat’s Hill: Renovation- A site transformed</vt:lpstr>
      <vt:lpstr>Talk overview</vt:lpstr>
      <vt:lpstr>BlueHealth </vt:lpstr>
      <vt:lpstr>Environmental assessment positive changes</vt:lpstr>
      <vt:lpstr>BlueHealth Behavioural Assessment Tool</vt:lpstr>
      <vt:lpstr>More people visited the site</vt:lpstr>
      <vt:lpstr>Types of poeple &amp; activities changed</vt:lpstr>
      <vt:lpstr>BlueHealth Community Level Survey</vt:lpstr>
      <vt:lpstr>BlueHealth Community Level Survey</vt:lpstr>
      <vt:lpstr>BlueHealth Community Level Survey</vt:lpstr>
      <vt:lpstr>BlueHealth Community Level Survey</vt:lpstr>
      <vt:lpstr>BlueHealth Community Level Survey</vt:lpstr>
      <vt:lpstr>Limitations and strengths</vt:lpstr>
      <vt:lpstr>Talk overview</vt:lpstr>
      <vt:lpstr>Local Level Management: Neighbourhood level</vt:lpstr>
      <vt:lpstr>Wider policy &amp; practice implications </vt:lpstr>
      <vt:lpstr>PowerPoint Presentation</vt:lpstr>
    </vt:vector>
  </TitlesOfParts>
  <Company>University of Exeter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Smalley, Alexander</dc:creator>
  <cp:lastModifiedBy>Mathew White</cp:lastModifiedBy>
  <cp:revision>282</cp:revision>
  <dcterms:created xsi:type="dcterms:W3CDTF">2016-10-13T09:00:23Z</dcterms:created>
  <dcterms:modified xsi:type="dcterms:W3CDTF">2019-09-12T08:56:06Z</dcterms:modified>
</cp:coreProperties>
</file>