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2" r:id="rId2"/>
    <p:sldId id="257" r:id="rId3"/>
    <p:sldId id="258" r:id="rId4"/>
    <p:sldId id="268" r:id="rId5"/>
    <p:sldId id="276" r:id="rId6"/>
    <p:sldId id="293" r:id="rId7"/>
    <p:sldId id="259" r:id="rId8"/>
    <p:sldId id="274" r:id="rId9"/>
    <p:sldId id="275" r:id="rId10"/>
    <p:sldId id="271" r:id="rId11"/>
    <p:sldId id="273" r:id="rId12"/>
    <p:sldId id="272" r:id="rId13"/>
    <p:sldId id="277" r:id="rId14"/>
    <p:sldId id="288" r:id="rId15"/>
    <p:sldId id="278" r:id="rId16"/>
    <p:sldId id="279" r:id="rId17"/>
    <p:sldId id="280" r:id="rId18"/>
    <p:sldId id="281" r:id="rId19"/>
    <p:sldId id="282" r:id="rId20"/>
    <p:sldId id="284" r:id="rId21"/>
    <p:sldId id="283" r:id="rId22"/>
    <p:sldId id="291" r:id="rId23"/>
    <p:sldId id="286" r:id="rId24"/>
    <p:sldId id="294" r:id="rId25"/>
    <p:sldId id="264" r:id="rId26"/>
    <p:sldId id="289" r:id="rId27"/>
    <p:sldId id="290" r:id="rId28"/>
    <p:sldId id="285" r:id="rId29"/>
    <p:sldId id="287" r:id="rId30"/>
  </p:sldIdLst>
  <p:sldSz cx="9144000" cy="5145088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7A36"/>
    <a:srgbClr val="B4000C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60"/>
  </p:normalViewPr>
  <p:slideViewPr>
    <p:cSldViewPr snapToGrid="0">
      <p:cViewPr varScale="1">
        <p:scale>
          <a:sx n="90" d="100"/>
          <a:sy n="90" d="100"/>
        </p:scale>
        <p:origin x="-120" y="-5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CBABE-916E-4AAD-B057-5389DC7DF64C}" type="datetimeFigureOut">
              <a:rPr lang="nb-NO" smtClean="0"/>
              <a:t>10.09.2019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A1A9E-9E56-4094-AB2E-3DD200DFCB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2991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/>
          <p:cNvSpPr>
            <a:spLocks noGrp="1"/>
          </p:cNvSpPr>
          <p:nvPr>
            <p:ph type="ctrTitle"/>
          </p:nvPr>
        </p:nvSpPr>
        <p:spPr>
          <a:xfrm>
            <a:off x="2003079" y="3456043"/>
            <a:ext cx="5137842" cy="180049"/>
          </a:xfrm>
        </p:spPr>
        <p:txBody>
          <a:bodyPr lIns="0" tIns="0" rIns="0" bIns="0" anchor="b">
            <a:spAutoFit/>
          </a:bodyPr>
          <a:lstStyle>
            <a:lvl1pPr algn="ctr">
              <a:defRPr sz="13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003079" y="3627510"/>
            <a:ext cx="5137842" cy="20005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1300" b="1">
                <a:solidFill>
                  <a:schemeClr val="tx1"/>
                </a:solidFill>
                <a:latin typeface="+mj-lt"/>
              </a:defRPr>
            </a:lvl1pPr>
          </a:lstStyle>
          <a:p>
            <a:fld id="{CC918E41-4448-4E79-865F-42013EA6E1CC}" type="datetime1">
              <a:rPr lang="nb-NO" smtClean="0"/>
              <a:t>10.09.2019</a:t>
            </a:fld>
            <a:endParaRPr lang="nb-NO" dirty="0"/>
          </a:p>
        </p:txBody>
      </p:sp>
      <p:sp>
        <p:nvSpPr>
          <p:cNvPr id="15" name="Rektangel 14"/>
          <p:cNvSpPr/>
          <p:nvPr userDrawn="1"/>
        </p:nvSpPr>
        <p:spPr>
          <a:xfrm>
            <a:off x="0" y="4864253"/>
            <a:ext cx="9144000" cy="28083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000" cap="all" baseline="0" dirty="0">
              <a:solidFill>
                <a:schemeClr val="bg1"/>
              </a:solidFill>
            </a:endParaRPr>
          </a:p>
        </p:txBody>
      </p:sp>
      <p:pic>
        <p:nvPicPr>
          <p:cNvPr id="19" name="Bild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000" y="584554"/>
            <a:ext cx="1368000" cy="233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2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4162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997678" y="1376493"/>
            <a:ext cx="5148643" cy="828104"/>
          </a:xfrm>
        </p:spPr>
        <p:txBody>
          <a:bodyPr anchor="ctr"/>
          <a:lstStyle>
            <a:lvl1pPr algn="ctr">
              <a:defRPr sz="2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997678" y="2386299"/>
            <a:ext cx="5148643" cy="828104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846559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957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3204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0423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0423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6789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3886200" cy="601190"/>
          </a:xfrm>
        </p:spPr>
        <p:txBody>
          <a:bodyPr anchor="t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ittel 1"/>
          <p:cNvSpPr>
            <a:spLocks noGrp="1"/>
          </p:cNvSpPr>
          <p:nvPr>
            <p:ph type="title"/>
          </p:nvPr>
        </p:nvSpPr>
        <p:spPr>
          <a:xfrm>
            <a:off x="628650" y="351954"/>
            <a:ext cx="7886700" cy="8281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/>
          <p:cNvSpPr>
            <a:spLocks noGrp="1"/>
          </p:cNvSpPr>
          <p:nvPr>
            <p:ph sz="half" idx="13"/>
          </p:nvPr>
        </p:nvSpPr>
        <p:spPr>
          <a:xfrm>
            <a:off x="628650" y="1970832"/>
            <a:ext cx="3886200" cy="244118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tekst 2"/>
          <p:cNvSpPr>
            <a:spLocks noGrp="1"/>
          </p:cNvSpPr>
          <p:nvPr>
            <p:ph type="body" idx="14"/>
          </p:nvPr>
        </p:nvSpPr>
        <p:spPr>
          <a:xfrm>
            <a:off x="4629150" y="1369642"/>
            <a:ext cx="3886200" cy="601190"/>
          </a:xfrm>
        </p:spPr>
        <p:txBody>
          <a:bodyPr anchor="t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sz="half" idx="15"/>
          </p:nvPr>
        </p:nvSpPr>
        <p:spPr>
          <a:xfrm>
            <a:off x="4629150" y="1970832"/>
            <a:ext cx="3886200" cy="244118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7511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6915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59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858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28650" y="351954"/>
            <a:ext cx="7886700" cy="8281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8650" y="1369643"/>
            <a:ext cx="7886700" cy="30427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223963" y="4764987"/>
            <a:ext cx="4891087" cy="13854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457950" y="4764987"/>
            <a:ext cx="2057400" cy="13854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5E025E5-F4E9-4572-B8CF-5901727261FC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4" y="4615777"/>
            <a:ext cx="801728" cy="35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5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Coastal settlements and regions have a </a:t>
            </a:r>
            <a:r>
              <a:rPr lang="nb-NO" dirty="0" err="1" smtClean="0"/>
              <a:t>future</a:t>
            </a:r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xmlns="" id="{96CE2A90-0B6B-477E-BDF2-B9AA17621C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nb-NO" dirty="0" err="1" smtClean="0">
                <a:solidFill>
                  <a:schemeClr val="bg1">
                    <a:lumMod val="65000"/>
                  </a:schemeClr>
                </a:solidFill>
              </a:rPr>
              <a:t>But</a:t>
            </a:r>
            <a:r>
              <a:rPr lang="nb-NO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b-NO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nb-NO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b-NO" dirty="0" err="1" smtClean="0">
                <a:solidFill>
                  <a:schemeClr val="bg1">
                    <a:lumMod val="65000"/>
                  </a:schemeClr>
                </a:solidFill>
              </a:rPr>
              <a:t>future</a:t>
            </a:r>
            <a:r>
              <a:rPr lang="nb-NO" dirty="0" smtClean="0">
                <a:solidFill>
                  <a:schemeClr val="bg1">
                    <a:lumMod val="65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nb-NO" dirty="0" smtClean="0">
                <a:solidFill>
                  <a:schemeClr val="bg1">
                    <a:lumMod val="65000"/>
                  </a:schemeClr>
                </a:solidFill>
              </a:rPr>
              <a:t>And </a:t>
            </a:r>
            <a:r>
              <a:rPr lang="nb-NO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nb-NO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b-NO" dirty="0" err="1" smtClean="0">
                <a:solidFill>
                  <a:schemeClr val="bg1">
                    <a:lumMod val="65000"/>
                  </a:schemeClr>
                </a:solidFill>
              </a:rPr>
              <a:t>about</a:t>
            </a:r>
            <a:r>
              <a:rPr lang="nb-NO" dirty="0" smtClean="0">
                <a:solidFill>
                  <a:schemeClr val="bg1">
                    <a:lumMod val="65000"/>
                  </a:schemeClr>
                </a:solidFill>
              </a:rPr>
              <a:t> planning?</a:t>
            </a:r>
          </a:p>
        </p:txBody>
      </p:sp>
      <p:sp>
        <p:nvSpPr>
          <p:cNvPr id="2" name="TekstSylinder 1"/>
          <p:cNvSpPr txBox="1"/>
          <p:nvPr/>
        </p:nvSpPr>
        <p:spPr>
          <a:xfrm>
            <a:off x="6528390" y="4032939"/>
            <a:ext cx="211587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i="1" dirty="0" smtClean="0"/>
              <a:t>Petter Wiberg</a:t>
            </a:r>
          </a:p>
          <a:p>
            <a:pPr algn="r"/>
            <a:r>
              <a:rPr lang="nb-NO" i="1" dirty="0" smtClean="0"/>
              <a:t>Head of Town Planning</a:t>
            </a:r>
          </a:p>
          <a:p>
            <a:pPr algn="r"/>
            <a:r>
              <a:rPr lang="nb-NO" i="1" dirty="0" smtClean="0"/>
              <a:t>City of Bergen </a:t>
            </a:r>
            <a:endParaRPr lang="nb-NO" i="1" dirty="0"/>
          </a:p>
        </p:txBody>
      </p:sp>
      <p:sp>
        <p:nvSpPr>
          <p:cNvPr id="3" name="TekstSylinder 2"/>
          <p:cNvSpPr txBox="1"/>
          <p:nvPr/>
        </p:nvSpPr>
        <p:spPr>
          <a:xfrm>
            <a:off x="1531088" y="3253562"/>
            <a:ext cx="65177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13th European Biennal of Towns and Town planners 2019 – Planning on the edge</a:t>
            </a:r>
          </a:p>
          <a:p>
            <a:pPr algn="ctr"/>
            <a:r>
              <a:rPr lang="nb-NO" dirty="0" smtClean="0"/>
              <a:t>Plymouth September 12th 2019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5003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18437" y="57758"/>
            <a:ext cx="6390167" cy="612093"/>
          </a:xfrm>
        </p:spPr>
        <p:txBody>
          <a:bodyPr/>
          <a:lstStyle/>
          <a:p>
            <a:r>
              <a:rPr lang="nb-NO" sz="3200" dirty="0" smtClean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nb-NO" sz="3200" dirty="0" err="1" smtClean="0">
                <a:solidFill>
                  <a:schemeClr val="tx2">
                    <a:lumMod val="75000"/>
                  </a:schemeClr>
                </a:solidFill>
              </a:rPr>
              <a:t>oceans</a:t>
            </a:r>
            <a:r>
              <a:rPr lang="nb-NO" sz="3200" dirty="0" smtClean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nb-NO" sz="3200" dirty="0" err="1" smtClean="0">
                <a:solidFill>
                  <a:schemeClr val="tx2">
                    <a:lumMod val="75000"/>
                  </a:schemeClr>
                </a:solidFill>
              </a:rPr>
              <a:t>our</a:t>
            </a:r>
            <a:r>
              <a:rPr lang="nb-NO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b-NO" sz="3200" dirty="0" err="1" smtClean="0">
                <a:solidFill>
                  <a:schemeClr val="tx2">
                    <a:lumMod val="75000"/>
                  </a:schemeClr>
                </a:solidFill>
              </a:rPr>
              <a:t>common</a:t>
            </a:r>
            <a:r>
              <a:rPr lang="nb-NO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b-NO" sz="3200" dirty="0" err="1" smtClean="0">
                <a:solidFill>
                  <a:schemeClr val="tx2">
                    <a:lumMod val="75000"/>
                  </a:schemeClr>
                </a:solidFill>
              </a:rPr>
              <a:t>dustbin</a:t>
            </a:r>
            <a:endParaRPr lang="nb-NO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5862"/>
            <a:ext cx="2959103" cy="425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1442">
            <a:off x="2959103" y="1512254"/>
            <a:ext cx="2937895" cy="24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998" y="805010"/>
            <a:ext cx="3055610" cy="4340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Sylinder 3"/>
          <p:cNvSpPr txBox="1"/>
          <p:nvPr/>
        </p:nvSpPr>
        <p:spPr>
          <a:xfrm rot="18942081">
            <a:off x="5704437" y="2825007"/>
            <a:ext cx="34307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Arctic beaches innundated with rubbish</a:t>
            </a:r>
            <a:endParaRPr lang="nb-N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6" y="2194385"/>
            <a:ext cx="5534025" cy="280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141524"/>
            <a:ext cx="4743450" cy="281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/>
          <p:cNvSpPr/>
          <p:nvPr/>
        </p:nvSpPr>
        <p:spPr>
          <a:xfrm>
            <a:off x="5541482" y="3248420"/>
            <a:ext cx="3480106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dirty="0" smtClean="0">
                <a:solidFill>
                  <a:schemeClr val="accent1">
                    <a:lumMod val="75000"/>
                  </a:schemeClr>
                </a:solidFill>
              </a:rPr>
              <a:t>30 </a:t>
            </a:r>
            <a:r>
              <a:rPr lang="nb-NO" sz="1600" dirty="0" err="1" smtClean="0">
                <a:solidFill>
                  <a:schemeClr val="accent1">
                    <a:lumMod val="75000"/>
                  </a:schemeClr>
                </a:solidFill>
              </a:rPr>
              <a:t>plastic</a:t>
            </a:r>
            <a:r>
              <a:rPr lang="nb-NO" sz="1600" dirty="0" smtClean="0">
                <a:solidFill>
                  <a:schemeClr val="accent1">
                    <a:lumMod val="75000"/>
                  </a:schemeClr>
                </a:solidFill>
              </a:rPr>
              <a:t> bags </a:t>
            </a:r>
            <a:r>
              <a:rPr lang="nb-NO" sz="1600" dirty="0" err="1" smtClean="0">
                <a:solidFill>
                  <a:schemeClr val="accent1">
                    <a:lumMod val="75000"/>
                  </a:schemeClr>
                </a:solidFill>
              </a:rPr>
              <a:t>found</a:t>
            </a:r>
            <a:r>
              <a:rPr lang="nb-NO" sz="1600" dirty="0" smtClean="0">
                <a:solidFill>
                  <a:schemeClr val="accent1">
                    <a:lumMod val="75000"/>
                  </a:schemeClr>
                </a:solidFill>
              </a:rPr>
              <a:t> in the </a:t>
            </a:r>
            <a:r>
              <a:rPr lang="nb-NO" sz="1600" dirty="0" err="1" smtClean="0">
                <a:solidFill>
                  <a:schemeClr val="accent1">
                    <a:lumMod val="75000"/>
                  </a:schemeClr>
                </a:solidFill>
              </a:rPr>
              <a:t>whale’s</a:t>
            </a:r>
            <a:r>
              <a:rPr lang="nb-NO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sz="1600" dirty="0" err="1" smtClean="0">
                <a:solidFill>
                  <a:schemeClr val="accent1">
                    <a:lumMod val="75000"/>
                  </a:schemeClr>
                </a:solidFill>
              </a:rPr>
              <a:t>stomach</a:t>
            </a:r>
            <a:r>
              <a:rPr lang="nb-NO" sz="1600" dirty="0" smtClean="0">
                <a:solidFill>
                  <a:schemeClr val="accent1">
                    <a:lumMod val="75000"/>
                  </a:schemeClr>
                </a:solidFill>
              </a:rPr>
              <a:t>. The starving </a:t>
            </a:r>
            <a:r>
              <a:rPr lang="nb-NO" sz="1600" dirty="0" err="1" smtClean="0">
                <a:solidFill>
                  <a:schemeClr val="accent1">
                    <a:lumMod val="75000"/>
                  </a:schemeClr>
                </a:solidFill>
              </a:rPr>
              <a:t>whale</a:t>
            </a:r>
            <a:r>
              <a:rPr lang="nb-NO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sz="1600" dirty="0" err="1" smtClean="0">
                <a:solidFill>
                  <a:schemeClr val="accent1">
                    <a:lumMod val="75000"/>
                  </a:schemeClr>
                </a:solidFill>
              </a:rPr>
              <a:t>had</a:t>
            </a:r>
            <a:r>
              <a:rPr lang="nb-NO" sz="1600" dirty="0" smtClean="0">
                <a:solidFill>
                  <a:schemeClr val="accent1">
                    <a:lumMod val="75000"/>
                  </a:schemeClr>
                </a:solidFill>
              </a:rPr>
              <a:t> to be </a:t>
            </a:r>
            <a:r>
              <a:rPr lang="nb-NO" sz="1600" dirty="0" err="1" smtClean="0">
                <a:solidFill>
                  <a:schemeClr val="accent1">
                    <a:lumMod val="75000"/>
                  </a:schemeClr>
                </a:solidFill>
              </a:rPr>
              <a:t>killed</a:t>
            </a:r>
            <a:r>
              <a:rPr lang="nb-NO" sz="16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endParaRPr lang="nb-NO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b-NO" sz="1600" dirty="0" smtClean="0">
                <a:solidFill>
                  <a:schemeClr val="accent1">
                    <a:lumMod val="75000"/>
                  </a:schemeClr>
                </a:solidFill>
              </a:rPr>
              <a:t>The bags </a:t>
            </a:r>
            <a:r>
              <a:rPr lang="nb-NO" sz="1600" dirty="0" err="1" smtClean="0">
                <a:solidFill>
                  <a:schemeClr val="accent1">
                    <a:lumMod val="75000"/>
                  </a:schemeClr>
                </a:solidFill>
              </a:rPr>
              <a:t>are</a:t>
            </a:r>
            <a:r>
              <a:rPr lang="nb-NO" sz="1600" dirty="0" smtClean="0">
                <a:solidFill>
                  <a:schemeClr val="accent1">
                    <a:lumMod val="75000"/>
                  </a:schemeClr>
                </a:solidFill>
              </a:rPr>
              <a:t> in Bergen museum.</a:t>
            </a:r>
          </a:p>
          <a:p>
            <a:endParaRPr lang="nb-NO" dirty="0"/>
          </a:p>
          <a:p>
            <a:r>
              <a:rPr lang="nb-NO" sz="1100" dirty="0" smtClean="0"/>
              <a:t>Vindenes på Sotra i </a:t>
            </a:r>
            <a:r>
              <a:rPr lang="nb-NO" sz="1100" dirty="0" err="1" smtClean="0"/>
              <a:t>Hordaland.Foto</a:t>
            </a:r>
            <a:r>
              <a:rPr lang="nb-NO" sz="1100" dirty="0" smtClean="0"/>
              <a:t>: Christoph </a:t>
            </a:r>
            <a:r>
              <a:rPr lang="nb-NO" sz="1100" dirty="0" err="1" smtClean="0"/>
              <a:t>Noever</a:t>
            </a:r>
            <a:r>
              <a:rPr lang="nb-NO" sz="1100" dirty="0" smtClean="0"/>
              <a:t> / UiB / NTB </a:t>
            </a:r>
            <a:r>
              <a:rPr lang="nb-NO" sz="1100" dirty="0" err="1" smtClean="0"/>
              <a:t>scanpix</a:t>
            </a:r>
            <a:endParaRPr lang="nb-NO" sz="11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57615"/>
            <a:ext cx="2667000" cy="49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33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 err="1" smtClean="0">
                <a:solidFill>
                  <a:schemeClr val="accent1">
                    <a:lumMod val="75000"/>
                  </a:schemeClr>
                </a:solidFill>
              </a:rPr>
              <a:t>Climate</a:t>
            </a:r>
            <a:r>
              <a:rPr lang="nb-NO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sz="3200" dirty="0" err="1" smtClean="0">
                <a:solidFill>
                  <a:schemeClr val="accent1">
                    <a:lumMod val="75000"/>
                  </a:schemeClr>
                </a:solidFill>
              </a:rPr>
              <a:t>change</a:t>
            </a:r>
            <a:r>
              <a:rPr lang="nb-NO" sz="3200" dirty="0" smtClean="0">
                <a:solidFill>
                  <a:schemeClr val="accent1">
                    <a:lumMod val="75000"/>
                  </a:schemeClr>
                </a:solidFill>
              </a:rPr>
              <a:t> and the </a:t>
            </a:r>
            <a:r>
              <a:rPr lang="nb-NO" sz="3200" dirty="0" err="1" smtClean="0">
                <a:solidFill>
                  <a:schemeClr val="accent1">
                    <a:lumMod val="75000"/>
                  </a:schemeClr>
                </a:solidFill>
              </a:rPr>
              <a:t>oceans</a:t>
            </a:r>
            <a:endParaRPr lang="nb-NO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369643"/>
            <a:ext cx="3126486" cy="3042700"/>
          </a:xfrm>
        </p:spPr>
        <p:txBody>
          <a:bodyPr/>
          <a:lstStyle/>
          <a:p>
            <a:r>
              <a:rPr lang="nb-NO" dirty="0" smtClean="0"/>
              <a:t>Rising </a:t>
            </a:r>
            <a:r>
              <a:rPr lang="nb-NO" dirty="0" err="1" smtClean="0"/>
              <a:t>sea</a:t>
            </a:r>
            <a:r>
              <a:rPr lang="nb-NO" dirty="0" smtClean="0"/>
              <a:t> </a:t>
            </a:r>
            <a:r>
              <a:rPr lang="nb-NO" dirty="0" err="1" smtClean="0"/>
              <a:t>temperature</a:t>
            </a:r>
            <a:endParaRPr lang="nb-NO" dirty="0" smtClean="0"/>
          </a:p>
          <a:p>
            <a:r>
              <a:rPr lang="nb-NO" dirty="0" smtClean="0"/>
              <a:t>Polar </a:t>
            </a:r>
            <a:r>
              <a:rPr lang="nb-NO" dirty="0" err="1" smtClean="0"/>
              <a:t>ice</a:t>
            </a:r>
            <a:r>
              <a:rPr lang="nb-NO" dirty="0" smtClean="0"/>
              <a:t> melting and </a:t>
            </a:r>
          </a:p>
          <a:p>
            <a:r>
              <a:rPr lang="nb-NO" dirty="0" smtClean="0"/>
              <a:t>Sea </a:t>
            </a:r>
            <a:r>
              <a:rPr lang="nb-NO" dirty="0" err="1" smtClean="0"/>
              <a:t>level</a:t>
            </a:r>
            <a:r>
              <a:rPr lang="nb-NO" dirty="0" smtClean="0"/>
              <a:t> rise</a:t>
            </a:r>
          </a:p>
          <a:p>
            <a:r>
              <a:rPr lang="nb-NO" dirty="0" err="1" smtClean="0"/>
              <a:t>Effects</a:t>
            </a:r>
            <a:r>
              <a:rPr lang="nb-NO" dirty="0" smtClean="0"/>
              <a:t> on </a:t>
            </a:r>
            <a:r>
              <a:rPr lang="nb-NO" dirty="0" err="1" smtClean="0"/>
              <a:t>currents</a:t>
            </a:r>
            <a:endParaRPr lang="nb-NO" dirty="0" smtClean="0"/>
          </a:p>
          <a:p>
            <a:r>
              <a:rPr lang="nb-NO" dirty="0" smtClean="0"/>
              <a:t>Sea water </a:t>
            </a:r>
            <a:r>
              <a:rPr lang="nb-NO" dirty="0" err="1" smtClean="0"/>
              <a:t>chemistry</a:t>
            </a:r>
            <a:r>
              <a:rPr lang="nb-NO" dirty="0" smtClean="0"/>
              <a:t>: </a:t>
            </a:r>
            <a:r>
              <a:rPr lang="nb-NO" dirty="0" err="1" smtClean="0"/>
              <a:t>acidification</a:t>
            </a:r>
            <a:r>
              <a:rPr lang="nb-NO" dirty="0" smtClean="0"/>
              <a:t> </a:t>
            </a:r>
          </a:p>
          <a:p>
            <a:r>
              <a:rPr lang="nb-NO" dirty="0" err="1" smtClean="0"/>
              <a:t>Effects</a:t>
            </a:r>
            <a:r>
              <a:rPr lang="nb-NO" dirty="0" smtClean="0"/>
              <a:t> on marine </a:t>
            </a:r>
            <a:r>
              <a:rPr lang="nb-NO" dirty="0"/>
              <a:t>life, </a:t>
            </a:r>
            <a:r>
              <a:rPr lang="nb-NO" dirty="0" err="1"/>
              <a:t>biodiversity</a:t>
            </a:r>
            <a:r>
              <a:rPr lang="nb-NO" dirty="0"/>
              <a:t> and </a:t>
            </a:r>
            <a:r>
              <a:rPr lang="nb-NO" dirty="0" err="1"/>
              <a:t>availability</a:t>
            </a:r>
            <a:r>
              <a:rPr lang="nb-NO" dirty="0"/>
              <a:t> of </a:t>
            </a:r>
            <a:r>
              <a:rPr lang="nb-NO" dirty="0" err="1"/>
              <a:t>food</a:t>
            </a:r>
            <a:endParaRPr lang="nb-NO" dirty="0"/>
          </a:p>
          <a:p>
            <a:endParaRPr lang="nb-NO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275" y="1304544"/>
            <a:ext cx="5120725" cy="38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04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545910D9-1F9C-4228-96CB-9BF25EFD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51" y="421957"/>
            <a:ext cx="6585406" cy="828104"/>
          </a:xfrm>
        </p:spPr>
        <p:txBody>
          <a:bodyPr/>
          <a:lstStyle/>
          <a:p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Three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ships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 on the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way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Iceland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. One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would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 be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enough</a:t>
            </a:r>
            <a:endParaRPr lang="nb-NO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A0E3B5E9-872D-48AB-B986-D770E1C9A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8850"/>
            <a:ext cx="7886700" cy="2357437"/>
          </a:xfrm>
        </p:spPr>
        <p:txBody>
          <a:bodyPr>
            <a:normAutofit/>
          </a:bodyPr>
          <a:lstStyle/>
          <a:p>
            <a:r>
              <a:rPr lang="nb-NO" sz="2000" dirty="0" smtClean="0"/>
              <a:t>«</a:t>
            </a:r>
            <a:r>
              <a:rPr lang="nb-NO" sz="2000" dirty="0" err="1" smtClean="0"/>
              <a:t>We</a:t>
            </a:r>
            <a:r>
              <a:rPr lang="nb-NO" sz="2000" dirty="0" smtClean="0"/>
              <a:t> have 3 </a:t>
            </a:r>
            <a:r>
              <a:rPr lang="nb-NO" sz="2000" dirty="0" err="1" smtClean="0"/>
              <a:t>ships</a:t>
            </a:r>
            <a:r>
              <a:rPr lang="nb-NO" sz="2000" dirty="0" smtClean="0"/>
              <a:t> with </a:t>
            </a:r>
            <a:r>
              <a:rPr lang="nb-NO" sz="2000" dirty="0" err="1" smtClean="0"/>
              <a:t>quotas</a:t>
            </a:r>
            <a:r>
              <a:rPr lang="nb-NO" sz="2000" dirty="0" smtClean="0"/>
              <a:t> and over </a:t>
            </a:r>
            <a:r>
              <a:rPr lang="nb-NO" sz="2000" dirty="0" err="1" smtClean="0"/>
              <a:t>capacity</a:t>
            </a:r>
            <a:r>
              <a:rPr lang="nb-NO" sz="2000" dirty="0" smtClean="0"/>
              <a:t>»</a:t>
            </a:r>
          </a:p>
          <a:p>
            <a:r>
              <a:rPr lang="nb-NO" sz="2000" dirty="0" smtClean="0"/>
              <a:t>One </a:t>
            </a:r>
            <a:r>
              <a:rPr lang="nb-NO" sz="2000" dirty="0" err="1" smtClean="0"/>
              <a:t>very</a:t>
            </a:r>
            <a:r>
              <a:rPr lang="nb-NO" sz="2000" dirty="0" smtClean="0"/>
              <a:t> </a:t>
            </a:r>
            <a:r>
              <a:rPr lang="nb-NO" sz="2000" dirty="0" err="1" smtClean="0"/>
              <a:t>modern</a:t>
            </a:r>
            <a:r>
              <a:rPr lang="nb-NO" sz="2000" dirty="0" smtClean="0"/>
              <a:t> – </a:t>
            </a:r>
            <a:r>
              <a:rPr lang="nb-NO" sz="2000" dirty="0" err="1" smtClean="0"/>
              <a:t>capable</a:t>
            </a:r>
            <a:r>
              <a:rPr lang="nb-NO" sz="2000" dirty="0" smtClean="0"/>
              <a:t> of </a:t>
            </a:r>
            <a:r>
              <a:rPr lang="nb-NO" sz="2000" dirty="0" err="1" smtClean="0"/>
              <a:t>catching</a:t>
            </a:r>
            <a:r>
              <a:rPr lang="nb-NO" sz="2000" dirty="0" smtClean="0"/>
              <a:t> </a:t>
            </a:r>
            <a:r>
              <a:rPr lang="nb-NO" sz="2000" dirty="0" err="1" smtClean="0"/>
              <a:t>almost</a:t>
            </a:r>
            <a:r>
              <a:rPr lang="nb-NO" sz="2000" dirty="0" smtClean="0"/>
              <a:t> as </a:t>
            </a:r>
            <a:r>
              <a:rPr lang="nb-NO" sz="2000" dirty="0" err="1" smtClean="0"/>
              <a:t>much</a:t>
            </a:r>
            <a:r>
              <a:rPr lang="nb-NO" sz="2000" dirty="0" smtClean="0"/>
              <a:t> as the 2 older </a:t>
            </a:r>
            <a:r>
              <a:rPr lang="nb-NO" sz="2000" dirty="0" err="1" smtClean="0"/>
              <a:t>ones</a:t>
            </a:r>
            <a:r>
              <a:rPr lang="nb-NO" sz="2000" dirty="0" smtClean="0"/>
              <a:t>.</a:t>
            </a:r>
          </a:p>
          <a:p>
            <a:r>
              <a:rPr lang="nb-NO" sz="2000" dirty="0" err="1" smtClean="0"/>
              <a:t>Quotas</a:t>
            </a:r>
            <a:r>
              <a:rPr lang="nb-NO" sz="2000" dirty="0" smtClean="0"/>
              <a:t> </a:t>
            </a:r>
            <a:r>
              <a:rPr lang="nb-NO" sz="2000" dirty="0" err="1" smtClean="0"/>
              <a:t>follow</a:t>
            </a:r>
            <a:r>
              <a:rPr lang="nb-NO" sz="2000" dirty="0" smtClean="0"/>
              <a:t> the </a:t>
            </a:r>
            <a:r>
              <a:rPr lang="nb-NO" sz="2000" dirty="0" err="1" smtClean="0"/>
              <a:t>ships</a:t>
            </a:r>
            <a:r>
              <a:rPr lang="nb-NO" sz="2000" dirty="0" smtClean="0"/>
              <a:t>, not the </a:t>
            </a:r>
            <a:r>
              <a:rPr lang="nb-NO" sz="2000" dirty="0" err="1" smtClean="0"/>
              <a:t>company</a:t>
            </a:r>
            <a:endParaRPr lang="nb-NO" sz="2000" dirty="0" smtClean="0"/>
          </a:p>
          <a:p>
            <a:r>
              <a:rPr lang="nb-NO" sz="2000" dirty="0" smtClean="0"/>
              <a:t>«</a:t>
            </a:r>
            <a:r>
              <a:rPr lang="nb-NO" sz="2000" dirty="0" err="1" smtClean="0"/>
              <a:t>if</a:t>
            </a:r>
            <a:r>
              <a:rPr lang="nb-NO" sz="2000" dirty="0" smtClean="0"/>
              <a:t> </a:t>
            </a:r>
            <a:r>
              <a:rPr lang="nb-NO" sz="2000" dirty="0" err="1" smtClean="0"/>
              <a:t>we</a:t>
            </a:r>
            <a:r>
              <a:rPr lang="nb-NO" sz="2000" dirty="0" smtClean="0"/>
              <a:t> </a:t>
            </a:r>
            <a:r>
              <a:rPr lang="nb-NO" sz="2000" dirty="0" err="1" smtClean="0"/>
              <a:t>can</a:t>
            </a:r>
            <a:r>
              <a:rPr lang="nb-NO" sz="2000" dirty="0" smtClean="0"/>
              <a:t> </a:t>
            </a:r>
            <a:r>
              <a:rPr lang="nb-NO" sz="2000" dirty="0" err="1" smtClean="0"/>
              <a:t>redistribute</a:t>
            </a:r>
            <a:r>
              <a:rPr lang="nb-NO" sz="2000" dirty="0" smtClean="0"/>
              <a:t> the </a:t>
            </a:r>
            <a:r>
              <a:rPr lang="nb-NO" sz="2000" dirty="0" err="1" smtClean="0"/>
              <a:t>quotas</a:t>
            </a:r>
            <a:r>
              <a:rPr lang="nb-NO" sz="2000" dirty="0" smtClean="0"/>
              <a:t> and </a:t>
            </a:r>
            <a:r>
              <a:rPr lang="nb-NO" sz="2000" dirty="0" err="1" smtClean="0"/>
              <a:t>take</a:t>
            </a:r>
            <a:r>
              <a:rPr lang="nb-NO" sz="2000" dirty="0" smtClean="0"/>
              <a:t> more </a:t>
            </a:r>
            <a:r>
              <a:rPr lang="nb-NO" sz="2000" dirty="0" err="1" smtClean="0"/>
              <a:t>fish</a:t>
            </a:r>
            <a:r>
              <a:rPr lang="nb-NO" sz="2000" dirty="0" smtClean="0"/>
              <a:t> with the </a:t>
            </a:r>
            <a:r>
              <a:rPr lang="nb-NO" sz="2000" dirty="0" err="1" smtClean="0"/>
              <a:t>new</a:t>
            </a:r>
            <a:r>
              <a:rPr lang="nb-NO" sz="2000" dirty="0" smtClean="0"/>
              <a:t> </a:t>
            </a:r>
            <a:r>
              <a:rPr lang="nb-NO" sz="2000" dirty="0" err="1" smtClean="0"/>
              <a:t>ship</a:t>
            </a:r>
            <a:r>
              <a:rPr lang="nb-NO" sz="2000" dirty="0" smtClean="0"/>
              <a:t> and less with the </a:t>
            </a:r>
            <a:r>
              <a:rPr lang="nb-NO" sz="2000" dirty="0" err="1" smtClean="0"/>
              <a:t>old</a:t>
            </a:r>
            <a:r>
              <a:rPr lang="nb-NO" sz="2000" dirty="0" smtClean="0"/>
              <a:t> </a:t>
            </a:r>
            <a:r>
              <a:rPr lang="nb-NO" sz="2000" dirty="0" err="1" smtClean="0"/>
              <a:t>ones</a:t>
            </a:r>
            <a:r>
              <a:rPr lang="nb-NO" sz="2000" dirty="0" smtClean="0"/>
              <a:t>, </a:t>
            </a:r>
            <a:r>
              <a:rPr lang="nb-NO" sz="2000" dirty="0" err="1" smtClean="0"/>
              <a:t>we</a:t>
            </a:r>
            <a:r>
              <a:rPr lang="nb-NO" sz="2000" dirty="0" smtClean="0"/>
              <a:t> </a:t>
            </a:r>
            <a:r>
              <a:rPr lang="nb-NO" sz="2000" dirty="0" err="1" smtClean="0"/>
              <a:t>can</a:t>
            </a:r>
            <a:r>
              <a:rPr lang="nb-NO" sz="2000" dirty="0" smtClean="0"/>
              <a:t> save </a:t>
            </a:r>
            <a:r>
              <a:rPr lang="nb-NO" sz="2000" dirty="0" err="1" smtClean="0"/>
              <a:t>emissions</a:t>
            </a:r>
            <a:r>
              <a:rPr lang="nb-NO" sz="2000" dirty="0" smtClean="0"/>
              <a:t> to the air </a:t>
            </a:r>
            <a:r>
              <a:rPr lang="nb-NO" sz="2000" dirty="0" err="1" smtClean="0"/>
              <a:t>equivalent</a:t>
            </a:r>
            <a:r>
              <a:rPr lang="nb-NO" sz="2000" dirty="0" smtClean="0"/>
              <a:t> to 180 000 </a:t>
            </a:r>
            <a:r>
              <a:rPr lang="nb-NO" sz="2000" dirty="0" err="1" smtClean="0"/>
              <a:t>cars</a:t>
            </a:r>
            <a:r>
              <a:rPr lang="nb-NO" sz="2000" dirty="0" smtClean="0"/>
              <a:t>»</a:t>
            </a:r>
          </a:p>
          <a:p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637" y="40956"/>
            <a:ext cx="2957363" cy="233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07" y="40957"/>
            <a:ext cx="15049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142875" y="142875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i="1" dirty="0" err="1" smtClean="0">
                <a:solidFill>
                  <a:schemeClr val="accent1">
                    <a:lumMod val="75000"/>
                  </a:schemeClr>
                </a:solidFill>
              </a:rPr>
              <a:t>Politics</a:t>
            </a:r>
            <a:r>
              <a:rPr lang="nb-NO" sz="1800" i="1" dirty="0" smtClean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nb-NO" sz="1800" i="1" dirty="0" err="1" smtClean="0">
                <a:solidFill>
                  <a:schemeClr val="accent1">
                    <a:lumMod val="75000"/>
                  </a:schemeClr>
                </a:solidFill>
              </a:rPr>
              <a:t>resource</a:t>
            </a:r>
            <a:r>
              <a:rPr lang="nb-NO" sz="1800" i="1" dirty="0" smtClean="0">
                <a:solidFill>
                  <a:schemeClr val="accent1">
                    <a:lumMod val="75000"/>
                  </a:schemeClr>
                </a:solidFill>
              </a:rPr>
              <a:t> management and </a:t>
            </a:r>
            <a:r>
              <a:rPr lang="nb-NO" sz="1800" i="1" dirty="0" err="1" smtClean="0">
                <a:solidFill>
                  <a:schemeClr val="accent1">
                    <a:lumMod val="75000"/>
                  </a:schemeClr>
                </a:solidFill>
              </a:rPr>
              <a:t>viable</a:t>
            </a:r>
            <a:r>
              <a:rPr lang="nb-NO" sz="18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sz="1800" i="1" dirty="0" err="1" smtClean="0">
                <a:solidFill>
                  <a:schemeClr val="accent1">
                    <a:lumMod val="75000"/>
                  </a:schemeClr>
                </a:solidFill>
              </a:rPr>
              <a:t>conditions</a:t>
            </a:r>
            <a:r>
              <a:rPr lang="nb-NO" sz="1800" i="1" dirty="0" smtClean="0">
                <a:solidFill>
                  <a:schemeClr val="accent1">
                    <a:lumMod val="75000"/>
                  </a:schemeClr>
                </a:solidFill>
              </a:rPr>
              <a:t> for business and </a:t>
            </a:r>
            <a:r>
              <a:rPr lang="nb-NO" sz="1800" i="1" dirty="0" err="1" smtClean="0">
                <a:solidFill>
                  <a:schemeClr val="accent1">
                    <a:lumMod val="75000"/>
                  </a:schemeClr>
                </a:solidFill>
              </a:rPr>
              <a:t>employment</a:t>
            </a:r>
            <a:r>
              <a:rPr lang="nb-NO" sz="1800" i="1" dirty="0" smtClean="0">
                <a:solidFill>
                  <a:schemeClr val="accent1">
                    <a:lumMod val="75000"/>
                  </a:schemeClr>
                </a:solidFill>
              </a:rPr>
              <a:t> in the regions</a:t>
            </a:r>
            <a:endParaRPr lang="nb-NO" sz="18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470" y="0"/>
            <a:ext cx="6900530" cy="518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106326" y="404037"/>
            <a:ext cx="2009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nb-NO" sz="2400" dirty="0" err="1" smtClean="0">
                <a:solidFill>
                  <a:schemeClr val="accent1">
                    <a:lumMod val="75000"/>
                  </a:schemeClr>
                </a:solidFill>
              </a:rPr>
              <a:t>sea</a:t>
            </a:r>
            <a:r>
              <a:rPr lang="nb-NO" sz="2400" dirty="0" smtClean="0">
                <a:solidFill>
                  <a:schemeClr val="accent1">
                    <a:lumMod val="75000"/>
                  </a:schemeClr>
                </a:solidFill>
              </a:rPr>
              <a:t>, the </a:t>
            </a:r>
            <a:r>
              <a:rPr lang="nb-NO" sz="2400" dirty="0" err="1" smtClean="0">
                <a:solidFill>
                  <a:schemeClr val="accent1">
                    <a:lumMod val="75000"/>
                  </a:schemeClr>
                </a:solidFill>
              </a:rPr>
              <a:t>coast</a:t>
            </a:r>
            <a:r>
              <a:rPr lang="nb-NO" sz="2400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nb-NO" sz="2400" dirty="0" err="1" smtClean="0">
                <a:solidFill>
                  <a:schemeClr val="accent1">
                    <a:lumMod val="75000"/>
                  </a:schemeClr>
                </a:solidFill>
              </a:rPr>
              <a:t>social</a:t>
            </a:r>
            <a:r>
              <a:rPr lang="nb-NO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sz="2400" dirty="0" err="1" smtClean="0">
                <a:solidFill>
                  <a:schemeClr val="accent1">
                    <a:lumMod val="75000"/>
                  </a:schemeClr>
                </a:solidFill>
              </a:rPr>
              <a:t>justice</a:t>
            </a:r>
            <a:endParaRPr lang="nb-NO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8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5738" y="351954"/>
            <a:ext cx="2428876" cy="1359888"/>
          </a:xfrm>
        </p:spPr>
        <p:txBody>
          <a:bodyPr/>
          <a:lstStyle/>
          <a:p>
            <a:r>
              <a:rPr lang="nb-NO" i="1" dirty="0" smtClean="0">
                <a:solidFill>
                  <a:schemeClr val="accent1">
                    <a:lumMod val="75000"/>
                  </a:schemeClr>
                </a:solidFill>
              </a:rPr>
              <a:t>Conflict and Cultivation of marine </a:t>
            </a:r>
            <a:r>
              <a:rPr lang="nb-NO" i="1" dirty="0" err="1" smtClean="0">
                <a:solidFill>
                  <a:schemeClr val="accent1">
                    <a:lumMod val="75000"/>
                  </a:schemeClr>
                </a:solidFill>
              </a:rPr>
              <a:t>resources</a:t>
            </a:r>
            <a:endParaRPr lang="nb-NO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8" y="0"/>
            <a:ext cx="6386512" cy="518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228600" y="1871663"/>
            <a:ext cx="2386013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Profitable global business.</a:t>
            </a:r>
          </a:p>
          <a:p>
            <a:endParaRPr lang="nb-NO" dirty="0" smtClean="0"/>
          </a:p>
          <a:p>
            <a:r>
              <a:rPr lang="nb-NO" dirty="0" smtClean="0"/>
              <a:t>Different </a:t>
            </a:r>
            <a:r>
              <a:rPr lang="nb-NO" dirty="0" err="1" smtClean="0"/>
              <a:t>environmental</a:t>
            </a:r>
            <a:r>
              <a:rPr lang="nb-NO" dirty="0" smtClean="0"/>
              <a:t> standards and </a:t>
            </a:r>
            <a:r>
              <a:rPr lang="nb-NO" dirty="0" err="1" smtClean="0"/>
              <a:t>requirements</a:t>
            </a:r>
            <a:r>
              <a:rPr lang="nb-NO" dirty="0" smtClean="0"/>
              <a:t>.</a:t>
            </a:r>
          </a:p>
          <a:p>
            <a:endParaRPr lang="nb-NO" dirty="0" smtClean="0"/>
          </a:p>
          <a:p>
            <a:r>
              <a:rPr lang="nb-NO" dirty="0" smtClean="0"/>
              <a:t>Different </a:t>
            </a:r>
            <a:r>
              <a:rPr lang="nb-NO" dirty="0" err="1" smtClean="0"/>
              <a:t>labour</a:t>
            </a:r>
            <a:r>
              <a:rPr lang="nb-NO" dirty="0" smtClean="0"/>
              <a:t> </a:t>
            </a:r>
            <a:r>
              <a:rPr lang="nb-NO" dirty="0" err="1" smtClean="0"/>
              <a:t>markets</a:t>
            </a:r>
            <a:r>
              <a:rPr lang="nb-NO" dirty="0" smtClean="0"/>
              <a:t> and </a:t>
            </a:r>
            <a:r>
              <a:rPr lang="nb-NO" dirty="0" err="1" smtClean="0"/>
              <a:t>labour</a:t>
            </a:r>
            <a:r>
              <a:rPr lang="nb-NO" dirty="0" smtClean="0"/>
              <a:t> </a:t>
            </a:r>
            <a:r>
              <a:rPr lang="nb-NO" dirty="0" err="1" smtClean="0"/>
              <a:t>relations</a:t>
            </a:r>
            <a:r>
              <a:rPr lang="nb-NO" dirty="0" smtClean="0"/>
              <a:t> and </a:t>
            </a:r>
            <a:r>
              <a:rPr lang="nb-NO" dirty="0" err="1" smtClean="0"/>
              <a:t>law</a:t>
            </a:r>
            <a:r>
              <a:rPr lang="nb-NO" dirty="0" smtClean="0"/>
              <a:t>.</a:t>
            </a:r>
          </a:p>
          <a:p>
            <a:endParaRPr lang="nb-NO" dirty="0"/>
          </a:p>
          <a:p>
            <a:r>
              <a:rPr lang="nb-NO" dirty="0" smtClean="0"/>
              <a:t>Large </a:t>
            </a:r>
            <a:r>
              <a:rPr lang="nb-NO" dirty="0" err="1" smtClean="0"/>
              <a:t>scale</a:t>
            </a:r>
            <a:r>
              <a:rPr lang="nb-NO" dirty="0" smtClean="0"/>
              <a:t> </a:t>
            </a:r>
            <a:r>
              <a:rPr lang="nb-NO" dirty="0" err="1" smtClean="0"/>
              <a:t>food</a:t>
            </a:r>
            <a:r>
              <a:rPr lang="nb-NO" dirty="0" smtClean="0"/>
              <a:t> </a:t>
            </a:r>
            <a:r>
              <a:rPr lang="nb-NO" dirty="0" err="1" smtClean="0"/>
              <a:t>production</a:t>
            </a:r>
            <a:r>
              <a:rPr lang="nb-NO" dirty="0" smtClean="0"/>
              <a:t>.</a:t>
            </a:r>
          </a:p>
          <a:p>
            <a:r>
              <a:rPr lang="nb-NO" dirty="0" err="1" smtClean="0"/>
              <a:t>Social</a:t>
            </a:r>
            <a:r>
              <a:rPr lang="nb-NO" dirty="0" smtClean="0"/>
              <a:t> </a:t>
            </a:r>
            <a:r>
              <a:rPr lang="nb-NO" dirty="0" err="1" smtClean="0"/>
              <a:t>polarization</a:t>
            </a:r>
            <a:r>
              <a:rPr lang="nb-NO" dirty="0" smtClean="0"/>
              <a:t>.</a:t>
            </a:r>
          </a:p>
          <a:p>
            <a:r>
              <a:rPr lang="nb-NO" dirty="0" err="1" smtClean="0"/>
              <a:t>Clean</a:t>
            </a:r>
            <a:r>
              <a:rPr lang="nb-NO" dirty="0" smtClean="0"/>
              <a:t> </a:t>
            </a:r>
            <a:r>
              <a:rPr lang="nb-NO" dirty="0" err="1" smtClean="0"/>
              <a:t>industyry</a:t>
            </a:r>
            <a:r>
              <a:rPr lang="nb-NO" dirty="0" smtClean="0"/>
              <a:t> </a:t>
            </a:r>
            <a:r>
              <a:rPr lang="nb-NO" dirty="0" err="1" smtClean="0"/>
              <a:t>here</a:t>
            </a:r>
            <a:r>
              <a:rPr lang="nb-NO" dirty="0" smtClean="0"/>
              <a:t> </a:t>
            </a:r>
            <a:r>
              <a:rPr lang="nb-NO" dirty="0" err="1" smtClean="0"/>
              <a:t>but</a:t>
            </a:r>
            <a:r>
              <a:rPr lang="nb-NO" dirty="0" smtClean="0"/>
              <a:t> not </a:t>
            </a:r>
            <a:r>
              <a:rPr lang="nb-NO" dirty="0" err="1" smtClean="0"/>
              <a:t>there</a:t>
            </a:r>
            <a:r>
              <a:rPr lang="nb-NO" dirty="0" smtClean="0"/>
              <a:t>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7355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8650" y="114300"/>
            <a:ext cx="5200650" cy="1065758"/>
          </a:xfrm>
        </p:spPr>
        <p:txBody>
          <a:bodyPr/>
          <a:lstStyle/>
          <a:p>
            <a:r>
              <a:rPr lang="nb-NO" sz="3600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nb-NO" sz="3600" dirty="0" err="1" smtClean="0">
                <a:solidFill>
                  <a:schemeClr val="accent1">
                    <a:lumMod val="75000"/>
                  </a:schemeClr>
                </a:solidFill>
              </a:rPr>
              <a:t>sea</a:t>
            </a:r>
            <a:r>
              <a:rPr lang="nb-NO" sz="3600" dirty="0" smtClean="0">
                <a:solidFill>
                  <a:schemeClr val="accent1">
                    <a:lumMod val="75000"/>
                  </a:schemeClr>
                </a:solidFill>
              </a:rPr>
              <a:t> bed and </a:t>
            </a:r>
            <a:r>
              <a:rPr lang="nb-NO" sz="3600" dirty="0" err="1" smtClean="0">
                <a:solidFill>
                  <a:schemeClr val="accent1">
                    <a:lumMod val="75000"/>
                  </a:schemeClr>
                </a:solidFill>
              </a:rPr>
              <a:t>below</a:t>
            </a:r>
            <a:r>
              <a:rPr lang="nb-NO" sz="3600" dirty="0" smtClean="0">
                <a:solidFill>
                  <a:schemeClr val="accent1">
                    <a:lumMod val="75000"/>
                  </a:schemeClr>
                </a:solidFill>
              </a:rPr>
              <a:t>, «a rare </a:t>
            </a:r>
            <a:r>
              <a:rPr lang="nb-NO" sz="3600" dirty="0" err="1" smtClean="0">
                <a:solidFill>
                  <a:schemeClr val="accent1">
                    <a:lumMod val="75000"/>
                  </a:schemeClr>
                </a:solidFill>
              </a:rPr>
              <a:t>treasure</a:t>
            </a:r>
            <a:r>
              <a:rPr lang="nb-NO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sz="3600" dirty="0" err="1" smtClean="0">
                <a:solidFill>
                  <a:schemeClr val="accent1">
                    <a:lumMod val="75000"/>
                  </a:schemeClr>
                </a:solidFill>
              </a:rPr>
              <a:t>trove</a:t>
            </a:r>
            <a:r>
              <a:rPr lang="nb-NO" sz="3600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nb-NO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181" y="1538516"/>
            <a:ext cx="3922664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1390061"/>
            <a:ext cx="3352800" cy="284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85" y="1"/>
            <a:ext cx="2493884" cy="512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43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590" y="1"/>
            <a:ext cx="645241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" y="351954"/>
            <a:ext cx="2691589" cy="828104"/>
          </a:xfrm>
        </p:spPr>
        <p:txBody>
          <a:bodyPr/>
          <a:lstStyle/>
          <a:p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Are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we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able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 to handle the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consequences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nb-NO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17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28600" y="351954"/>
            <a:ext cx="3371850" cy="828104"/>
          </a:xfrm>
        </p:spPr>
        <p:txBody>
          <a:bodyPr/>
          <a:lstStyle/>
          <a:p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Energy straight from the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sea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 (I)</a:t>
            </a:r>
            <a:endParaRPr lang="nb-NO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1" y="200025"/>
            <a:ext cx="5429250" cy="481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91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1450" y="351954"/>
            <a:ext cx="3071813" cy="828104"/>
          </a:xfrm>
        </p:spPr>
        <p:txBody>
          <a:bodyPr/>
          <a:lstStyle/>
          <a:p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Sustainable energy alternatives (II)</a:t>
            </a:r>
            <a:endParaRPr lang="nb-NO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89" y="1"/>
            <a:ext cx="6043612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29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xmlns="" id="{8310F29E-3C94-42C5-B97B-1B8CE3839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This is </a:t>
            </a:r>
            <a:r>
              <a:rPr lang="nb-NO" dirty="0" err="1">
                <a:solidFill>
                  <a:schemeClr val="accent1">
                    <a:lumMod val="75000"/>
                  </a:schemeClr>
                </a:solidFill>
              </a:rPr>
              <a:t>where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dirty="0" err="1">
                <a:solidFill>
                  <a:schemeClr val="accent1">
                    <a:lumMod val="75000"/>
                  </a:schemeClr>
                </a:solidFill>
              </a:rPr>
              <a:t>we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dirty="0" err="1">
                <a:solidFill>
                  <a:schemeClr val="accent1">
                    <a:lumMod val="75000"/>
                  </a:schemeClr>
                </a:solidFill>
              </a:rPr>
              <a:t>may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dirty="0" err="1">
                <a:solidFill>
                  <a:schemeClr val="accent1">
                    <a:lumMod val="75000"/>
                  </a:schemeClr>
                </a:solidFill>
              </a:rPr>
              <a:t>come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 from</a:t>
            </a:r>
          </a:p>
        </p:txBody>
      </p:sp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xmlns="" id="{B0BE450B-0557-4DC5-A1FB-AE4A57D5A5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56" r="155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xmlns="" id="{96CE2A90-0B6B-477E-BDF2-B9AA17621C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4247535"/>
            <a:ext cx="2651675" cy="155564"/>
          </a:xfrm>
        </p:spPr>
        <p:txBody>
          <a:bodyPr>
            <a:normAutofit lnSpcReduction="10000"/>
          </a:bodyPr>
          <a:lstStyle/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Wikipedia: </a:t>
            </a:r>
            <a:r>
              <a:rPr lang="nb-NO" dirty="0" err="1">
                <a:solidFill>
                  <a:schemeClr val="bg1">
                    <a:lumMod val="65000"/>
                  </a:schemeClr>
                </a:solidFill>
              </a:rPr>
              <a:t>Hydrothermic</a:t>
            </a:r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b-NO" dirty="0" err="1">
                <a:solidFill>
                  <a:schemeClr val="bg1">
                    <a:lumMod val="65000"/>
                  </a:schemeClr>
                </a:solidFill>
              </a:rPr>
              <a:t>vents</a:t>
            </a:r>
            <a:endParaRPr lang="nb-NO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41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1" y="161925"/>
            <a:ext cx="622935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tel 1"/>
          <p:cNvSpPr txBox="1">
            <a:spLocks/>
          </p:cNvSpPr>
          <p:nvPr/>
        </p:nvSpPr>
        <p:spPr>
          <a:xfrm>
            <a:off x="42862" y="360437"/>
            <a:ext cx="3071813" cy="8281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Sustainable energy alternatives (III)</a:t>
            </a:r>
            <a:endParaRPr lang="nb-NO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7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8650" y="351953"/>
            <a:ext cx="7886700" cy="1691159"/>
          </a:xfrm>
        </p:spPr>
        <p:txBody>
          <a:bodyPr/>
          <a:lstStyle/>
          <a:p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Did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we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say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good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bye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solidarity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b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nb-NO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Short 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term, neo liberal </a:t>
            </a:r>
            <a:r>
              <a:rPr lang="nb-NO" dirty="0" err="1">
                <a:solidFill>
                  <a:schemeClr val="accent1">
                    <a:lumMod val="75000"/>
                  </a:schemeClr>
                </a:solidFill>
              </a:rPr>
              <a:t>approaches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nb-NO" dirty="0" err="1">
                <a:solidFill>
                  <a:schemeClr val="accent1">
                    <a:lumMod val="75000"/>
                  </a:schemeClr>
                </a:solidFill>
              </a:rPr>
              <a:t>coastal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development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miss 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nb-NO" dirty="0" err="1">
                <a:solidFill>
                  <a:schemeClr val="accent1">
                    <a:lumMod val="75000"/>
                  </a:schemeClr>
                </a:solidFill>
              </a:rPr>
              <a:t>much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dirty="0" err="1">
                <a:solidFill>
                  <a:schemeClr val="accent1">
                    <a:lumMod val="75000"/>
                  </a:schemeClr>
                </a:solidFill>
              </a:rPr>
              <a:t>needed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perspective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 on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5787" y="2009553"/>
            <a:ext cx="7886700" cy="2717116"/>
          </a:xfrm>
        </p:spPr>
        <p:txBody>
          <a:bodyPr/>
          <a:lstStyle/>
          <a:p>
            <a:r>
              <a:rPr lang="nb-NO" dirty="0" err="1" smtClean="0"/>
              <a:t>Ecology</a:t>
            </a:r>
            <a:r>
              <a:rPr lang="nb-NO" dirty="0" smtClean="0"/>
              <a:t>, </a:t>
            </a:r>
            <a:r>
              <a:rPr lang="nb-NO" dirty="0" err="1" smtClean="0"/>
              <a:t>resources</a:t>
            </a:r>
            <a:r>
              <a:rPr lang="nb-NO" dirty="0" smtClean="0"/>
              <a:t> and </a:t>
            </a:r>
            <a:r>
              <a:rPr lang="nb-NO" dirty="0" err="1" smtClean="0"/>
              <a:t>sustainability</a:t>
            </a:r>
            <a:endParaRPr lang="nb-NO" dirty="0" smtClean="0"/>
          </a:p>
          <a:p>
            <a:r>
              <a:rPr lang="nb-NO" dirty="0" smtClean="0"/>
              <a:t>The </a:t>
            </a:r>
            <a:r>
              <a:rPr lang="nb-NO" dirty="0" err="1" smtClean="0"/>
              <a:t>marginalization</a:t>
            </a:r>
            <a:r>
              <a:rPr lang="nb-NO" dirty="0" smtClean="0"/>
              <a:t> of </a:t>
            </a:r>
            <a:r>
              <a:rPr lang="nb-NO" dirty="0" err="1" smtClean="0"/>
              <a:t>some</a:t>
            </a:r>
            <a:r>
              <a:rPr lang="nb-NO" dirty="0" smtClean="0"/>
              <a:t> regions and </a:t>
            </a:r>
            <a:r>
              <a:rPr lang="nb-NO" dirty="0" err="1" smtClean="0"/>
              <a:t>growing</a:t>
            </a:r>
            <a:r>
              <a:rPr lang="nb-NO" dirty="0" smtClean="0"/>
              <a:t> </a:t>
            </a:r>
            <a:r>
              <a:rPr lang="nb-NO" dirty="0" err="1" smtClean="0"/>
              <a:t>social</a:t>
            </a:r>
            <a:r>
              <a:rPr lang="nb-NO" dirty="0" smtClean="0"/>
              <a:t> and </a:t>
            </a:r>
            <a:r>
              <a:rPr lang="nb-NO" dirty="0" err="1" smtClean="0"/>
              <a:t>economic</a:t>
            </a:r>
            <a:r>
              <a:rPr lang="nb-NO" dirty="0" smtClean="0"/>
              <a:t> </a:t>
            </a:r>
            <a:r>
              <a:rPr lang="nb-NO" dirty="0" err="1" smtClean="0"/>
              <a:t>inequality</a:t>
            </a:r>
            <a:endParaRPr lang="nb-NO" dirty="0" smtClean="0"/>
          </a:p>
          <a:p>
            <a:r>
              <a:rPr lang="nb-NO" dirty="0" smtClean="0"/>
              <a:t>Risk and </a:t>
            </a:r>
            <a:r>
              <a:rPr lang="nb-NO" dirty="0" err="1" smtClean="0"/>
              <a:t>how</a:t>
            </a:r>
            <a:r>
              <a:rPr lang="nb-NO" dirty="0" smtClean="0"/>
              <a:t> to handle </a:t>
            </a:r>
            <a:r>
              <a:rPr lang="nb-NO" dirty="0" err="1" smtClean="0"/>
              <a:t>threats</a:t>
            </a:r>
            <a:endParaRPr lang="nb-NO" dirty="0" smtClean="0"/>
          </a:p>
          <a:p>
            <a:r>
              <a:rPr lang="nb-NO" dirty="0" err="1" smtClean="0"/>
              <a:t>Opportunities</a:t>
            </a:r>
            <a:endParaRPr lang="nb-NO" dirty="0" smtClean="0"/>
          </a:p>
          <a:p>
            <a:r>
              <a:rPr lang="nb-NO" dirty="0" smtClean="0"/>
              <a:t>The need for </a:t>
            </a:r>
            <a:r>
              <a:rPr lang="nb-NO" dirty="0" err="1" smtClean="0"/>
              <a:t>new</a:t>
            </a:r>
            <a:r>
              <a:rPr lang="nb-NO" dirty="0" smtClean="0"/>
              <a:t> </a:t>
            </a:r>
            <a:r>
              <a:rPr lang="nb-NO" dirty="0" err="1" smtClean="0"/>
              <a:t>knowledge</a:t>
            </a:r>
            <a:r>
              <a:rPr lang="nb-NO" dirty="0" smtClean="0"/>
              <a:t> and </a:t>
            </a:r>
            <a:r>
              <a:rPr lang="nb-NO" dirty="0" err="1" smtClean="0"/>
              <a:t>insight</a:t>
            </a:r>
            <a:r>
              <a:rPr lang="nb-NO" dirty="0" smtClean="0"/>
              <a:t> and </a:t>
            </a:r>
            <a:r>
              <a:rPr lang="nb-NO" dirty="0" err="1" smtClean="0"/>
              <a:t>how</a:t>
            </a:r>
            <a:r>
              <a:rPr lang="nb-NO" dirty="0" smtClean="0"/>
              <a:t> to </a:t>
            </a:r>
            <a:r>
              <a:rPr lang="nb-NO" dirty="0" err="1" smtClean="0"/>
              <a:t>use</a:t>
            </a:r>
            <a:r>
              <a:rPr lang="nb-NO" dirty="0" smtClean="0"/>
              <a:t> it</a:t>
            </a:r>
          </a:p>
          <a:p>
            <a:r>
              <a:rPr lang="nb-NO" dirty="0" smtClean="0"/>
              <a:t>The need for </a:t>
            </a:r>
            <a:r>
              <a:rPr lang="nb-NO" dirty="0" err="1" smtClean="0"/>
              <a:t>coherent</a:t>
            </a:r>
            <a:r>
              <a:rPr lang="nb-NO" dirty="0" smtClean="0"/>
              <a:t> and </a:t>
            </a:r>
            <a:r>
              <a:rPr lang="nb-NO" dirty="0" err="1" smtClean="0"/>
              <a:t>integrated</a:t>
            </a:r>
            <a:r>
              <a:rPr lang="nb-NO" dirty="0" smtClean="0"/>
              <a:t> </a:t>
            </a:r>
            <a:r>
              <a:rPr lang="nb-NO" dirty="0" err="1" smtClean="0"/>
              <a:t>rules</a:t>
            </a:r>
            <a:r>
              <a:rPr lang="nb-NO" dirty="0" smtClean="0"/>
              <a:t> and </a:t>
            </a:r>
            <a:r>
              <a:rPr lang="nb-NO" dirty="0" err="1" smtClean="0"/>
              <a:t>practices</a:t>
            </a:r>
            <a:r>
              <a:rPr lang="nb-NO" dirty="0" smtClean="0"/>
              <a:t> </a:t>
            </a:r>
            <a:r>
              <a:rPr lang="nb-NO" dirty="0" err="1" smtClean="0"/>
              <a:t>locally</a:t>
            </a:r>
            <a:r>
              <a:rPr lang="nb-NO" dirty="0" smtClean="0"/>
              <a:t> and </a:t>
            </a:r>
            <a:r>
              <a:rPr lang="nb-NO" dirty="0" err="1" smtClean="0"/>
              <a:t>globally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893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42D8C28B-FDA4-4C86-B45A-45D5AA48D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954"/>
            <a:ext cx="3932717" cy="828104"/>
          </a:xfrm>
        </p:spPr>
        <p:txBody>
          <a:bodyPr/>
          <a:lstStyle/>
          <a:p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The struggle </a:t>
            </a:r>
            <a:b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for marine space: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5487" y="2102388"/>
            <a:ext cx="3369192" cy="3042700"/>
          </a:xfrm>
        </p:spPr>
        <p:txBody>
          <a:bodyPr/>
          <a:lstStyle/>
          <a:p>
            <a:r>
              <a:rPr lang="nb-NO" dirty="0" smtClean="0"/>
              <a:t>Occupation</a:t>
            </a:r>
          </a:p>
          <a:p>
            <a:r>
              <a:rPr lang="nb-NO" dirty="0" err="1" smtClean="0"/>
              <a:t>Colonization</a:t>
            </a:r>
            <a:endParaRPr lang="nb-NO" dirty="0" smtClean="0"/>
          </a:p>
          <a:p>
            <a:r>
              <a:rPr lang="nb-NO" dirty="0" smtClean="0"/>
              <a:t>Privatization</a:t>
            </a:r>
          </a:p>
          <a:p>
            <a:r>
              <a:rPr lang="nb-NO" dirty="0" smtClean="0"/>
              <a:t>The public </a:t>
            </a:r>
            <a:r>
              <a:rPr lang="nb-NO" dirty="0"/>
              <a:t>interest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xmlns="" id="{0B09CA91-5D1E-4AFA-B602-A9D3C8058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256" y="0"/>
            <a:ext cx="4508204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4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 smtClean="0">
                <a:solidFill>
                  <a:schemeClr val="accent1">
                    <a:lumMod val="75000"/>
                  </a:schemeClr>
                </a:solidFill>
              </a:rPr>
              <a:t>An agenda for planners and policy makers</a:t>
            </a:r>
            <a:endParaRPr lang="nb-NO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Holistic</a:t>
            </a:r>
            <a:r>
              <a:rPr lang="nb-NO" dirty="0" smtClean="0"/>
              <a:t> </a:t>
            </a:r>
            <a:r>
              <a:rPr lang="nb-NO" dirty="0" err="1" smtClean="0"/>
              <a:t>perspective</a:t>
            </a:r>
            <a:r>
              <a:rPr lang="nb-NO" dirty="0" smtClean="0"/>
              <a:t> – </a:t>
            </a:r>
            <a:r>
              <a:rPr lang="nb-NO" dirty="0" err="1" smtClean="0"/>
              <a:t>local</a:t>
            </a:r>
            <a:r>
              <a:rPr lang="nb-NO" dirty="0" smtClean="0"/>
              <a:t> – global </a:t>
            </a:r>
            <a:r>
              <a:rPr lang="nb-NO" dirty="0" err="1" smtClean="0"/>
              <a:t>interconnectedness</a:t>
            </a:r>
            <a:endParaRPr lang="nb-NO" dirty="0" smtClean="0"/>
          </a:p>
          <a:p>
            <a:r>
              <a:rPr lang="nb-NO" dirty="0" smtClean="0"/>
              <a:t>Understand </a:t>
            </a:r>
            <a:r>
              <a:rPr lang="nb-NO" dirty="0" err="1" smtClean="0"/>
              <a:t>our</a:t>
            </a:r>
            <a:r>
              <a:rPr lang="nb-NO" dirty="0" smtClean="0"/>
              <a:t> </a:t>
            </a:r>
            <a:r>
              <a:rPr lang="nb-NO" dirty="0" err="1" smtClean="0"/>
              <a:t>interaction</a:t>
            </a:r>
            <a:r>
              <a:rPr lang="nb-NO" dirty="0" smtClean="0"/>
              <a:t> with nature</a:t>
            </a:r>
          </a:p>
          <a:p>
            <a:r>
              <a:rPr lang="nb-NO" dirty="0" smtClean="0"/>
              <a:t>Understand the </a:t>
            </a:r>
            <a:r>
              <a:rPr lang="nb-NO" dirty="0" err="1" smtClean="0"/>
              <a:t>communities</a:t>
            </a:r>
            <a:r>
              <a:rPr lang="nb-NO" dirty="0" smtClean="0"/>
              <a:t> </a:t>
            </a:r>
            <a:r>
              <a:rPr lang="nb-NO" dirty="0" err="1" smtClean="0"/>
              <a:t>we</a:t>
            </a:r>
            <a:r>
              <a:rPr lang="nb-NO" dirty="0" smtClean="0"/>
              <a:t> </a:t>
            </a:r>
            <a:r>
              <a:rPr lang="nb-NO" dirty="0" err="1" smtClean="0"/>
              <a:t>work</a:t>
            </a:r>
            <a:r>
              <a:rPr lang="nb-NO" dirty="0" smtClean="0"/>
              <a:t> with and </a:t>
            </a:r>
            <a:r>
              <a:rPr lang="nb-NO" dirty="0" err="1" smtClean="0"/>
              <a:t>critical</a:t>
            </a:r>
            <a:r>
              <a:rPr lang="nb-NO" dirty="0" smtClean="0"/>
              <a:t> business </a:t>
            </a:r>
            <a:r>
              <a:rPr lang="nb-NO" dirty="0" err="1" smtClean="0"/>
              <a:t>decisions</a:t>
            </a:r>
            <a:endParaRPr lang="nb-NO" dirty="0" smtClean="0"/>
          </a:p>
          <a:p>
            <a:r>
              <a:rPr lang="nb-NO" dirty="0" err="1" smtClean="0"/>
              <a:t>Articulate</a:t>
            </a:r>
            <a:r>
              <a:rPr lang="nb-NO" dirty="0" smtClean="0"/>
              <a:t> </a:t>
            </a:r>
            <a:r>
              <a:rPr lang="nb-NO" dirty="0" err="1" smtClean="0"/>
              <a:t>local</a:t>
            </a:r>
            <a:r>
              <a:rPr lang="nb-NO" dirty="0" smtClean="0"/>
              <a:t> </a:t>
            </a:r>
            <a:r>
              <a:rPr lang="nb-NO" dirty="0" err="1" smtClean="0"/>
              <a:t>experience</a:t>
            </a:r>
            <a:r>
              <a:rPr lang="nb-NO" dirty="0" smtClean="0"/>
              <a:t>, </a:t>
            </a:r>
            <a:r>
              <a:rPr lang="nb-NO" dirty="0" err="1" smtClean="0"/>
              <a:t>needs</a:t>
            </a:r>
            <a:r>
              <a:rPr lang="nb-NO" dirty="0" smtClean="0"/>
              <a:t> and </a:t>
            </a:r>
            <a:r>
              <a:rPr lang="nb-NO" dirty="0" err="1" smtClean="0"/>
              <a:t>requirements</a:t>
            </a:r>
            <a:r>
              <a:rPr lang="nb-NO" dirty="0" smtClean="0"/>
              <a:t> on the </a:t>
            </a:r>
            <a:r>
              <a:rPr lang="nb-NO" dirty="0" err="1" smtClean="0"/>
              <a:t>national</a:t>
            </a:r>
            <a:r>
              <a:rPr lang="nb-NO" dirty="0" smtClean="0"/>
              <a:t> and global arena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3769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628650" y="1914940"/>
            <a:ext cx="7886700" cy="828104"/>
          </a:xfrm>
        </p:spPr>
        <p:txBody>
          <a:bodyPr/>
          <a:lstStyle/>
          <a:p>
            <a:pPr algn="ctr"/>
            <a:r>
              <a:rPr lang="nb-NO" sz="4000" i="1" dirty="0" smtClean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nb-NO" sz="4000" i="1" dirty="0" err="1" smtClean="0">
                <a:solidFill>
                  <a:schemeClr val="tx2">
                    <a:lumMod val="75000"/>
                  </a:schemeClr>
                </a:solidFill>
              </a:rPr>
              <a:t>job</a:t>
            </a:r>
            <a:r>
              <a:rPr lang="nb-NO" sz="4000" i="1" dirty="0" smtClean="0">
                <a:solidFill>
                  <a:schemeClr val="tx2">
                    <a:lumMod val="75000"/>
                  </a:schemeClr>
                </a:solidFill>
              </a:rPr>
              <a:t> of the </a:t>
            </a:r>
            <a:r>
              <a:rPr lang="nb-NO" sz="4000" i="1" dirty="0" err="1" smtClean="0">
                <a:solidFill>
                  <a:schemeClr val="tx2">
                    <a:lumMod val="75000"/>
                  </a:schemeClr>
                </a:solidFill>
              </a:rPr>
              <a:t>planner</a:t>
            </a:r>
            <a:r>
              <a:rPr lang="nb-NO" sz="4000" i="1" dirty="0" smtClean="0">
                <a:solidFill>
                  <a:schemeClr val="tx2">
                    <a:lumMod val="75000"/>
                  </a:schemeClr>
                </a:solidFill>
              </a:rPr>
              <a:t> is to </a:t>
            </a:r>
            <a:r>
              <a:rPr lang="nb-NO" sz="4000" i="1" dirty="0" err="1" smtClean="0">
                <a:solidFill>
                  <a:schemeClr val="tx2">
                    <a:lumMod val="75000"/>
                  </a:schemeClr>
                </a:solidFill>
              </a:rPr>
              <a:t>see</a:t>
            </a:r>
            <a:r>
              <a:rPr lang="nb-NO" sz="4000" i="1" dirty="0" smtClean="0">
                <a:solidFill>
                  <a:schemeClr val="tx2">
                    <a:lumMod val="75000"/>
                  </a:schemeClr>
                </a:solidFill>
              </a:rPr>
              <a:t> and understand the </a:t>
            </a:r>
            <a:r>
              <a:rPr lang="nb-NO" sz="4000" i="1" dirty="0" err="1" smtClean="0">
                <a:solidFill>
                  <a:schemeClr val="tx2">
                    <a:lumMod val="75000"/>
                  </a:schemeClr>
                </a:solidFill>
              </a:rPr>
              <a:t>connections</a:t>
            </a:r>
            <a:endParaRPr lang="nb-NO" sz="40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8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xmlns="" id="{20A85556-4C9A-4178-89ED-2E7059D10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36" y="679742"/>
            <a:ext cx="8282763" cy="4465345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xmlns="" id="{697A0ADB-1DC5-4C34-9F91-403F720CBF38}"/>
              </a:ext>
            </a:extLst>
          </p:cNvPr>
          <p:cNvSpPr/>
          <p:nvPr/>
        </p:nvSpPr>
        <p:spPr>
          <a:xfrm>
            <a:off x="88490" y="0"/>
            <a:ext cx="91587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VqycswAdvTTb8864ccf.B"/>
              </a:rPr>
              <a:t>Interactions between oceans and societies in 2030: challenges </a:t>
            </a:r>
            <a:r>
              <a:rPr lang="nb-NO" sz="2000" dirty="0">
                <a:solidFill>
                  <a:schemeClr val="accent1">
                    <a:lumMod val="75000"/>
                  </a:schemeClr>
                </a:solidFill>
                <a:latin typeface="VqycswAdvTTb8864ccf.B"/>
              </a:rPr>
              <a:t>and </a:t>
            </a:r>
            <a:r>
              <a:rPr lang="nb-NO" sz="2000" dirty="0" err="1">
                <a:solidFill>
                  <a:schemeClr val="accent1">
                    <a:lumMod val="75000"/>
                  </a:schemeClr>
                </a:solidFill>
                <a:latin typeface="VqycswAdvTTb8864ccf.B"/>
              </a:rPr>
              <a:t>issues</a:t>
            </a:r>
            <a:r>
              <a:rPr lang="nb-NO" sz="2000" dirty="0">
                <a:solidFill>
                  <a:schemeClr val="accent1">
                    <a:lumMod val="75000"/>
                  </a:schemeClr>
                </a:solidFill>
                <a:latin typeface="VqycswAdvTTb8864ccf.B"/>
              </a:rPr>
              <a:t> for </a:t>
            </a:r>
            <a:r>
              <a:rPr lang="nb-NO" sz="2000" dirty="0" err="1">
                <a:solidFill>
                  <a:schemeClr val="accent1">
                    <a:lumMod val="75000"/>
                  </a:schemeClr>
                </a:solidFill>
                <a:latin typeface="VqycswAdvTTb8864ccf.B"/>
              </a:rPr>
              <a:t>research</a:t>
            </a:r>
            <a:endParaRPr lang="nb-NO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xmlns="" id="{946DF733-0BF0-4693-AF6D-F907A10376E2}"/>
              </a:ext>
            </a:extLst>
          </p:cNvPr>
          <p:cNvSpPr/>
          <p:nvPr/>
        </p:nvSpPr>
        <p:spPr>
          <a:xfrm>
            <a:off x="1450313" y="360591"/>
            <a:ext cx="33538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100" i="1" dirty="0">
                <a:solidFill>
                  <a:srgbClr val="131413"/>
                </a:solidFill>
                <a:latin typeface="VqycswAdvTTb8864ccf.B"/>
              </a:rPr>
              <a:t>Denis </a:t>
            </a:r>
            <a:r>
              <a:rPr lang="nb-NO" sz="1100" i="1" dirty="0" err="1">
                <a:solidFill>
                  <a:srgbClr val="131413"/>
                </a:solidFill>
                <a:latin typeface="VqycswAdvTTb8864ccf.B"/>
              </a:rPr>
              <a:t>Lacroix</a:t>
            </a:r>
            <a:r>
              <a:rPr lang="nb-NO" sz="1100" i="1" dirty="0">
                <a:solidFill>
                  <a:srgbClr val="131413"/>
                </a:solidFill>
                <a:latin typeface="VqycswAdvTTb8864ccf.B"/>
              </a:rPr>
              <a:t> et al. </a:t>
            </a:r>
            <a:r>
              <a:rPr lang="fr-FR" sz="1100" i="1" dirty="0"/>
              <a:t>Eur J Futures Res (2016) 4: 11</a:t>
            </a:r>
            <a:endParaRPr lang="nb-NO" sz="1100" i="1" dirty="0"/>
          </a:p>
        </p:txBody>
      </p:sp>
    </p:spTree>
    <p:extLst>
      <p:ext uri="{BB962C8B-B14F-4D97-AF65-F5344CB8AC3E}">
        <p14:creationId xmlns:p14="http://schemas.microsoft.com/office/powerpoint/2010/main" val="137373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812" cy="408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64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090" y="1425420"/>
            <a:ext cx="3865318" cy="371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5420"/>
            <a:ext cx="4476308" cy="371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9488" y="194025"/>
            <a:ext cx="8835656" cy="890495"/>
          </a:xfrm>
        </p:spPr>
        <p:txBody>
          <a:bodyPr/>
          <a:lstStyle/>
          <a:p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Required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: National and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international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strategies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 for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education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research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, management,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climate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environment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climate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 and business</a:t>
            </a:r>
            <a:endParaRPr lang="nb-NO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7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2196AE1B-F8B4-4073-B194-B585C5A87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58" y="55087"/>
            <a:ext cx="8360491" cy="296775"/>
          </a:xfrm>
        </p:spPr>
        <p:txBody>
          <a:bodyPr/>
          <a:lstStyle/>
          <a:p>
            <a:r>
              <a:rPr lang="nb-NO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Essential</a:t>
            </a:r>
            <a:r>
              <a:rPr lang="nb-NO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nb-NO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local</a:t>
            </a:r>
            <a:r>
              <a:rPr lang="nb-NO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experience</a:t>
            </a:r>
            <a:r>
              <a:rPr lang="nb-NO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nb-NO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knowledge</a:t>
            </a:r>
            <a:endParaRPr lang="nb-NO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xmlns="" id="{A6B24728-91DE-4D65-B3BF-1EEB8A92D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678426"/>
            <a:ext cx="8264557" cy="3383211"/>
          </a:xfrm>
          <a:prstGeom prst="rect">
            <a:avLst/>
          </a:prstGeom>
        </p:spPr>
      </p:pic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xmlns="" id="{9E486FDD-7765-4A74-A232-D5726AEDFACD}"/>
              </a:ext>
            </a:extLst>
          </p:cNvPr>
          <p:cNvSpPr/>
          <p:nvPr/>
        </p:nvSpPr>
        <p:spPr>
          <a:xfrm>
            <a:off x="154858" y="451633"/>
            <a:ext cx="8900652" cy="4230980"/>
          </a:xfrm>
          <a:prstGeom prst="roundRect">
            <a:avLst/>
          </a:prstGeom>
          <a:noFill/>
          <a:ln>
            <a:solidFill>
              <a:srgbClr val="367A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146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1744440"/>
            <a:ext cx="1733107" cy="828104"/>
          </a:xfrm>
        </p:spPr>
        <p:txBody>
          <a:bodyPr/>
          <a:lstStyle/>
          <a:p>
            <a:r>
              <a:rPr lang="nb-NO" dirty="0" err="1" smtClean="0"/>
              <a:t>Thank</a:t>
            </a:r>
            <a:r>
              <a:rPr lang="nb-NO" dirty="0" smtClean="0"/>
              <a:t> </a:t>
            </a:r>
            <a:r>
              <a:rPr lang="nb-NO" dirty="0" err="1" smtClean="0"/>
              <a:t>you</a:t>
            </a:r>
            <a:r>
              <a:rPr lang="nb-NO" dirty="0" smtClean="0"/>
              <a:t/>
            </a:r>
            <a:br>
              <a:rPr lang="nb-NO" dirty="0" smtClean="0"/>
            </a:br>
            <a:endParaRPr lang="nb-NO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107" y="0"/>
            <a:ext cx="7410893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78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xmlns="" id="{778D6655-821C-4785-AD6E-80D857546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74321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xmlns="" id="{3EDAEA26-601C-4663-817E-792E305E7A3F}"/>
              </a:ext>
            </a:extLst>
          </p:cNvPr>
          <p:cNvSpPr/>
          <p:nvPr/>
        </p:nvSpPr>
        <p:spPr>
          <a:xfrm>
            <a:off x="1172497" y="4719688"/>
            <a:ext cx="7753555" cy="17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is </a:t>
            </a:r>
            <a:r>
              <a:rPr lang="nb-NO" sz="18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where</a:t>
            </a:r>
            <a:r>
              <a:rPr lang="nb-NO" sz="1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nb-NO" sz="18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</a:t>
            </a:r>
            <a:r>
              <a:rPr lang="nb-NO" sz="1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nb-NO" sz="18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</a:t>
            </a:r>
            <a:r>
              <a:rPr lang="nb-NO" sz="1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…. all </a:t>
            </a:r>
            <a:r>
              <a:rPr lang="nb-NO" sz="18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</a:t>
            </a:r>
            <a:r>
              <a:rPr lang="nb-NO" sz="1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time                                                             17.07.2019 </a:t>
            </a:r>
            <a:r>
              <a:rPr lang="nb-NO" sz="18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</a:t>
            </a:r>
            <a:r>
              <a:rPr lang="nb-NO" sz="1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12.33</a:t>
            </a:r>
            <a:endParaRPr lang="nb-NO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10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37684" y="1376493"/>
            <a:ext cx="6613451" cy="828104"/>
          </a:xfrm>
        </p:spPr>
        <p:txBody>
          <a:bodyPr/>
          <a:lstStyle/>
          <a:p>
            <a:r>
              <a:rPr lang="nb-NO" sz="3600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nb-NO" sz="3600" dirty="0" err="1" smtClean="0">
                <a:solidFill>
                  <a:schemeClr val="accent1">
                    <a:lumMod val="75000"/>
                  </a:schemeClr>
                </a:solidFill>
              </a:rPr>
              <a:t>oceans</a:t>
            </a:r>
            <a:r>
              <a:rPr lang="nb-NO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sz="3600" dirty="0" err="1" smtClean="0">
                <a:solidFill>
                  <a:schemeClr val="accent1">
                    <a:lumMod val="75000"/>
                  </a:schemeClr>
                </a:solidFill>
              </a:rPr>
              <a:t>are</a:t>
            </a:r>
            <a:r>
              <a:rPr lang="nb-NO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sz="3600" dirty="0" err="1" smtClean="0">
                <a:solidFill>
                  <a:schemeClr val="accent1">
                    <a:lumMod val="75000"/>
                  </a:schemeClr>
                </a:solidFill>
              </a:rPr>
              <a:t>rich</a:t>
            </a:r>
            <a:r>
              <a:rPr lang="nb-NO" sz="3600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nb-NO" sz="3600" dirty="0" err="1" smtClean="0">
                <a:solidFill>
                  <a:schemeClr val="accent1">
                    <a:lumMod val="75000"/>
                  </a:schemeClr>
                </a:solidFill>
              </a:rPr>
              <a:t>resources</a:t>
            </a:r>
            <a:endParaRPr lang="nb-NO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297173" y="2386299"/>
            <a:ext cx="6794204" cy="828104"/>
          </a:xfrm>
        </p:spPr>
        <p:txBody>
          <a:bodyPr/>
          <a:lstStyle/>
          <a:p>
            <a:r>
              <a:rPr lang="nb-NO" dirty="0" err="1" smtClean="0"/>
              <a:t>We</a:t>
            </a:r>
            <a:r>
              <a:rPr lang="nb-NO" dirty="0" smtClean="0"/>
              <a:t> need </a:t>
            </a:r>
            <a:r>
              <a:rPr lang="nb-NO" dirty="0" err="1" smtClean="0"/>
              <a:t>them</a:t>
            </a:r>
            <a:endParaRPr lang="nb-NO" dirty="0" smtClean="0"/>
          </a:p>
          <a:p>
            <a:r>
              <a:rPr lang="nb-NO" dirty="0" smtClean="0"/>
              <a:t>….</a:t>
            </a:r>
            <a:r>
              <a:rPr lang="nb-NO" dirty="0" err="1" smtClean="0"/>
              <a:t>but</a:t>
            </a:r>
            <a:r>
              <a:rPr lang="nb-NO" dirty="0" smtClean="0"/>
              <a:t> </a:t>
            </a:r>
            <a:r>
              <a:rPr lang="nb-NO" dirty="0" err="1" smtClean="0"/>
              <a:t>we</a:t>
            </a:r>
            <a:r>
              <a:rPr lang="nb-NO" dirty="0" smtClean="0"/>
              <a:t> </a:t>
            </a:r>
            <a:r>
              <a:rPr lang="nb-NO" dirty="0" err="1" smtClean="0"/>
              <a:t>don’t</a:t>
            </a:r>
            <a:r>
              <a:rPr lang="nb-NO" dirty="0" smtClean="0"/>
              <a:t> </a:t>
            </a:r>
            <a:r>
              <a:rPr lang="nb-NO" dirty="0" err="1" smtClean="0"/>
              <a:t>seem</a:t>
            </a:r>
            <a:r>
              <a:rPr lang="nb-NO" dirty="0" smtClean="0"/>
              <a:t> to </a:t>
            </a:r>
            <a:r>
              <a:rPr lang="nb-NO" dirty="0" err="1" smtClean="0"/>
              <a:t>know</a:t>
            </a:r>
            <a:r>
              <a:rPr lang="nb-NO" dirty="0" smtClean="0"/>
              <a:t> </a:t>
            </a:r>
            <a:r>
              <a:rPr lang="nb-NO" dirty="0" err="1" smtClean="0"/>
              <a:t>much</a:t>
            </a:r>
            <a:r>
              <a:rPr lang="nb-NO" dirty="0" smtClean="0"/>
              <a:t> </a:t>
            </a:r>
            <a:r>
              <a:rPr lang="nb-NO" dirty="0" err="1" smtClean="0"/>
              <a:t>about</a:t>
            </a:r>
            <a:r>
              <a:rPr lang="nb-NO" dirty="0" smtClean="0"/>
              <a:t> </a:t>
            </a:r>
            <a:r>
              <a:rPr lang="nb-NO" dirty="0" err="1" smtClean="0"/>
              <a:t>how</a:t>
            </a:r>
            <a:r>
              <a:rPr lang="nb-NO" dirty="0" smtClean="0"/>
              <a:t> to </a:t>
            </a:r>
            <a:r>
              <a:rPr lang="nb-NO" dirty="0" err="1" smtClean="0"/>
              <a:t>use</a:t>
            </a:r>
            <a:r>
              <a:rPr lang="nb-NO" dirty="0" smtClean="0"/>
              <a:t> </a:t>
            </a:r>
            <a:r>
              <a:rPr lang="nb-NO" dirty="0" err="1" smtClean="0"/>
              <a:t>them</a:t>
            </a:r>
            <a:r>
              <a:rPr lang="nb-NO" dirty="0" smtClean="0"/>
              <a:t> </a:t>
            </a:r>
            <a:r>
              <a:rPr lang="nb-NO" dirty="0" err="1" smtClean="0"/>
              <a:t>wisely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4500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We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 need to live on the edge!</a:t>
            </a:r>
            <a:endParaRPr lang="nb-NO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40</a:t>
            </a:r>
            <a:r>
              <a:rPr lang="en-US" dirty="0"/>
              <a:t>% of the world’s population lives within 100 kilometers of the coast. </a:t>
            </a:r>
            <a:r>
              <a:rPr lang="en-US" dirty="0" smtClean="0"/>
              <a:t>(UN)</a:t>
            </a:r>
          </a:p>
          <a:p>
            <a:r>
              <a:rPr lang="en-US" dirty="0" smtClean="0"/>
              <a:t>Ca </a:t>
            </a:r>
            <a:r>
              <a:rPr lang="en-US" dirty="0"/>
              <a:t>400 million people live within 20 m of sea level and within 20 km of a coast, </a:t>
            </a:r>
            <a:r>
              <a:rPr lang="en-US" dirty="0" smtClean="0"/>
              <a:t>worldwide. NASA Science brief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4283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And </a:t>
            </a:r>
            <a:r>
              <a:rPr lang="nb-NO" dirty="0" err="1" smtClean="0">
                <a:solidFill>
                  <a:schemeClr val="tx2">
                    <a:lumMod val="75000"/>
                  </a:schemeClr>
                </a:solidFill>
              </a:rPr>
              <a:t>we</a:t>
            </a:r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 need air</a:t>
            </a:r>
            <a:endParaRPr lang="nb-NO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860697"/>
            <a:ext cx="7886700" cy="2551645"/>
          </a:xfrm>
        </p:spPr>
        <p:txBody>
          <a:bodyPr/>
          <a:lstStyle/>
          <a:p>
            <a:r>
              <a:rPr lang="en-US" dirty="0" smtClean="0"/>
              <a:t>Phytoplankton may contribute </a:t>
            </a:r>
            <a:r>
              <a:rPr lang="en-US" dirty="0"/>
              <a:t>between 50 to 85 percent of the oxygen in Earth’s atmosphere.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0700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xmlns="" id="{8AE4BD6D-CD7C-4B55-813B-65DDB1BF4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34" y="226913"/>
            <a:ext cx="4756898" cy="401547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xmlns="" id="{2B32AA43-8C97-457A-8B1E-638ECAE6A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531" y="473197"/>
            <a:ext cx="3963551" cy="366286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xmlns="" id="{1E78304C-460D-4AC1-93EC-ADD529EDE530}"/>
              </a:ext>
            </a:extLst>
          </p:cNvPr>
          <p:cNvSpPr/>
          <p:nvPr/>
        </p:nvSpPr>
        <p:spPr>
          <a:xfrm>
            <a:off x="5343974" y="4136065"/>
            <a:ext cx="35711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800" dirty="0">
                <a:solidFill>
                  <a:schemeClr val="bg1">
                    <a:lumMod val="65000"/>
                  </a:schemeClr>
                </a:solidFill>
              </a:rPr>
              <a:t>https://britishseafishing.co.uk/the-collapse-of-the-grand-banks-cod-fishery/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2126512" y="4465674"/>
            <a:ext cx="5188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>
                <a:solidFill>
                  <a:schemeClr val="accent1">
                    <a:lumMod val="75000"/>
                  </a:schemeClr>
                </a:solidFill>
              </a:rPr>
              <a:t>- And </a:t>
            </a:r>
            <a:r>
              <a:rPr lang="nb-NO" sz="1600" dirty="0" err="1" smtClean="0">
                <a:solidFill>
                  <a:schemeClr val="accent1">
                    <a:lumMod val="75000"/>
                  </a:schemeClr>
                </a:solidFill>
              </a:rPr>
              <a:t>what</a:t>
            </a:r>
            <a:r>
              <a:rPr lang="nb-NO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sz="1600" dirty="0" err="1" smtClean="0">
                <a:solidFill>
                  <a:schemeClr val="accent1">
                    <a:lumMod val="75000"/>
                  </a:schemeClr>
                </a:solidFill>
              </a:rPr>
              <a:t>happens</a:t>
            </a:r>
            <a:r>
              <a:rPr lang="nb-NO" sz="1600" dirty="0" smtClean="0">
                <a:solidFill>
                  <a:schemeClr val="accent1">
                    <a:lumMod val="75000"/>
                  </a:schemeClr>
                </a:solidFill>
              </a:rPr>
              <a:t> to the </a:t>
            </a:r>
            <a:r>
              <a:rPr lang="nb-NO" sz="1600" dirty="0" err="1" smtClean="0">
                <a:solidFill>
                  <a:schemeClr val="accent1">
                    <a:lumMod val="75000"/>
                  </a:schemeClr>
                </a:solidFill>
              </a:rPr>
              <a:t>communities</a:t>
            </a:r>
            <a:r>
              <a:rPr lang="nb-NO" sz="1600" dirty="0" smtClean="0">
                <a:solidFill>
                  <a:schemeClr val="accent1">
                    <a:lumMod val="75000"/>
                  </a:schemeClr>
                </a:solidFill>
              </a:rPr>
              <a:t> on the edge?</a:t>
            </a:r>
            <a:endParaRPr lang="nb-N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11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403"/>
            <a:ext cx="3122109" cy="195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4426733" y="2015788"/>
            <a:ext cx="4481330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FAO: (2015) </a:t>
            </a:r>
            <a:r>
              <a:rPr lang="en-US" sz="2400" dirty="0"/>
              <a:t>over seven million tons of fish are discarded every year.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2019: all catches have </a:t>
            </a:r>
            <a:r>
              <a:rPr lang="en-US" sz="2400" dirty="0"/>
              <a:t>to be landed and counted against quotas</a:t>
            </a:r>
            <a:r>
              <a:rPr lang="en-US" sz="2400" dirty="0" smtClean="0"/>
              <a:t>.</a:t>
            </a:r>
          </a:p>
          <a:p>
            <a:pPr algn="r"/>
            <a:r>
              <a:rPr lang="en-US" sz="2400" dirty="0" smtClean="0">
                <a:solidFill>
                  <a:srgbClr val="FF0000"/>
                </a:solidFill>
              </a:rPr>
              <a:t>Enforcement?</a:t>
            </a:r>
            <a:endParaRPr lang="en-US" sz="2400" dirty="0">
              <a:solidFill>
                <a:srgbClr val="FF0000"/>
              </a:solidFill>
            </a:endParaRPr>
          </a:p>
          <a:p>
            <a:endParaRPr lang="nb-NO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733" y="158681"/>
            <a:ext cx="4481330" cy="169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0" y="328613"/>
            <a:ext cx="4300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chemeClr val="accent1">
                    <a:lumMod val="75000"/>
                  </a:schemeClr>
                </a:solidFill>
              </a:rPr>
              <a:t>Resource management - a global </a:t>
            </a:r>
            <a:r>
              <a:rPr lang="nb-NO" sz="2800" dirty="0" err="1" smtClean="0">
                <a:solidFill>
                  <a:schemeClr val="accent1">
                    <a:lumMod val="75000"/>
                  </a:schemeClr>
                </a:solidFill>
              </a:rPr>
              <a:t>issue</a:t>
            </a:r>
            <a:r>
              <a:rPr lang="nb-NO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nb-NO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5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967" y="0"/>
            <a:ext cx="308403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292906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907" y="1254642"/>
            <a:ext cx="3079344" cy="363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157163" y="214313"/>
            <a:ext cx="3786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chemeClr val="accent1">
                    <a:lumMod val="75000"/>
                  </a:schemeClr>
                </a:solidFill>
              </a:rPr>
              <a:t>And a </a:t>
            </a:r>
            <a:r>
              <a:rPr lang="nb-NO" sz="2800" dirty="0" err="1" smtClean="0">
                <a:solidFill>
                  <a:schemeClr val="accent1">
                    <a:lumMod val="75000"/>
                  </a:schemeClr>
                </a:solidFill>
              </a:rPr>
              <a:t>local</a:t>
            </a:r>
            <a:r>
              <a:rPr lang="nb-NO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sz="2800" dirty="0" err="1" smtClean="0">
                <a:solidFill>
                  <a:schemeClr val="accent1">
                    <a:lumMod val="75000"/>
                  </a:schemeClr>
                </a:solidFill>
              </a:rPr>
              <a:t>issue</a:t>
            </a:r>
            <a:endParaRPr lang="nb-NO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157163" y="914400"/>
            <a:ext cx="282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i="1" dirty="0" smtClean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nb-NO" sz="1800" i="1" dirty="0" err="1" smtClean="0">
                <a:solidFill>
                  <a:schemeClr val="tx2">
                    <a:lumMod val="75000"/>
                  </a:schemeClr>
                </a:solidFill>
              </a:rPr>
              <a:t>Cod</a:t>
            </a:r>
            <a:r>
              <a:rPr lang="nb-NO" sz="1800" i="1" dirty="0" smtClean="0">
                <a:solidFill>
                  <a:schemeClr val="tx2">
                    <a:lumMod val="75000"/>
                  </a:schemeClr>
                </a:solidFill>
              </a:rPr>
              <a:t> is </a:t>
            </a:r>
            <a:r>
              <a:rPr lang="nb-NO" sz="1800" i="1" dirty="0" err="1" smtClean="0">
                <a:solidFill>
                  <a:schemeClr val="tx2">
                    <a:lumMod val="75000"/>
                  </a:schemeClr>
                </a:solidFill>
              </a:rPr>
              <a:t>disappearing</a:t>
            </a:r>
            <a:r>
              <a:rPr lang="nb-NO" sz="1800" i="1" dirty="0" smtClean="0">
                <a:solidFill>
                  <a:schemeClr val="tx2">
                    <a:lumMod val="75000"/>
                  </a:schemeClr>
                </a:solidFill>
              </a:rPr>
              <a:t> from the North Sea and the fjords</a:t>
            </a:r>
            <a:endParaRPr lang="nb-NO" sz="1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6372252" y="2688550"/>
            <a:ext cx="27395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nb-NO" sz="2400" dirty="0" err="1" smtClean="0">
                <a:solidFill>
                  <a:schemeClr val="tx2">
                    <a:lumMod val="75000"/>
                  </a:schemeClr>
                </a:solidFill>
              </a:rPr>
              <a:t>blame</a:t>
            </a:r>
            <a:r>
              <a:rPr lang="nb-NO" sz="2400" dirty="0" smtClean="0">
                <a:solidFill>
                  <a:schemeClr val="tx2">
                    <a:lumMod val="75000"/>
                  </a:schemeClr>
                </a:solidFill>
              </a:rPr>
              <a:t> game</a:t>
            </a:r>
          </a:p>
          <a:p>
            <a:endParaRPr lang="nb-NO" sz="1600" dirty="0"/>
          </a:p>
          <a:p>
            <a:r>
              <a:rPr lang="nb-NO" sz="1600" i="1" dirty="0" smtClean="0"/>
              <a:t>Sea </a:t>
            </a:r>
            <a:r>
              <a:rPr lang="nb-NO" sz="1600" i="1" dirty="0" err="1" smtClean="0"/>
              <a:t>temperatures</a:t>
            </a:r>
            <a:r>
              <a:rPr lang="nb-NO" sz="1600" i="1" dirty="0" smtClean="0"/>
              <a:t>?</a:t>
            </a:r>
          </a:p>
          <a:p>
            <a:r>
              <a:rPr lang="nb-NO" sz="1600" i="1" dirty="0" err="1" smtClean="0"/>
              <a:t>Expanding</a:t>
            </a:r>
            <a:r>
              <a:rPr lang="nb-NO" sz="1600" i="1" dirty="0" smtClean="0"/>
              <a:t> </a:t>
            </a:r>
            <a:r>
              <a:rPr lang="nb-NO" sz="1600" i="1" dirty="0" err="1" smtClean="0"/>
              <a:t>fish</a:t>
            </a:r>
            <a:r>
              <a:rPr lang="nb-NO" sz="1600" i="1" dirty="0" smtClean="0"/>
              <a:t> </a:t>
            </a:r>
            <a:r>
              <a:rPr lang="nb-NO" sz="1600" i="1" dirty="0" err="1" smtClean="0"/>
              <a:t>farming</a:t>
            </a:r>
            <a:r>
              <a:rPr lang="nb-NO" sz="1600" i="1" dirty="0" smtClean="0"/>
              <a:t>?</a:t>
            </a:r>
          </a:p>
          <a:p>
            <a:r>
              <a:rPr lang="nb-NO" sz="1600" i="1" dirty="0" smtClean="0"/>
              <a:t>The </a:t>
            </a:r>
            <a:r>
              <a:rPr lang="nb-NO" sz="1600" i="1" dirty="0" err="1" smtClean="0"/>
              <a:t>oil</a:t>
            </a:r>
            <a:r>
              <a:rPr lang="nb-NO" sz="1600" i="1" dirty="0" smtClean="0"/>
              <a:t> </a:t>
            </a:r>
            <a:r>
              <a:rPr lang="nb-NO" sz="1600" i="1" dirty="0" err="1" smtClean="0"/>
              <a:t>industry</a:t>
            </a:r>
            <a:r>
              <a:rPr lang="nb-NO" sz="1600" i="1" dirty="0" smtClean="0"/>
              <a:t>?</a:t>
            </a:r>
          </a:p>
          <a:p>
            <a:r>
              <a:rPr lang="nb-NO" sz="1600" i="1" dirty="0" err="1" smtClean="0"/>
              <a:t>Overfishing</a:t>
            </a:r>
            <a:r>
              <a:rPr lang="nb-NO" sz="1600" i="1" dirty="0" smtClean="0"/>
              <a:t>?</a:t>
            </a:r>
          </a:p>
          <a:p>
            <a:endParaRPr lang="nb-NO" sz="1600" i="1" dirty="0"/>
          </a:p>
          <a:p>
            <a:r>
              <a:rPr lang="nb-NO" sz="1600" i="1" dirty="0" err="1" smtClean="0"/>
              <a:t>Growing</a:t>
            </a:r>
            <a:r>
              <a:rPr lang="nb-NO" sz="1600" i="1" dirty="0" smtClean="0"/>
              <a:t> </a:t>
            </a:r>
            <a:r>
              <a:rPr lang="nb-NO" sz="1600" i="1" dirty="0" err="1" smtClean="0"/>
              <a:t>conflict</a:t>
            </a:r>
            <a:r>
              <a:rPr lang="nb-NO" sz="1600" i="1" dirty="0" smtClean="0"/>
              <a:t> of </a:t>
            </a:r>
            <a:r>
              <a:rPr lang="nb-NO" sz="1600" i="1" dirty="0" err="1" smtClean="0"/>
              <a:t>interests</a:t>
            </a:r>
            <a:endParaRPr lang="nb-NO" sz="1600" i="1" dirty="0" smtClean="0"/>
          </a:p>
          <a:p>
            <a:r>
              <a:rPr lang="nb-NO" sz="1600" i="1" dirty="0" smtClean="0"/>
              <a:t>A </a:t>
            </a:r>
            <a:r>
              <a:rPr lang="nb-NO" sz="1600" i="1" dirty="0" err="1" smtClean="0"/>
              <a:t>political</a:t>
            </a:r>
            <a:r>
              <a:rPr lang="nb-NO" sz="1600" i="1" dirty="0" smtClean="0"/>
              <a:t> dilemma</a:t>
            </a:r>
          </a:p>
          <a:p>
            <a:endParaRPr lang="nb-NO" sz="1600" dirty="0"/>
          </a:p>
        </p:txBody>
      </p:sp>
      <p:sp>
        <p:nvSpPr>
          <p:cNvPr id="5" name="TekstSylinder 4"/>
          <p:cNvSpPr txBox="1"/>
          <p:nvPr/>
        </p:nvSpPr>
        <p:spPr>
          <a:xfrm rot="20819097">
            <a:off x="3447940" y="135460"/>
            <a:ext cx="2330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err="1" smtClean="0">
                <a:solidFill>
                  <a:srgbClr val="367A36"/>
                </a:solidFill>
              </a:rPr>
              <a:t>Why</a:t>
            </a:r>
            <a:r>
              <a:rPr lang="nb-NO" sz="2400" dirty="0" smtClean="0">
                <a:solidFill>
                  <a:srgbClr val="367A36"/>
                </a:solidFill>
              </a:rPr>
              <a:t>? ……. Who </a:t>
            </a:r>
            <a:r>
              <a:rPr lang="nb-NO" sz="2400" dirty="0" err="1" smtClean="0">
                <a:solidFill>
                  <a:srgbClr val="367A36"/>
                </a:solidFill>
              </a:rPr>
              <a:t>knows</a:t>
            </a:r>
            <a:r>
              <a:rPr lang="nb-NO" sz="2400" dirty="0" smtClean="0">
                <a:solidFill>
                  <a:srgbClr val="367A36"/>
                </a:solidFill>
              </a:rPr>
              <a:t>!</a:t>
            </a:r>
            <a:endParaRPr lang="nb-NO" sz="2400" dirty="0">
              <a:solidFill>
                <a:srgbClr val="367A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9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Engelsk">
  <a:themeElements>
    <a:clrScheme name="Bergen kommune">
      <a:dk1>
        <a:sysClr val="windowText" lastClr="000000"/>
      </a:dk1>
      <a:lt1>
        <a:sysClr val="window" lastClr="FFFFFF"/>
      </a:lt1>
      <a:dk2>
        <a:srgbClr val="BC0615"/>
      </a:dk2>
      <a:lt2>
        <a:srgbClr val="BF9D23"/>
      </a:lt2>
      <a:accent1>
        <a:srgbClr val="BC0615"/>
      </a:accent1>
      <a:accent2>
        <a:srgbClr val="BF9D23"/>
      </a:accent2>
      <a:accent3>
        <a:srgbClr val="5E020A"/>
      </a:accent3>
      <a:accent4>
        <a:srgbClr val="8F751A"/>
      </a:accent4>
      <a:accent5>
        <a:srgbClr val="F94755"/>
      </a:accent5>
      <a:accent6>
        <a:srgbClr val="F6EDCE"/>
      </a:accent6>
      <a:hlink>
        <a:srgbClr val="0563C1"/>
      </a:hlink>
      <a:folHlink>
        <a:srgbClr val="954F72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PT_Engelsk.potx" id="{5F807B0F-AB82-4FA9-8A1D-7737F2C4778A}" vid="{F740489D-50AE-4C0F-BEF7-6B67621368C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PPT_Engelsk</Template>
  <TotalTime>888</TotalTime>
  <Words>689</Words>
  <Application>Microsoft Office PowerPoint</Application>
  <PresentationFormat>Egendefinert</PresentationFormat>
  <Paragraphs>97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29</vt:i4>
      </vt:variant>
    </vt:vector>
  </HeadingPairs>
  <TitlesOfParts>
    <vt:vector size="30" baseType="lpstr">
      <vt:lpstr>PPT_Engelsk</vt:lpstr>
      <vt:lpstr>Coastal settlements and regions have a future</vt:lpstr>
      <vt:lpstr>This is where we may come from</vt:lpstr>
      <vt:lpstr>PowerPoint-presentasjon</vt:lpstr>
      <vt:lpstr>The oceans are rich in resources</vt:lpstr>
      <vt:lpstr>We need to live on the edge!</vt:lpstr>
      <vt:lpstr>And we need air</vt:lpstr>
      <vt:lpstr>PowerPoint-presentasjon</vt:lpstr>
      <vt:lpstr>PowerPoint-presentasjon</vt:lpstr>
      <vt:lpstr>PowerPoint-presentasjon</vt:lpstr>
      <vt:lpstr>The oceans – our common dustbin</vt:lpstr>
      <vt:lpstr>PowerPoint-presentasjon</vt:lpstr>
      <vt:lpstr>Climate change and the oceans</vt:lpstr>
      <vt:lpstr>Three ships on the way to Iceland. One would be enough</vt:lpstr>
      <vt:lpstr>PowerPoint-presentasjon</vt:lpstr>
      <vt:lpstr>Conflict and Cultivation of marine resources</vt:lpstr>
      <vt:lpstr>The sea bed and below, «a rare treasure trove»</vt:lpstr>
      <vt:lpstr>Are we able to handle the consequences?</vt:lpstr>
      <vt:lpstr>Energy straight from the sea (I)</vt:lpstr>
      <vt:lpstr>Sustainable energy alternatives (II)</vt:lpstr>
      <vt:lpstr>PowerPoint-presentasjon</vt:lpstr>
      <vt:lpstr>Did we say good bye to solidarity?  Short term, neo liberal approaches to coastal development miss a much needed perspective on </vt:lpstr>
      <vt:lpstr>  The struggle  for marine space:  </vt:lpstr>
      <vt:lpstr>An agenda for planners and policy makers</vt:lpstr>
      <vt:lpstr>The job of the planner is to see and understand the connections</vt:lpstr>
      <vt:lpstr>PowerPoint-presentasjon</vt:lpstr>
      <vt:lpstr>PowerPoint-presentasjon</vt:lpstr>
      <vt:lpstr>Required: National and international strategies for education, research, management, climate, environment, climate and business</vt:lpstr>
      <vt:lpstr>Essential: local experience and knowledge</vt:lpstr>
      <vt:lpstr>Thank you </vt:lpstr>
    </vt:vector>
  </TitlesOfParts>
  <Company>Bergen kommune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Solberg Anfinsen, Marius</dc:creator>
  <cp:lastModifiedBy>Petter Wiberg</cp:lastModifiedBy>
  <cp:revision>53</cp:revision>
  <dcterms:created xsi:type="dcterms:W3CDTF">2016-01-27T10:13:42Z</dcterms:created>
  <dcterms:modified xsi:type="dcterms:W3CDTF">2019-09-10T19:04:07Z</dcterms:modified>
</cp:coreProperties>
</file>