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491" r:id="rId4"/>
    <p:sldId id="492" r:id="rId5"/>
    <p:sldId id="424" r:id="rId6"/>
    <p:sldId id="479" r:id="rId7"/>
    <p:sldId id="480" r:id="rId8"/>
    <p:sldId id="481" r:id="rId9"/>
    <p:sldId id="482" r:id="rId10"/>
    <p:sldId id="483" r:id="rId11"/>
    <p:sldId id="484" r:id="rId12"/>
    <p:sldId id="430" r:id="rId13"/>
    <p:sldId id="486" r:id="rId14"/>
    <p:sldId id="433" r:id="rId15"/>
    <p:sldId id="449" r:id="rId16"/>
    <p:sldId id="489" r:id="rId17"/>
    <p:sldId id="434" r:id="rId18"/>
    <p:sldId id="432" r:id="rId19"/>
    <p:sldId id="494" r:id="rId20"/>
    <p:sldId id="438" r:id="rId21"/>
    <p:sldId id="439" r:id="rId22"/>
    <p:sldId id="496" r:id="rId23"/>
    <p:sldId id="490" r:id="rId24"/>
    <p:sldId id="497" r:id="rId25"/>
    <p:sldId id="441" r:id="rId26"/>
    <p:sldId id="442" r:id="rId27"/>
    <p:sldId id="436" r:id="rId28"/>
    <p:sldId id="437" r:id="rId29"/>
    <p:sldId id="444" r:id="rId30"/>
    <p:sldId id="454" r:id="rId31"/>
  </p:sldIdLst>
  <p:sldSz cx="9144000" cy="6858000" type="screen4x3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81A"/>
    <a:srgbClr val="81ED1F"/>
    <a:srgbClr val="E0DC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t\cvut\skola\Doktorske%20studium\PHD\tyden%20PhD\PhD%202018\WB%20data%20graf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it\cvut\skola\Doktorske%20studium\PHD\tyden%20PhD\PhD%202018\WB%20data%20graf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it\cvut\skola\Doktorske%20studium\PHD\tyden%20PhD\PhD%202018\WB%20data%20graf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it\cvut\AESOP\Venice%202019\Presentation\changes%20of%20the%20legislati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Vit\cvut\AESOP\Venice%202019\Presentation\changes%20of%20the%20legislatio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Vit\cvut\skola\Doktorske%20studium\PHD\tyden%20PhD\PhD%202018\WB%20data%20graf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27543069011691"/>
          <c:y val="0.22093708432642301"/>
          <c:w val="0.58727399083316989"/>
          <c:h val="0.70542375976019478"/>
        </c:manualLayout>
      </c:layout>
      <c:lineChart>
        <c:grouping val="standard"/>
        <c:varyColors val="0"/>
        <c:ser>
          <c:idx val="0"/>
          <c:order val="0"/>
          <c:tx>
            <c:strRef>
              <c:f>List1!$C$15</c:f>
              <c:strCache>
                <c:ptCount val="1"/>
                <c:pt idx="0">
                  <c:v>dny</c:v>
                </c:pt>
              </c:strCache>
            </c:strRef>
          </c:tx>
          <c:spPr>
            <a:ln w="85725"/>
          </c:spPr>
          <c:marker>
            <c:symbol val="none"/>
          </c:marker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B0-4E20-9277-5A990DFB20C5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5B0-4E20-9277-5A990DFB20C5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5B0-4E20-9277-5A990DFB20C5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B0-4E20-9277-5A990DFB20C5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5B0-4E20-9277-5A990DFB20C5}"/>
                </c:ext>
              </c:extLst>
            </c:dLbl>
            <c:dLbl>
              <c:idx val="8"/>
              <c:layout>
                <c:manualLayout>
                  <c:x val="-4.4347854795536393E-2"/>
                  <c:y val="-4.4092323075213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5B0-4E20-9277-5A990DFB20C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List1!$D$14:$L$14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List1!$D$15:$L$15</c:f>
              <c:numCache>
                <c:formatCode>General</c:formatCode>
                <c:ptCount val="9"/>
                <c:pt idx="0">
                  <c:v>150</c:v>
                </c:pt>
                <c:pt idx="1">
                  <c:v>150</c:v>
                </c:pt>
                <c:pt idx="2">
                  <c:v>120</c:v>
                </c:pt>
                <c:pt idx="3">
                  <c:v>120</c:v>
                </c:pt>
                <c:pt idx="4">
                  <c:v>120</c:v>
                </c:pt>
                <c:pt idx="5">
                  <c:v>143</c:v>
                </c:pt>
                <c:pt idx="6">
                  <c:v>247</c:v>
                </c:pt>
                <c:pt idx="7">
                  <c:v>247</c:v>
                </c:pt>
                <c:pt idx="8">
                  <c:v>247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75B0-4E20-9277-5A990DFB2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460160"/>
        <c:axId val="134461696"/>
      </c:lineChart>
      <c:dateAx>
        <c:axId val="134460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134461696"/>
        <c:crosses val="autoZero"/>
        <c:auto val="0"/>
        <c:lblOffset val="100"/>
        <c:baseTimeUnit val="days"/>
      </c:dateAx>
      <c:valAx>
        <c:axId val="134461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460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406588599501981E-2"/>
          <c:y val="7.19987466355438E-2"/>
          <c:w val="0.41227595320835986"/>
          <c:h val="0.83834485478047638"/>
        </c:manualLayout>
      </c:layout>
      <c:lineChart>
        <c:grouping val="standard"/>
        <c:varyColors val="0"/>
        <c:ser>
          <c:idx val="0"/>
          <c:order val="0"/>
          <c:tx>
            <c:strRef>
              <c:f>List1!$D$47</c:f>
              <c:strCache>
                <c:ptCount val="1"/>
                <c:pt idx="0">
                  <c:v>Denmark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List1!$C$48:$C$49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List1!$D$48:$D$49</c:f>
              <c:numCache>
                <c:formatCode>General</c:formatCode>
                <c:ptCount val="2"/>
                <c:pt idx="0">
                  <c:v>69</c:v>
                </c:pt>
                <c:pt idx="1">
                  <c:v>64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B73-472D-BECD-35D20AC2992F}"/>
            </c:ext>
          </c:extLst>
        </c:ser>
        <c:ser>
          <c:idx val="1"/>
          <c:order val="1"/>
          <c:tx>
            <c:strRef>
              <c:f>List1!$E$47</c:f>
              <c:strCache>
                <c:ptCount val="1"/>
                <c:pt idx="0">
                  <c:v>Germany</c:v>
                </c:pt>
              </c:strCache>
            </c:strRef>
          </c:tx>
          <c:marker>
            <c:symbol val="none"/>
          </c:marker>
          <c:cat>
            <c:numRef>
              <c:f>List1!$C$48:$C$49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List1!$E$48:$E$49</c:f>
              <c:numCache>
                <c:formatCode>General</c:formatCode>
                <c:ptCount val="2"/>
                <c:pt idx="0">
                  <c:v>100</c:v>
                </c:pt>
                <c:pt idx="1">
                  <c:v>126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B73-472D-BECD-35D20AC2992F}"/>
            </c:ext>
          </c:extLst>
        </c:ser>
        <c:ser>
          <c:idx val="2"/>
          <c:order val="2"/>
          <c:tx>
            <c:strRef>
              <c:f>List1!$F$47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List1!$C$48:$C$49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List1!$F$48:$F$49</c:f>
              <c:numCache>
                <c:formatCode>General</c:formatCode>
                <c:ptCount val="2"/>
                <c:pt idx="0">
                  <c:v>195</c:v>
                </c:pt>
                <c:pt idx="1">
                  <c:v>222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B73-472D-BECD-35D20AC2992F}"/>
            </c:ext>
          </c:extLst>
        </c:ser>
        <c:ser>
          <c:idx val="3"/>
          <c:order val="3"/>
          <c:tx>
            <c:strRef>
              <c:f>List1!$G$47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List1!$C$48:$C$49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List1!$G$48:$G$49</c:f>
              <c:numCache>
                <c:formatCode>General</c:formatCode>
                <c:ptCount val="2"/>
                <c:pt idx="0">
                  <c:v>308</c:v>
                </c:pt>
                <c:pt idx="1">
                  <c:v>153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1B73-472D-BECD-35D20AC2992F}"/>
            </c:ext>
          </c:extLst>
        </c:ser>
        <c:ser>
          <c:idx val="4"/>
          <c:order val="4"/>
          <c:tx>
            <c:strRef>
              <c:f>List1!$I$47</c:f>
              <c:strCache>
                <c:ptCount val="1"/>
                <c:pt idx="0">
                  <c:v>Czech R.</c:v>
                </c:pt>
              </c:strCache>
            </c:strRef>
          </c:tx>
          <c:spPr>
            <a:ln w="63500"/>
          </c:spPr>
          <c:marker>
            <c:symbol val="none"/>
          </c:marker>
          <c:cat>
            <c:numRef>
              <c:f>List1!$C$48:$C$49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List1!$I$48:$I$49</c:f>
              <c:numCache>
                <c:formatCode>General</c:formatCode>
                <c:ptCount val="2"/>
                <c:pt idx="0">
                  <c:v>150</c:v>
                </c:pt>
                <c:pt idx="1">
                  <c:v>247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1B73-472D-BECD-35D20AC29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293568"/>
        <c:axId val="135307648"/>
      </c:lineChart>
      <c:catAx>
        <c:axId val="13529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5307648"/>
        <c:crosses val="autoZero"/>
        <c:auto val="1"/>
        <c:lblAlgn val="ctr"/>
        <c:lblOffset val="100"/>
        <c:noMultiLvlLbl val="0"/>
      </c:catAx>
      <c:valAx>
        <c:axId val="135307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293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5202654250537"/>
          <c:y val="0.28895646410298487"/>
          <c:w val="0.27841882433556858"/>
          <c:h val="0.41858595800524934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84505578381538"/>
          <c:y val="8.3973370297338978E-2"/>
          <c:w val="0.60388883746207689"/>
          <c:h val="0.83834485478047638"/>
        </c:manualLayout>
      </c:layout>
      <c:lineChart>
        <c:grouping val="standard"/>
        <c:varyColors val="0"/>
        <c:ser>
          <c:idx val="0"/>
          <c:order val="0"/>
          <c:tx>
            <c:strRef>
              <c:f>List1!$D$53</c:f>
              <c:strCache>
                <c:ptCount val="1"/>
                <c:pt idx="0">
                  <c:v>Dánsko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List1!$C$54:$C$55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List1!$D$54:$D$55</c:f>
              <c:numCache>
                <c:formatCode>General</c:formatCode>
                <c:ptCount val="2"/>
                <c:pt idx="0">
                  <c:v>6</c:v>
                </c:pt>
                <c:pt idx="1">
                  <c:v>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5CF-4402-831A-D8334B18825E}"/>
            </c:ext>
          </c:extLst>
        </c:ser>
        <c:ser>
          <c:idx val="1"/>
          <c:order val="1"/>
          <c:tx>
            <c:strRef>
              <c:f>List1!$E$53</c:f>
              <c:strCache>
                <c:ptCount val="1"/>
                <c:pt idx="0">
                  <c:v>Německo</c:v>
                </c:pt>
              </c:strCache>
            </c:strRef>
          </c:tx>
          <c:marker>
            <c:symbol val="none"/>
          </c:marker>
          <c:cat>
            <c:numRef>
              <c:f>List1!$C$54:$C$55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List1!$E$54:$E$55</c:f>
              <c:numCache>
                <c:formatCode>General</c:formatCode>
                <c:ptCount val="2"/>
                <c:pt idx="0">
                  <c:v>12</c:v>
                </c:pt>
                <c:pt idx="1">
                  <c:v>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5CF-4402-831A-D8334B18825E}"/>
            </c:ext>
          </c:extLst>
        </c:ser>
        <c:ser>
          <c:idx val="2"/>
          <c:order val="2"/>
          <c:tx>
            <c:strRef>
              <c:f>List1!$F$53</c:f>
              <c:strCache>
                <c:ptCount val="1"/>
                <c:pt idx="0">
                  <c:v>Rakousko</c:v>
                </c:pt>
              </c:strCache>
            </c:strRef>
          </c:tx>
          <c:marker>
            <c:symbol val="none"/>
          </c:marker>
          <c:cat>
            <c:numRef>
              <c:f>List1!$C$54:$C$55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List1!$F$54:$F$55</c:f>
              <c:numCache>
                <c:formatCode>General</c:formatCode>
                <c:ptCount val="2"/>
                <c:pt idx="0">
                  <c:v>14</c:v>
                </c:pt>
                <c:pt idx="1">
                  <c:v>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5CF-4402-831A-D8334B18825E}"/>
            </c:ext>
          </c:extLst>
        </c:ser>
        <c:ser>
          <c:idx val="3"/>
          <c:order val="3"/>
          <c:tx>
            <c:strRef>
              <c:f>List1!$G$53</c:f>
              <c:strCache>
                <c:ptCount val="1"/>
                <c:pt idx="0">
                  <c:v>Polsko</c:v>
                </c:pt>
              </c:strCache>
            </c:strRef>
          </c:tx>
          <c:marker>
            <c:symbol val="none"/>
          </c:marker>
          <c:cat>
            <c:numRef>
              <c:f>List1!$C$54:$C$55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List1!$G$54:$G$55</c:f>
              <c:numCache>
                <c:formatCode>General</c:formatCode>
                <c:ptCount val="2"/>
                <c:pt idx="0">
                  <c:v>30</c:v>
                </c:pt>
                <c:pt idx="1">
                  <c:v>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5CF-4402-831A-D8334B18825E}"/>
            </c:ext>
          </c:extLst>
        </c:ser>
        <c:ser>
          <c:idx val="4"/>
          <c:order val="4"/>
          <c:tx>
            <c:strRef>
              <c:f>List1!$I$53</c:f>
              <c:strCache>
                <c:ptCount val="1"/>
                <c:pt idx="0">
                  <c:v>Česko</c:v>
                </c:pt>
              </c:strCache>
            </c:strRef>
          </c:tx>
          <c:spPr>
            <a:ln w="63500"/>
          </c:spPr>
          <c:marker>
            <c:symbol val="none"/>
          </c:marker>
          <c:cat>
            <c:numRef>
              <c:f>List1!$C$54:$C$55</c:f>
              <c:numCache>
                <c:formatCode>General</c:formatCode>
                <c:ptCount val="2"/>
                <c:pt idx="0">
                  <c:v>2010</c:v>
                </c:pt>
                <c:pt idx="1">
                  <c:v>2018</c:v>
                </c:pt>
              </c:numCache>
            </c:numRef>
          </c:cat>
          <c:val>
            <c:numRef>
              <c:f>List1!$I$54:$I$55</c:f>
              <c:numCache>
                <c:formatCode>General</c:formatCode>
                <c:ptCount val="2"/>
                <c:pt idx="0">
                  <c:v>36</c:v>
                </c:pt>
                <c:pt idx="1">
                  <c:v>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5CF-4402-831A-D8334B1882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692608"/>
        <c:axId val="172694144"/>
      </c:lineChart>
      <c:catAx>
        <c:axId val="172692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2694144"/>
        <c:crosses val="autoZero"/>
        <c:auto val="1"/>
        <c:lblAlgn val="ctr"/>
        <c:lblOffset val="100"/>
        <c:noMultiLvlLbl val="0"/>
      </c:catAx>
      <c:valAx>
        <c:axId val="172694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26926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465560752711047E-2"/>
          <c:y val="7.407407407407407E-2"/>
          <c:w val="0.92969686654075656"/>
          <c:h val="0.83309419655876349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List1!$D$3</c:f>
              <c:strCache>
                <c:ptCount val="1"/>
                <c:pt idx="0">
                  <c:v>rok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0"/>
          </c:marker>
          <c:dPt>
            <c:idx val="0"/>
            <c:marker>
              <c:spPr>
                <a:solidFill>
                  <a:schemeClr val="accent3">
                    <a:lumMod val="75000"/>
                  </a:schemeClr>
                </a:solidFill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79D-4E50-A55C-88F6BF3C75B3}"/>
              </c:ext>
            </c:extLst>
          </c:dPt>
          <c:dPt>
            <c:idx val="1"/>
            <c:marker>
              <c:spPr>
                <a:solidFill>
                  <a:schemeClr val="accent3">
                    <a:lumMod val="75000"/>
                  </a:schemeClr>
                </a:solidFill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79D-4E50-A55C-88F6BF3C75B3}"/>
              </c:ext>
            </c:extLst>
          </c:dPt>
          <c:dPt>
            <c:idx val="2"/>
            <c:marker>
              <c:spPr>
                <a:solidFill>
                  <a:schemeClr val="accent3">
                    <a:lumMod val="75000"/>
                  </a:schemeClr>
                </a:solidFill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79D-4E50-A55C-88F6BF3C75B3}"/>
              </c:ext>
            </c:extLst>
          </c:dPt>
          <c:dPt>
            <c:idx val="3"/>
            <c:marker>
              <c:spPr>
                <a:solidFill>
                  <a:schemeClr val="accent3">
                    <a:lumMod val="75000"/>
                  </a:schemeClr>
                </a:solidFill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79D-4E50-A55C-88F6BF3C75B3}"/>
              </c:ext>
            </c:extLst>
          </c:dPt>
          <c:dPt>
            <c:idx val="4"/>
            <c:marker>
              <c:spPr>
                <a:solidFill>
                  <a:srgbClr val="FF5050"/>
                </a:solidFill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79D-4E50-A55C-88F6BF3C75B3}"/>
              </c:ext>
            </c:extLst>
          </c:dPt>
          <c:dPt>
            <c:idx val="5"/>
            <c:marker>
              <c:spPr>
                <a:solidFill>
                  <a:srgbClr val="FF0000"/>
                </a:solidFill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79D-4E50-A55C-88F6BF3C75B3}"/>
              </c:ext>
            </c:extLst>
          </c:dPt>
          <c:dPt>
            <c:idx val="6"/>
            <c:marker>
              <c:spPr>
                <a:solidFill>
                  <a:srgbClr val="FF0000"/>
                </a:solidFill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B79D-4E50-A55C-88F6BF3C75B3}"/>
              </c:ext>
            </c:extLst>
          </c:dPt>
          <c:dPt>
            <c:idx val="7"/>
            <c:marker>
              <c:spPr>
                <a:solidFill>
                  <a:schemeClr val="accent1">
                    <a:lumMod val="60000"/>
                    <a:lumOff val="40000"/>
                  </a:schemeClr>
                </a:solidFill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B79D-4E50-A55C-88F6BF3C75B3}"/>
              </c:ext>
            </c:extLst>
          </c:dPt>
          <c:xVal>
            <c:numRef>
              <c:f>List1!$C$4:$C$33</c:f>
              <c:numCache>
                <c:formatCode>General</c:formatCode>
                <c:ptCount val="30"/>
                <c:pt idx="0">
                  <c:v>1866</c:v>
                </c:pt>
                <c:pt idx="1">
                  <c:v>1886</c:v>
                </c:pt>
                <c:pt idx="2">
                  <c:v>1936</c:v>
                </c:pt>
                <c:pt idx="3">
                  <c:v>1941</c:v>
                </c:pt>
                <c:pt idx="4">
                  <c:v>1949</c:v>
                </c:pt>
                <c:pt idx="5">
                  <c:v>1958</c:v>
                </c:pt>
                <c:pt idx="6">
                  <c:v>1976</c:v>
                </c:pt>
                <c:pt idx="7">
                  <c:v>1992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2009.2</c:v>
                </c:pt>
                <c:pt idx="13">
                  <c:v>2009.4</c:v>
                </c:pt>
                <c:pt idx="14">
                  <c:v>2009.6</c:v>
                </c:pt>
                <c:pt idx="15">
                  <c:v>2009.8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2015</c:v>
                </c:pt>
                <c:pt idx="21">
                  <c:v>2016</c:v>
                </c:pt>
                <c:pt idx="22">
                  <c:v>2016.2</c:v>
                </c:pt>
                <c:pt idx="23">
                  <c:v>2016.4</c:v>
                </c:pt>
                <c:pt idx="24">
                  <c:v>2017</c:v>
                </c:pt>
                <c:pt idx="25">
                  <c:v>2017.2</c:v>
                </c:pt>
                <c:pt idx="26">
                  <c:v>2017.4</c:v>
                </c:pt>
                <c:pt idx="27">
                  <c:v>2017.6</c:v>
                </c:pt>
                <c:pt idx="28">
                  <c:v>2017.8</c:v>
                </c:pt>
                <c:pt idx="29">
                  <c:v>2018</c:v>
                </c:pt>
              </c:numCache>
            </c:numRef>
          </c:xVal>
          <c:yVal>
            <c:numRef>
              <c:f>List1!$D$4:$D$33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8-B79D-4E50-A55C-88F6BF3C7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2757376"/>
        <c:axId val="172758912"/>
      </c:scatterChart>
      <c:valAx>
        <c:axId val="172757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72758912"/>
        <c:crosses val="autoZero"/>
        <c:crossBetween val="midCat"/>
        <c:majorUnit val="10"/>
        <c:minorUnit val="10"/>
      </c:valAx>
      <c:valAx>
        <c:axId val="1727589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1727573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635652416876226E-2"/>
          <c:y val="5.0925925925925923E-2"/>
          <c:w val="0.87387538418552668"/>
          <c:h val="0.8330941965587634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12"/>
            <c:spPr>
              <a:solidFill>
                <a:srgbClr val="0070C0"/>
              </a:solidFill>
            </c:spPr>
          </c:marker>
          <c:xVal>
            <c:numRef>
              <c:f>List1!$C$12:$C$33</c:f>
              <c:numCache>
                <c:formatCode>General</c:formatCode>
                <c:ptCount val="2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2009.2</c:v>
                </c:pt>
                <c:pt idx="5">
                  <c:v>2009.4</c:v>
                </c:pt>
                <c:pt idx="6">
                  <c:v>2009.6</c:v>
                </c:pt>
                <c:pt idx="7">
                  <c:v>2009.8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2015</c:v>
                </c:pt>
                <c:pt idx="13">
                  <c:v>2016</c:v>
                </c:pt>
                <c:pt idx="14">
                  <c:v>2016.2</c:v>
                </c:pt>
                <c:pt idx="15">
                  <c:v>2016.4</c:v>
                </c:pt>
                <c:pt idx="16">
                  <c:v>2017</c:v>
                </c:pt>
                <c:pt idx="17">
                  <c:v>2017.2</c:v>
                </c:pt>
                <c:pt idx="18">
                  <c:v>2017.4</c:v>
                </c:pt>
                <c:pt idx="19">
                  <c:v>2017.6</c:v>
                </c:pt>
                <c:pt idx="20">
                  <c:v>2017.8</c:v>
                </c:pt>
                <c:pt idx="21">
                  <c:v>2018</c:v>
                </c:pt>
              </c:numCache>
            </c:numRef>
          </c:xVal>
          <c:yVal>
            <c:numRef>
              <c:f>List1!$D$12:$D$33</c:f>
              <c:numCache>
                <c:formatCode>General</c:formatCode>
                <c:ptCount val="2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79D-4CF4-A5B5-CE072E580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117248"/>
        <c:axId val="134119424"/>
      </c:scatterChart>
      <c:valAx>
        <c:axId val="134117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4119424"/>
        <c:crosses val="autoZero"/>
        <c:crossBetween val="midCat"/>
        <c:majorUnit val="1"/>
      </c:valAx>
      <c:valAx>
        <c:axId val="134119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one"/>
        <c:crossAx val="13411724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 dirty="0" err="1" smtClean="0">
                <a:solidFill>
                  <a:srgbClr val="FF0000"/>
                </a:solidFill>
              </a:rPr>
              <a:t>Ranking</a:t>
            </a:r>
            <a:r>
              <a:rPr lang="cs-CZ" dirty="0" smtClean="0">
                <a:solidFill>
                  <a:srgbClr val="FF0000"/>
                </a:solidFill>
              </a:rPr>
              <a:t> in </a:t>
            </a:r>
            <a:r>
              <a:rPr lang="cs-CZ" dirty="0" err="1" smtClean="0">
                <a:solidFill>
                  <a:srgbClr val="FF0000"/>
                </a:solidFill>
              </a:rPr>
              <a:t>Doing</a:t>
            </a:r>
            <a:r>
              <a:rPr lang="cs-CZ" dirty="0" smtClean="0">
                <a:solidFill>
                  <a:srgbClr val="FF0000"/>
                </a:solidFill>
              </a:rPr>
              <a:t> Business in</a:t>
            </a:r>
            <a:r>
              <a:rPr lang="cs-CZ" baseline="0" dirty="0" smtClean="0">
                <a:solidFill>
                  <a:srgbClr val="FF0000"/>
                </a:solidFill>
              </a:rPr>
              <a:t> </a:t>
            </a:r>
            <a:r>
              <a:rPr lang="cs-CZ" baseline="0" dirty="0" err="1" smtClean="0">
                <a:solidFill>
                  <a:srgbClr val="FF0000"/>
                </a:solidFill>
              </a:rPr>
              <a:t>construction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pPr>
              <a:defRPr/>
            </a:pPr>
            <a:r>
              <a:rPr lang="cs-CZ" dirty="0" smtClean="0">
                <a:solidFill>
                  <a:srgbClr val="FF0000"/>
                </a:solidFill>
              </a:rPr>
              <a:t>(</a:t>
            </a:r>
            <a:r>
              <a:rPr lang="cs-CZ" dirty="0" err="1" smtClean="0">
                <a:solidFill>
                  <a:srgbClr val="FF0000"/>
                </a:solidFill>
              </a:rPr>
              <a:t>World</a:t>
            </a:r>
            <a:r>
              <a:rPr lang="cs-CZ" dirty="0" smtClean="0">
                <a:solidFill>
                  <a:srgbClr val="FF0000"/>
                </a:solidFill>
              </a:rPr>
              <a:t> Bank)</a:t>
            </a:r>
            <a:endParaRPr lang="en-US" i="1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9534208119584037"/>
          <c:y val="0.19076678554990489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3821280568530354"/>
          <c:y val="0.34804749585646938"/>
          <c:w val="0.58083072734322017"/>
          <c:h val="0.57831357740296419"/>
        </c:manualLayout>
      </c:layout>
      <c:lineChart>
        <c:grouping val="standard"/>
        <c:varyColors val="0"/>
        <c:ser>
          <c:idx val="0"/>
          <c:order val="0"/>
          <c:tx>
            <c:strRef>
              <c:f>List1!$C$19</c:f>
              <c:strCache>
                <c:ptCount val="1"/>
                <c:pt idx="0">
                  <c:v>pořadí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List1!$D$18:$L$18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List1!$D$19:$L$19</c:f>
              <c:numCache>
                <c:formatCode>General</c:formatCode>
                <c:ptCount val="9"/>
                <c:pt idx="0">
                  <c:v>76</c:v>
                </c:pt>
                <c:pt idx="1">
                  <c:v>76</c:v>
                </c:pt>
                <c:pt idx="2">
                  <c:v>74</c:v>
                </c:pt>
                <c:pt idx="3">
                  <c:v>74</c:v>
                </c:pt>
                <c:pt idx="4">
                  <c:v>86</c:v>
                </c:pt>
                <c:pt idx="5">
                  <c:v>139</c:v>
                </c:pt>
                <c:pt idx="6">
                  <c:v>127</c:v>
                </c:pt>
                <c:pt idx="7">
                  <c:v>130</c:v>
                </c:pt>
                <c:pt idx="8">
                  <c:v>127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975-405A-8814-7F0B8E08B2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130304"/>
        <c:axId val="134226304"/>
      </c:lineChart>
      <c:catAx>
        <c:axId val="134130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crossAx val="134226304"/>
        <c:crosses val="autoZero"/>
        <c:auto val="1"/>
        <c:lblAlgn val="ctr"/>
        <c:lblOffset val="100"/>
        <c:noMultiLvlLbl val="0"/>
      </c:catAx>
      <c:valAx>
        <c:axId val="134226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1303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60A1B-10FD-4C38-921C-BF3692F1E9C4}" type="datetimeFigureOut">
              <a:rPr lang="cs-CZ" smtClean="0"/>
              <a:t>11.9.2019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7E359-48DC-4597-B336-E1D0F7B8DE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9127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1BA9B-ECC0-47AF-B5FF-4E4D76033D96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0DAE1-79EC-4B97-9F82-466C1B708D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37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0DAE1-79EC-4B97-9F82-466C1B708D46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4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99BA2-71B8-493F-9148-02FB5A84E4A3}" type="datetimeFigureOut">
              <a:rPr lang="cs-CZ" smtClean="0"/>
              <a:pPr/>
              <a:t>11.9.2019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18603-F4BD-491A-AA69-871A3A70762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s://d15-a.sdn.szn.cz/d_15/c_img_F_E/MQKBqBI.jpeg?fl=cro,0,40,800,450|res,1200,,1|jpg,80,,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veaspi.cz/products/lawText/1/62549/1/ASPI%3A/345/2009%20Sb.%23" TargetMode="External"/><Relationship Id="rId13" Type="http://schemas.openxmlformats.org/officeDocument/2006/relationships/hyperlink" Target="https://www.noveaspi.cz/products/lawText/1/62549/1/ASPI%3A/420/2011%20Sb.%23" TargetMode="External"/><Relationship Id="rId18" Type="http://schemas.openxmlformats.org/officeDocument/2006/relationships/hyperlink" Target="https://www.noveaspi.cz/products/lawText/1/62549/1/ASPI%3A/39/2015%20Sb.%23" TargetMode="External"/><Relationship Id="rId26" Type="http://schemas.openxmlformats.org/officeDocument/2006/relationships/hyperlink" Target="https://www.noveaspi.cz/products/lawText/1/62549/1/ASPI%3A/225/2017%20Sb.%23" TargetMode="External"/><Relationship Id="rId3" Type="http://schemas.openxmlformats.org/officeDocument/2006/relationships/chart" Target="../charts/chart5.xml"/><Relationship Id="rId21" Type="http://schemas.openxmlformats.org/officeDocument/2006/relationships/hyperlink" Target="https://www.noveaspi.cz/products/lawText/1/62549/1/ASPI%3A/264/2016%20Sb.%23" TargetMode="External"/><Relationship Id="rId7" Type="http://schemas.openxmlformats.org/officeDocument/2006/relationships/hyperlink" Target="https://www.noveaspi.cz/products/lawText/1/62549/1/ASPI%3A/223/2009%20Sb.%23" TargetMode="External"/><Relationship Id="rId12" Type="http://schemas.openxmlformats.org/officeDocument/2006/relationships/hyperlink" Target="https://www.noveaspi.cz/products/lawText/1/62549/1/ASPI%3A/281/2009%20Sb.%23" TargetMode="External"/><Relationship Id="rId17" Type="http://schemas.openxmlformats.org/officeDocument/2006/relationships/hyperlink" Target="https://www.noveaspi.cz/products/lawText/1/62549/1/ASPI%3A/257/2013%20Sb.%23" TargetMode="External"/><Relationship Id="rId25" Type="http://schemas.openxmlformats.org/officeDocument/2006/relationships/hyperlink" Target="https://www.noveaspi.cz/products/lawText/1/62549/1/ASPI%3A/193/2017%20Sb.%23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www.noveaspi.cz/products/lawText/1/62549/1/ASPI%3A/350/2012%20Sb.%23" TargetMode="External"/><Relationship Id="rId20" Type="http://schemas.openxmlformats.org/officeDocument/2006/relationships/hyperlink" Target="https://www.noveaspi.cz/products/lawText/1/62549/1/ASPI%3A/298/2016%20Sb.%2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oveaspi.cz/products/lawText/1/62549/1/ASPI%3A/191/2008%20Sb.%23" TargetMode="External"/><Relationship Id="rId11" Type="http://schemas.openxmlformats.org/officeDocument/2006/relationships/hyperlink" Target="https://www.noveaspi.cz/products/lawText/1/62549/1/ASPI%3A/424/2010%20Sb.%23" TargetMode="External"/><Relationship Id="rId24" Type="http://schemas.openxmlformats.org/officeDocument/2006/relationships/hyperlink" Target="https://www.noveaspi.cz/products/lawText/1/62549/1/ASPI%3A/205/2017%20Sb.%23" TargetMode="External"/><Relationship Id="rId5" Type="http://schemas.openxmlformats.org/officeDocument/2006/relationships/hyperlink" Target="https://www.noveaspi.cz/products/lawText/1/62549/1/ASPI%3A/68/2007%20Sb.%23" TargetMode="External"/><Relationship Id="rId15" Type="http://schemas.openxmlformats.org/officeDocument/2006/relationships/hyperlink" Target="https://www.noveaspi.cz/products/lawText/1/62549/1/ASPI%3A/167/2012%20Sb.%23" TargetMode="External"/><Relationship Id="rId23" Type="http://schemas.openxmlformats.org/officeDocument/2006/relationships/hyperlink" Target="https://www.noveaspi.cz/products/lawText/1/62549/1/ASPI%3A/194/2017%20Sb.%23" TargetMode="External"/><Relationship Id="rId10" Type="http://schemas.openxmlformats.org/officeDocument/2006/relationships/hyperlink" Target="https://www.noveaspi.cz/products/lawText/1/62549/1/ASPI%3A/227/2009%20Sb.%23" TargetMode="External"/><Relationship Id="rId19" Type="http://schemas.openxmlformats.org/officeDocument/2006/relationships/hyperlink" Target="https://www.noveaspi.cz/products/lawText/1/62549/1/ASPI%3A/91/2016%20Sb.%23" TargetMode="External"/><Relationship Id="rId4" Type="http://schemas.openxmlformats.org/officeDocument/2006/relationships/chart" Target="../charts/chart6.xml"/><Relationship Id="rId9" Type="http://schemas.openxmlformats.org/officeDocument/2006/relationships/hyperlink" Target="https://www.noveaspi.cz/products/lawText/1/62549/1/ASPI%3A/379/2009%20Sb.%23" TargetMode="External"/><Relationship Id="rId14" Type="http://schemas.openxmlformats.org/officeDocument/2006/relationships/hyperlink" Target="https://www.noveaspi.cz/products/lawText/1/62549/1/ASPI%3A/142/2012%20Sb.%23" TargetMode="External"/><Relationship Id="rId22" Type="http://schemas.openxmlformats.org/officeDocument/2006/relationships/hyperlink" Target="https://www.noveaspi.cz/products/lawText/1/62549/1/ASPI%3A/183/2017%20Sb.%23" TargetMode="External"/><Relationship Id="rId27" Type="http://schemas.openxmlformats.org/officeDocument/2006/relationships/hyperlink" Target="https://www.noveaspi.cz/products/lawText/1/62549/1/ASPI%3A/169/2018%20Sb.%2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18108" y="1916832"/>
            <a:ext cx="8306419" cy="2257400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rgbClr val="FF0000"/>
                </a:solidFill>
              </a:rPr>
              <a:t/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err="1" smtClean="0">
                <a:solidFill>
                  <a:schemeClr val="tx2"/>
                </a:solidFill>
              </a:rPr>
              <a:t>Where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err="1" smtClean="0">
                <a:solidFill>
                  <a:schemeClr val="tx2"/>
                </a:solidFill>
              </a:rPr>
              <a:t>is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err="1" smtClean="0">
                <a:solidFill>
                  <a:schemeClr val="tx2"/>
                </a:solidFill>
              </a:rPr>
              <a:t>the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err="1" smtClean="0">
                <a:solidFill>
                  <a:schemeClr val="tx2"/>
                </a:solidFill>
              </a:rPr>
              <a:t>edge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cs-CZ" b="1" dirty="0" err="1" smtClean="0">
                <a:solidFill>
                  <a:schemeClr val="tx2"/>
                </a:solidFill>
              </a:rPr>
              <a:t>of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 smtClean="0">
                <a:solidFill>
                  <a:schemeClr val="tx2"/>
                </a:solidFill>
              </a:rPr>
              <a:t>transition</a:t>
            </a:r>
            <a:r>
              <a:rPr lang="cs-CZ" b="1" dirty="0" smtClean="0">
                <a:solidFill>
                  <a:schemeClr val="tx2"/>
                </a:solidFill>
              </a:rPr>
              <a:t> in </a:t>
            </a:r>
            <a:r>
              <a:rPr lang="cs-CZ" b="1" dirty="0" err="1" smtClean="0">
                <a:solidFill>
                  <a:schemeClr val="tx2"/>
                </a:solidFill>
              </a:rPr>
              <a:t>spatial</a:t>
            </a:r>
            <a:r>
              <a:rPr lang="cs-CZ" b="1" dirty="0" smtClean="0">
                <a:solidFill>
                  <a:schemeClr val="tx2"/>
                </a:solidFill>
              </a:rPr>
              <a:t> </a:t>
            </a:r>
            <a:r>
              <a:rPr lang="cs-CZ" b="1" dirty="0" err="1" smtClean="0">
                <a:solidFill>
                  <a:schemeClr val="tx2"/>
                </a:solidFill>
              </a:rPr>
              <a:t>planning</a:t>
            </a:r>
            <a:r>
              <a:rPr lang="cs-CZ" b="1" dirty="0" smtClean="0">
                <a:solidFill>
                  <a:schemeClr val="tx2"/>
                </a:solidFill>
              </a:rPr>
              <a:t>? 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971600" y="5517232"/>
            <a:ext cx="6800800" cy="902618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  <a:p>
            <a:pPr algn="l"/>
            <a:r>
              <a:rPr lang="cs-CZ" sz="8000" dirty="0">
                <a:solidFill>
                  <a:schemeClr val="tx1"/>
                </a:solidFill>
              </a:rPr>
              <a:t>Vít </a:t>
            </a:r>
            <a:r>
              <a:rPr lang="cs-CZ" sz="8000" dirty="0" smtClean="0">
                <a:solidFill>
                  <a:schemeClr val="tx1"/>
                </a:solidFill>
              </a:rPr>
              <a:t>Řezáč</a:t>
            </a:r>
          </a:p>
          <a:p>
            <a:pPr algn="l"/>
            <a:endParaRPr lang="cs-CZ" sz="5500" dirty="0" smtClean="0">
              <a:solidFill>
                <a:schemeClr val="tx1"/>
              </a:solidFill>
            </a:endParaRPr>
          </a:p>
          <a:p>
            <a:pPr algn="l"/>
            <a:r>
              <a:rPr lang="en-US" sz="5500" dirty="0" err="1" smtClean="0">
                <a:solidFill>
                  <a:schemeClr val="tx1"/>
                </a:solidFill>
              </a:rPr>
              <a:t>rezac</a:t>
            </a:r>
            <a:r>
              <a:rPr lang="en-US" sz="5500" dirty="0" smtClean="0">
                <a:solidFill>
                  <a:schemeClr val="tx1"/>
                </a:solidFill>
              </a:rPr>
              <a:t>@</a:t>
            </a:r>
            <a:r>
              <a:rPr lang="cs-CZ" sz="5500" dirty="0">
                <a:solidFill>
                  <a:schemeClr val="tx1"/>
                </a:solidFill>
              </a:rPr>
              <a:t>fa.cvut.cz</a:t>
            </a:r>
          </a:p>
          <a:p>
            <a:pPr algn="l"/>
            <a:r>
              <a:rPr lang="cs-CZ" sz="5500" dirty="0" err="1" smtClean="0">
                <a:solidFill>
                  <a:schemeClr val="tx1"/>
                </a:solidFill>
              </a:rPr>
              <a:t>Faculty</a:t>
            </a:r>
            <a:r>
              <a:rPr lang="cs-CZ" sz="5500" dirty="0" smtClean="0">
                <a:solidFill>
                  <a:schemeClr val="tx1"/>
                </a:solidFill>
              </a:rPr>
              <a:t> </a:t>
            </a:r>
            <a:r>
              <a:rPr lang="cs-CZ" sz="5500" dirty="0" err="1" smtClean="0">
                <a:solidFill>
                  <a:schemeClr val="tx1"/>
                </a:solidFill>
              </a:rPr>
              <a:t>of</a:t>
            </a:r>
            <a:r>
              <a:rPr lang="cs-CZ" sz="5500" dirty="0" smtClean="0">
                <a:solidFill>
                  <a:schemeClr val="tx1"/>
                </a:solidFill>
              </a:rPr>
              <a:t> </a:t>
            </a:r>
            <a:r>
              <a:rPr lang="cs-CZ" sz="5500" dirty="0" err="1" smtClean="0">
                <a:solidFill>
                  <a:schemeClr val="tx1"/>
                </a:solidFill>
              </a:rPr>
              <a:t>Architecture</a:t>
            </a:r>
            <a:r>
              <a:rPr lang="cs-CZ" sz="5500" dirty="0" smtClean="0">
                <a:solidFill>
                  <a:schemeClr val="tx1"/>
                </a:solidFill>
              </a:rPr>
              <a:t> CTU, </a:t>
            </a:r>
            <a:r>
              <a:rPr lang="cs-CZ" sz="5500" dirty="0">
                <a:solidFill>
                  <a:schemeClr val="tx1"/>
                </a:solidFill>
              </a:rPr>
              <a:t>P</a:t>
            </a:r>
            <a:r>
              <a:rPr lang="cs-CZ" sz="5500" dirty="0" smtClean="0">
                <a:solidFill>
                  <a:schemeClr val="tx1"/>
                </a:solidFill>
              </a:rPr>
              <a:t>rague, Czech Republic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6F596E56-E7C2-43CB-A3FE-CC04BD67A20B}"/>
              </a:ext>
            </a:extLst>
          </p:cNvPr>
          <p:cNvSpPr txBox="1"/>
          <p:nvPr/>
        </p:nvSpPr>
        <p:spPr>
          <a:xfrm>
            <a:off x="6660232" y="64886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©</a:t>
            </a:r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3"/>
          <a:srcRect l="17185" t="10178" r="51989" b="30955"/>
          <a:stretch/>
        </p:blipFill>
        <p:spPr>
          <a:xfrm>
            <a:off x="7037258" y="188640"/>
            <a:ext cx="1855222" cy="2214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/>
              <a:t>The socialist state </a:t>
            </a:r>
            <a:r>
              <a:rPr lang="en-GB" sz="2800" dirty="0" smtClean="0"/>
              <a:t>(</a:t>
            </a:r>
            <a:r>
              <a:rPr lang="en-GB" sz="2800" dirty="0"/>
              <a:t>V</a:t>
            </a:r>
            <a:r>
              <a:rPr lang="en-GB" sz="2800" dirty="0" smtClean="0"/>
              <a:t>)</a:t>
            </a:r>
            <a:r>
              <a:rPr lang="cs-CZ" sz="2800" dirty="0" smtClean="0"/>
              <a:t> </a:t>
            </a:r>
            <a:r>
              <a:rPr lang="en-GB" sz="2800" dirty="0"/>
              <a:t>1948 – 1989 </a:t>
            </a:r>
            <a:endParaRPr lang="en-US" sz="2800" dirty="0"/>
          </a:p>
        </p:txBody>
      </p:sp>
      <p:pic>
        <p:nvPicPr>
          <p:cNvPr id="6" name="Picture 1029" descr="C:\VIT\auup\TOULOUSE\soudruzi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0"/>
          <a:stretch/>
        </p:blipFill>
        <p:spPr bwMode="auto">
          <a:xfrm>
            <a:off x="1115616" y="1948827"/>
            <a:ext cx="5184576" cy="49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555776" y="4149080"/>
            <a:ext cx="7725042" cy="224676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u="sng" dirty="0" err="1" smtClean="0"/>
              <a:t>Buidling</a:t>
            </a:r>
            <a:r>
              <a:rPr lang="cs-CZ" sz="2800" u="sng" dirty="0" smtClean="0"/>
              <a:t> </a:t>
            </a:r>
            <a:r>
              <a:rPr lang="cs-CZ" sz="2800" u="sng" dirty="0" err="1" smtClean="0"/>
              <a:t>Code</a:t>
            </a:r>
            <a:r>
              <a:rPr lang="cs-CZ" sz="2800" u="sng" dirty="0" smtClean="0"/>
              <a:t> 1958 </a:t>
            </a:r>
          </a:p>
          <a:p>
            <a:r>
              <a:rPr lang="cs-CZ" sz="2800" dirty="0" err="1" smtClean="0"/>
              <a:t>spatial</a:t>
            </a:r>
            <a:r>
              <a:rPr lang="cs-CZ" sz="2800" dirty="0" smtClean="0"/>
              <a:t> </a:t>
            </a:r>
            <a:r>
              <a:rPr lang="cs-CZ" sz="2800" dirty="0" err="1" smtClean="0"/>
              <a:t>issues</a:t>
            </a:r>
            <a:r>
              <a:rPr lang="cs-CZ" sz="2800" dirty="0" smtClean="0"/>
              <a:t> </a:t>
            </a:r>
            <a:r>
              <a:rPr lang="cs-CZ" sz="2800" dirty="0" err="1" smtClean="0"/>
              <a:t>opend</a:t>
            </a:r>
            <a:r>
              <a:rPr lang="cs-CZ" sz="2800" dirty="0" smtClean="0"/>
              <a:t> in </a:t>
            </a:r>
            <a:r>
              <a:rPr lang="cs-CZ" sz="2800" dirty="0" err="1" smtClean="0"/>
              <a:t>complex</a:t>
            </a:r>
            <a:r>
              <a:rPr lang="cs-CZ" sz="2800" dirty="0" smtClean="0"/>
              <a:t> </a:t>
            </a:r>
            <a:r>
              <a:rPr lang="cs-CZ" sz="2800" dirty="0" err="1" smtClean="0"/>
              <a:t>way</a:t>
            </a:r>
            <a:endParaRPr lang="cs-CZ" sz="2800" dirty="0" smtClean="0"/>
          </a:p>
          <a:p>
            <a:r>
              <a:rPr lang="cs-CZ" sz="2800" dirty="0" err="1" smtClean="0"/>
              <a:t>restrictive</a:t>
            </a:r>
            <a:r>
              <a:rPr lang="cs-CZ" sz="2800" dirty="0" smtClean="0"/>
              <a:t> </a:t>
            </a:r>
            <a:r>
              <a:rPr lang="cs-CZ" sz="2800" dirty="0" err="1" smtClean="0"/>
              <a:t>construction</a:t>
            </a:r>
            <a:r>
              <a:rPr lang="cs-CZ" sz="2800" dirty="0" smtClean="0"/>
              <a:t> </a:t>
            </a:r>
            <a:r>
              <a:rPr lang="cs-CZ" sz="2800" dirty="0" err="1" smtClean="0"/>
              <a:t>norms</a:t>
            </a:r>
            <a:endParaRPr lang="cs-CZ" sz="2800" dirty="0" smtClean="0"/>
          </a:p>
          <a:p>
            <a:r>
              <a:rPr lang="cs-CZ" sz="2800" u="sng" dirty="0" err="1" smtClean="0"/>
              <a:t>Building</a:t>
            </a:r>
            <a:r>
              <a:rPr lang="cs-CZ" sz="2800" u="sng" dirty="0" smtClean="0"/>
              <a:t> </a:t>
            </a:r>
            <a:r>
              <a:rPr lang="cs-CZ" sz="2800" u="sng" dirty="0" err="1" smtClean="0"/>
              <a:t>Code</a:t>
            </a:r>
            <a:r>
              <a:rPr lang="cs-CZ" sz="2800" u="sng" dirty="0" smtClean="0"/>
              <a:t> 1976</a:t>
            </a:r>
          </a:p>
          <a:p>
            <a:r>
              <a:rPr lang="cs-CZ" sz="2800" dirty="0" err="1" smtClean="0"/>
              <a:t>spatial</a:t>
            </a:r>
            <a:r>
              <a:rPr lang="cs-CZ" sz="2800" dirty="0" smtClean="0"/>
              <a:t> </a:t>
            </a:r>
            <a:r>
              <a:rPr lang="cs-CZ" sz="2800" dirty="0" err="1" smtClean="0"/>
              <a:t>planning</a:t>
            </a:r>
            <a:r>
              <a:rPr lang="cs-CZ" sz="2800" dirty="0" smtClean="0"/>
              <a:t> and </a:t>
            </a:r>
            <a:r>
              <a:rPr lang="cs-CZ" sz="2800" dirty="0" err="1" smtClean="0"/>
              <a:t>building</a:t>
            </a:r>
            <a:r>
              <a:rPr lang="cs-CZ" sz="2800" dirty="0" smtClean="0"/>
              <a:t> </a:t>
            </a:r>
            <a:r>
              <a:rPr lang="cs-CZ" sz="2800" dirty="0" err="1" smtClean="0"/>
              <a:t>code</a:t>
            </a:r>
            <a:r>
              <a:rPr lang="cs-CZ" sz="2800" dirty="0" smtClean="0"/>
              <a:t> </a:t>
            </a:r>
            <a:r>
              <a:rPr lang="cs-CZ" sz="2800" dirty="0" err="1" smtClean="0"/>
              <a:t>together</a:t>
            </a:r>
            <a:endParaRPr lang="en-US" sz="2800" dirty="0"/>
          </a:p>
        </p:txBody>
      </p:sp>
      <p:pic>
        <p:nvPicPr>
          <p:cNvPr id="10" name="Picture 11" descr="C:\VIT\auup\KONFERENCE\SLIGO\galerie_cb_22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64" y="1948827"/>
            <a:ext cx="3435780" cy="490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4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.novinky.cz/136/191361-original1-y2ho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/>
          <a:stretch/>
        </p:blipFill>
        <p:spPr bwMode="auto">
          <a:xfrm>
            <a:off x="-20508" y="1935996"/>
            <a:ext cx="9144001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800" dirty="0" err="1" smtClean="0"/>
              <a:t>Back</a:t>
            </a:r>
            <a:r>
              <a:rPr lang="cs-CZ" sz="2800" dirty="0" smtClean="0"/>
              <a:t> to </a:t>
            </a:r>
            <a:r>
              <a:rPr lang="en-GB" sz="2800" dirty="0" smtClean="0"/>
              <a:t>capitalism </a:t>
            </a:r>
            <a:r>
              <a:rPr lang="en-GB" sz="2800" dirty="0"/>
              <a:t>(VI</a:t>
            </a:r>
            <a:r>
              <a:rPr lang="en-GB" sz="2800" dirty="0" smtClean="0"/>
              <a:t>)</a:t>
            </a:r>
            <a:r>
              <a:rPr lang="cs-CZ" sz="2800" dirty="0" smtClean="0"/>
              <a:t> </a:t>
            </a:r>
            <a:r>
              <a:rPr lang="cs-CZ" sz="2800" dirty="0" err="1" smtClean="0"/>
              <a:t>since</a:t>
            </a:r>
            <a:r>
              <a:rPr lang="cs-CZ" sz="2800" dirty="0" smtClean="0"/>
              <a:t> 1989</a:t>
            </a:r>
            <a:endParaRPr lang="en-US" sz="2800" dirty="0"/>
          </a:p>
        </p:txBody>
      </p: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4" descr="Václav Havel - Novinky.cz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11036"/>
            <a:ext cx="3384376" cy="190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00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http://www.euractiv.cz/uploads/tx_tmimage/vlajka_cr_a_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51558"/>
            <a:ext cx="915351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dirty="0" err="1" smtClean="0"/>
              <a:t>Back</a:t>
            </a:r>
            <a:r>
              <a:rPr lang="cs-CZ" sz="2800" dirty="0" smtClean="0"/>
              <a:t> to </a:t>
            </a:r>
            <a:r>
              <a:rPr lang="en-GB" sz="2800" dirty="0" smtClean="0"/>
              <a:t>capitalism (VI)</a:t>
            </a:r>
            <a:r>
              <a:rPr lang="cs-CZ" sz="2800" dirty="0" smtClean="0"/>
              <a:t> </a:t>
            </a:r>
            <a:r>
              <a:rPr lang="cs-CZ" sz="2800" dirty="0" err="1" smtClean="0"/>
              <a:t>since</a:t>
            </a:r>
            <a:r>
              <a:rPr lang="cs-CZ" sz="2800" dirty="0" smtClean="0"/>
              <a:t> 1989</a:t>
            </a:r>
            <a:endParaRPr lang="en-US" sz="2800" dirty="0"/>
          </a:p>
        </p:txBody>
      </p:sp>
      <p:sp>
        <p:nvSpPr>
          <p:cNvPr id="3" name="Obdélník 2"/>
          <p:cNvSpPr/>
          <p:nvPr/>
        </p:nvSpPr>
        <p:spPr>
          <a:xfrm>
            <a:off x="894671" y="2289085"/>
            <a:ext cx="7869058" cy="4010949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971600" y="2276872"/>
            <a:ext cx="77250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 err="1" smtClean="0"/>
              <a:t>Building</a:t>
            </a:r>
            <a:r>
              <a:rPr lang="cs-CZ" sz="3600" u="sng" dirty="0" smtClean="0"/>
              <a:t> </a:t>
            </a:r>
            <a:r>
              <a:rPr lang="cs-CZ" sz="3600" u="sng" dirty="0" err="1" smtClean="0"/>
              <a:t>code</a:t>
            </a:r>
            <a:r>
              <a:rPr lang="cs-CZ" sz="3600" u="sng" dirty="0" smtClean="0"/>
              <a:t> update 1992 </a:t>
            </a:r>
          </a:p>
          <a:p>
            <a:r>
              <a:rPr lang="cs-CZ" sz="3600" dirty="0" err="1" smtClean="0"/>
              <a:t>adaption</a:t>
            </a:r>
            <a:r>
              <a:rPr lang="cs-CZ" sz="3600" dirty="0" smtClean="0"/>
              <a:t> to </a:t>
            </a:r>
            <a:r>
              <a:rPr lang="cs-CZ" sz="3600" dirty="0" err="1" smtClean="0"/>
              <a:t>democratic</a:t>
            </a:r>
            <a:r>
              <a:rPr lang="cs-CZ" sz="3600" dirty="0" smtClean="0"/>
              <a:t> </a:t>
            </a:r>
            <a:r>
              <a:rPr lang="cs-CZ" sz="3600" dirty="0" err="1" smtClean="0"/>
              <a:t>conditions</a:t>
            </a:r>
            <a:endParaRPr lang="cs-CZ" sz="3600" dirty="0" smtClean="0"/>
          </a:p>
          <a:p>
            <a:endParaRPr lang="cs-CZ" sz="3600" u="sng" dirty="0" smtClean="0"/>
          </a:p>
          <a:p>
            <a:endParaRPr lang="cs-CZ" sz="3600" u="sng" dirty="0" smtClean="0"/>
          </a:p>
          <a:p>
            <a:endParaRPr lang="cs-CZ" sz="3600" u="sng" dirty="0" smtClean="0"/>
          </a:p>
          <a:p>
            <a:r>
              <a:rPr lang="cs-CZ" sz="3600" u="sng" dirty="0" err="1" smtClean="0"/>
              <a:t>Building</a:t>
            </a:r>
            <a:r>
              <a:rPr lang="cs-CZ" sz="3600" u="sng" dirty="0" smtClean="0"/>
              <a:t> </a:t>
            </a:r>
            <a:r>
              <a:rPr lang="cs-CZ" sz="3600" u="sng" dirty="0" err="1" smtClean="0"/>
              <a:t>code</a:t>
            </a:r>
            <a:r>
              <a:rPr lang="cs-CZ" sz="3600" u="sng" dirty="0" smtClean="0"/>
              <a:t> 2006 </a:t>
            </a:r>
          </a:p>
          <a:p>
            <a:r>
              <a:rPr lang="cs-CZ" sz="3600" dirty="0" err="1" smtClean="0"/>
              <a:t>new</a:t>
            </a:r>
            <a:r>
              <a:rPr lang="cs-CZ" sz="3600" dirty="0" smtClean="0"/>
              <a:t> </a:t>
            </a:r>
            <a:r>
              <a:rPr lang="cs-CZ" sz="3600" dirty="0" err="1" smtClean="0"/>
              <a:t>complex</a:t>
            </a:r>
            <a:r>
              <a:rPr lang="cs-CZ" sz="3600" dirty="0" smtClean="0"/>
              <a:t> </a:t>
            </a:r>
            <a:r>
              <a:rPr lang="cs-CZ" sz="3600" dirty="0" err="1" smtClean="0"/>
              <a:t>system</a:t>
            </a:r>
            <a:r>
              <a:rPr lang="cs-CZ" sz="3600" dirty="0" smtClean="0"/>
              <a:t> </a:t>
            </a:r>
            <a:r>
              <a:rPr lang="cs-CZ" sz="3600" dirty="0" err="1" smtClean="0"/>
              <a:t>reflecting</a:t>
            </a:r>
            <a:r>
              <a:rPr lang="cs-CZ" sz="3600" dirty="0" smtClean="0"/>
              <a:t> EU </a:t>
            </a:r>
            <a:r>
              <a:rPr lang="cs-CZ" sz="3600" dirty="0" err="1" smtClean="0"/>
              <a:t>entry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34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21021" r="39413" b="24883"/>
          <a:stretch/>
        </p:blipFill>
        <p:spPr bwMode="auto">
          <a:xfrm>
            <a:off x="0" y="1936681"/>
            <a:ext cx="9188961" cy="53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912811" y="1905000"/>
            <a:ext cx="8123685" cy="4404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 typeface="Wingdings" panose="05000000000000000000" pitchFamily="2" charset="2"/>
              <a:buNone/>
            </a:pPr>
            <a:endParaRPr lang="cs-CZ" altLang="cs-CZ" sz="1400" dirty="0" smtClean="0"/>
          </a:p>
          <a:p>
            <a:pPr marL="533400" indent="-533400"/>
            <a:r>
              <a:rPr lang="cs-CZ" altLang="cs-CZ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bur</a:t>
            </a:r>
            <a:r>
              <a:rPr lang="cs-CZ" altLang="cs-CZ" dirty="0" err="1" smtClean="0">
                <a:solidFill>
                  <a:srgbClr val="FFFF00"/>
                </a:solidFill>
              </a:rPr>
              <a:t>eau</a:t>
            </a:r>
            <a:r>
              <a:rPr lang="cs-CZ" altLang="cs-CZ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cracy</a:t>
            </a:r>
            <a:r>
              <a:rPr lang="cs-CZ" altLang="cs-CZ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dirty="0" err="1" smtClean="0">
                <a:solidFill>
                  <a:srgbClr val="FFFF00"/>
                </a:solidFill>
              </a:rPr>
              <a:t>even</a:t>
            </a:r>
            <a:r>
              <a:rPr lang="cs-CZ" altLang="cs-CZ" dirty="0" smtClean="0">
                <a:solidFill>
                  <a:srgbClr val="FFFF00"/>
                </a:solidFill>
              </a:rPr>
              <a:t> </a:t>
            </a:r>
            <a:r>
              <a:rPr lang="cs-CZ" altLang="cs-CZ" dirty="0" err="1" smtClean="0">
                <a:solidFill>
                  <a:srgbClr val="FFFF00"/>
                </a:solidFill>
              </a:rPr>
              <a:t>increased</a:t>
            </a:r>
            <a:r>
              <a:rPr lang="cs-CZ" altLang="cs-CZ" dirty="0" smtClean="0">
                <a:solidFill>
                  <a:srgbClr val="FFFF00"/>
                </a:solidFill>
              </a:rPr>
              <a:t>      		   by „</a:t>
            </a:r>
            <a:r>
              <a:rPr lang="cs-CZ" altLang="cs-CZ" dirty="0" err="1" smtClean="0">
                <a:solidFill>
                  <a:srgbClr val="FFFF00"/>
                </a:solidFill>
              </a:rPr>
              <a:t>own</a:t>
            </a:r>
            <a:r>
              <a:rPr lang="cs-CZ" altLang="cs-CZ" dirty="0" smtClean="0">
                <a:solidFill>
                  <a:srgbClr val="FFFF00"/>
                </a:solidFill>
              </a:rPr>
              <a:t>“ </a:t>
            </a:r>
            <a:r>
              <a:rPr lang="cs-CZ" altLang="cs-CZ" dirty="0" err="1" smtClean="0">
                <a:solidFill>
                  <a:srgbClr val="FFFF00"/>
                </a:solidFill>
              </a:rPr>
              <a:t>additional</a:t>
            </a:r>
            <a:r>
              <a:rPr lang="cs-CZ" altLang="cs-CZ" dirty="0" smtClean="0">
                <a:solidFill>
                  <a:srgbClr val="FFFF00"/>
                </a:solidFill>
              </a:rPr>
              <a:t> </a:t>
            </a:r>
            <a:r>
              <a:rPr lang="cs-CZ" altLang="cs-CZ" dirty="0" err="1" smtClean="0">
                <a:solidFill>
                  <a:srgbClr val="FFFF00"/>
                </a:solidFill>
              </a:rPr>
              <a:t>rules</a:t>
            </a:r>
            <a:endParaRPr lang="cs-CZ" altLang="cs-CZ" dirty="0" smtClean="0">
              <a:solidFill>
                <a:srgbClr val="FFFF00"/>
              </a:solidFill>
            </a:endParaRPr>
          </a:p>
          <a:p>
            <a:pPr marL="533400" indent="-533400">
              <a:buFont typeface="Wingdings" panose="05000000000000000000" pitchFamily="2" charset="2"/>
              <a:buNone/>
            </a:pPr>
            <a:endParaRPr lang="cs-CZ" altLang="cs-CZ" sz="3800" dirty="0" smtClean="0">
              <a:solidFill>
                <a:srgbClr val="FFFF00"/>
              </a:solidFill>
            </a:endParaRPr>
          </a:p>
          <a:p>
            <a:pPr marL="533400" indent="-533400">
              <a:buFont typeface="Wingdings" panose="05000000000000000000" pitchFamily="2" charset="2"/>
              <a:buNone/>
            </a:pPr>
            <a:endParaRPr lang="cs-CZ" altLang="cs-CZ" sz="2400" dirty="0" smtClean="0"/>
          </a:p>
          <a:p>
            <a:pPr marL="533400" indent="-533400">
              <a:buFont typeface="Wingdings" panose="05000000000000000000" pitchFamily="2" charset="2"/>
              <a:buNone/>
            </a:pPr>
            <a:endParaRPr lang="en-US" altLang="cs-CZ" sz="2000" dirty="0" smtClean="0">
              <a:cs typeface="Times New Roman" panose="02020603050405020304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51520" y="6472590"/>
            <a:ext cx="2898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chemeClr val="bg1"/>
                </a:solidFill>
              </a:rPr>
              <a:t>Photo</a:t>
            </a:r>
            <a:r>
              <a:rPr lang="cs-CZ" dirty="0" smtClean="0">
                <a:solidFill>
                  <a:schemeClr val="bg1"/>
                </a:solidFill>
              </a:rPr>
              <a:t>: Martin </a:t>
            </a:r>
            <a:r>
              <a:rPr lang="cs-CZ" dirty="0" err="1">
                <a:solidFill>
                  <a:schemeClr val="bg1"/>
                </a:solidFill>
              </a:rPr>
              <a:t>J</a:t>
            </a:r>
            <a:r>
              <a:rPr lang="cs-CZ" dirty="0" err="1" smtClean="0">
                <a:solidFill>
                  <a:schemeClr val="bg1"/>
                </a:solidFill>
              </a:rPr>
              <a:t>anoska</a:t>
            </a:r>
            <a:r>
              <a:rPr lang="cs-CZ" dirty="0" smtClean="0">
                <a:solidFill>
                  <a:schemeClr val="bg1"/>
                </a:solidFill>
              </a:rPr>
              <a:t>, iDnes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dirty="0" smtClean="0"/>
              <a:t>EU </a:t>
            </a:r>
            <a:r>
              <a:rPr lang="cs-CZ" sz="2800" dirty="0" err="1" smtClean="0"/>
              <a:t>entry</a:t>
            </a:r>
            <a:r>
              <a:rPr lang="cs-CZ" sz="2800" dirty="0" smtClean="0"/>
              <a:t> 2004</a:t>
            </a:r>
            <a:endParaRPr lang="en-US" sz="2800" dirty="0"/>
          </a:p>
        </p:txBody>
      </p:sp>
      <p:sp>
        <p:nvSpPr>
          <p:cNvPr id="4" name="Šipka doleva 3"/>
          <p:cNvSpPr/>
          <p:nvPr/>
        </p:nvSpPr>
        <p:spPr>
          <a:xfrm>
            <a:off x="7270877" y="4458064"/>
            <a:ext cx="978408" cy="484632"/>
          </a:xfrm>
          <a:prstGeom prst="lef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Context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15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ek obrázku pro bratisla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6" y="3645023"/>
            <a:ext cx="4940966" cy="329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3" t="28700" r="43958" b="20167"/>
          <a:stretch/>
        </p:blipFill>
        <p:spPr bwMode="auto">
          <a:xfrm>
            <a:off x="5004048" y="1988840"/>
            <a:ext cx="43396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Context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91816" y="1988840"/>
            <a:ext cx="3973338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dirty="0" err="1" smtClean="0"/>
              <a:t>Building</a:t>
            </a:r>
            <a:r>
              <a:rPr lang="cs-CZ" sz="2400" dirty="0" smtClean="0"/>
              <a:t> </a:t>
            </a:r>
            <a:r>
              <a:rPr lang="cs-CZ" sz="2400" dirty="0" err="1" smtClean="0"/>
              <a:t>code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based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on </a:t>
            </a:r>
            <a:r>
              <a:rPr lang="cs-CZ" sz="2400" dirty="0" err="1" smtClean="0"/>
              <a:t>code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1976</a:t>
            </a:r>
          </a:p>
        </p:txBody>
      </p:sp>
      <p:sp>
        <p:nvSpPr>
          <p:cNvPr id="9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b="1" dirty="0" smtClean="0"/>
              <a:t>Slovakia</a:t>
            </a:r>
            <a:endParaRPr lang="en-US" sz="2800" b="1" dirty="0"/>
          </a:p>
        </p:txBody>
      </p:sp>
      <p:sp>
        <p:nvSpPr>
          <p:cNvPr id="10" name="Obdélník 9"/>
          <p:cNvSpPr/>
          <p:nvPr/>
        </p:nvSpPr>
        <p:spPr>
          <a:xfrm>
            <a:off x="5824790" y="4820082"/>
            <a:ext cx="2698175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cs-CZ" sz="2400" dirty="0" err="1"/>
              <a:t>Act</a:t>
            </a:r>
            <a:r>
              <a:rPr lang="cs-CZ" sz="2400" dirty="0"/>
              <a:t> </a:t>
            </a:r>
            <a:r>
              <a:rPr lang="cs-CZ" sz="2400" dirty="0" err="1"/>
              <a:t>Nr</a:t>
            </a:r>
            <a:r>
              <a:rPr lang="cs-CZ" sz="2400" dirty="0"/>
              <a:t> 175/1999 </a:t>
            </a:r>
            <a:r>
              <a:rPr lang="cs-CZ" sz="2400" dirty="0" err="1"/>
              <a:t>Zb</a:t>
            </a:r>
            <a:r>
              <a:rPr lang="cs-CZ" sz="2400" dirty="0"/>
              <a:t>.</a:t>
            </a:r>
            <a:endParaRPr lang="en-US" sz="2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991816" y="3356992"/>
            <a:ext cx="486473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dirty="0"/>
              <a:t>Land use </a:t>
            </a:r>
            <a:r>
              <a:rPr lang="cs-CZ" sz="2400" dirty="0" err="1"/>
              <a:t>plan</a:t>
            </a:r>
            <a:r>
              <a:rPr lang="cs-CZ" sz="2400" dirty="0"/>
              <a:t> – </a:t>
            </a:r>
            <a:r>
              <a:rPr lang="cs-CZ" sz="2400" dirty="0" err="1"/>
              <a:t>binding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 smtClean="0"/>
              <a:t>builders</a:t>
            </a:r>
            <a:endParaRPr lang="cs-CZ" sz="2400" dirty="0" smtClean="0"/>
          </a:p>
          <a:p>
            <a:r>
              <a:rPr lang="cs-CZ" sz="2400" dirty="0" err="1" smtClean="0"/>
              <a:t>Regulatory</a:t>
            </a:r>
            <a:r>
              <a:rPr lang="cs-CZ" sz="2400" dirty="0" smtClean="0"/>
              <a:t> </a:t>
            </a:r>
            <a:r>
              <a:rPr lang="cs-CZ" sz="2400" dirty="0" err="1"/>
              <a:t>plan</a:t>
            </a:r>
            <a:r>
              <a:rPr lang="cs-CZ" sz="2400" dirty="0"/>
              <a:t> – </a:t>
            </a:r>
            <a:r>
              <a:rPr lang="cs-CZ" sz="2400" dirty="0" err="1"/>
              <a:t>binding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 smtClean="0"/>
              <a:t>builders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65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bebauungsplan wien b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37" y="1988062"/>
            <a:ext cx="3731685" cy="258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vienna panoram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b="25628"/>
          <a:stretch/>
        </p:blipFill>
        <p:spPr bwMode="auto">
          <a:xfrm>
            <a:off x="0" y="4173219"/>
            <a:ext cx="9186731" cy="26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Context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b="1" dirty="0" err="1" smtClean="0"/>
              <a:t>Austria</a:t>
            </a:r>
            <a:endParaRPr lang="en-US" sz="2800" b="1" dirty="0"/>
          </a:p>
        </p:txBody>
      </p:sp>
      <p:sp>
        <p:nvSpPr>
          <p:cNvPr id="10" name="Obdélník 9"/>
          <p:cNvSpPr/>
          <p:nvPr/>
        </p:nvSpPr>
        <p:spPr>
          <a:xfrm>
            <a:off x="958702" y="1988840"/>
            <a:ext cx="4897844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dirty="0" err="1" smtClean="0"/>
              <a:t>Wienna</a:t>
            </a:r>
            <a:r>
              <a:rPr lang="cs-CZ" sz="2400" dirty="0" smtClean="0"/>
              <a:t> </a:t>
            </a:r>
            <a:r>
              <a:rPr lang="cs-CZ" sz="2400" dirty="0" err="1" smtClean="0"/>
              <a:t>building</a:t>
            </a:r>
            <a:r>
              <a:rPr lang="cs-CZ" sz="2400" dirty="0" smtClean="0"/>
              <a:t> </a:t>
            </a:r>
            <a:r>
              <a:rPr lang="cs-CZ" sz="2400" dirty="0" err="1" smtClean="0"/>
              <a:t>code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based</a:t>
            </a:r>
            <a:r>
              <a:rPr lang="cs-CZ" sz="2400" dirty="0" smtClean="0"/>
              <a:t> </a:t>
            </a:r>
          </a:p>
          <a:p>
            <a:r>
              <a:rPr lang="cs-CZ" sz="2400" dirty="0" smtClean="0"/>
              <a:t>on </a:t>
            </a:r>
            <a:r>
              <a:rPr lang="cs-CZ" sz="2400" dirty="0" err="1" smtClean="0"/>
              <a:t>legisaltion</a:t>
            </a:r>
            <a:r>
              <a:rPr lang="cs-CZ" sz="2400" dirty="0" smtClean="0"/>
              <a:t> </a:t>
            </a:r>
            <a:r>
              <a:rPr lang="cs-CZ" sz="2400" dirty="0" err="1" smtClean="0"/>
              <a:t>from</a:t>
            </a:r>
            <a:r>
              <a:rPr lang="cs-CZ" sz="2400" dirty="0" smtClean="0"/>
              <a:t> 1930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91816" y="3390091"/>
            <a:ext cx="486473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dirty="0"/>
              <a:t>Land use </a:t>
            </a:r>
            <a:r>
              <a:rPr lang="cs-CZ" sz="2400" dirty="0" err="1"/>
              <a:t>plan</a:t>
            </a:r>
            <a:r>
              <a:rPr lang="cs-CZ" sz="2400" dirty="0"/>
              <a:t> – </a:t>
            </a:r>
            <a:r>
              <a:rPr lang="cs-CZ" sz="2400" dirty="0" err="1"/>
              <a:t>conceptulal</a:t>
            </a:r>
            <a:endParaRPr lang="cs-CZ" sz="2400" dirty="0"/>
          </a:p>
          <a:p>
            <a:r>
              <a:rPr lang="cs-CZ" sz="2400" dirty="0" err="1"/>
              <a:t>Regulatory</a:t>
            </a:r>
            <a:r>
              <a:rPr lang="cs-CZ" sz="2400" dirty="0"/>
              <a:t> </a:t>
            </a:r>
            <a:r>
              <a:rPr lang="cs-CZ" sz="2400" dirty="0" err="1"/>
              <a:t>plan</a:t>
            </a:r>
            <a:r>
              <a:rPr lang="cs-CZ" sz="2400" dirty="0"/>
              <a:t> – </a:t>
            </a:r>
            <a:r>
              <a:rPr lang="cs-CZ" sz="2400" dirty="0" err="1"/>
              <a:t>binding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 smtClean="0"/>
              <a:t>builders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15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2078" r="1250" b="16675"/>
          <a:stretch/>
        </p:blipFill>
        <p:spPr>
          <a:xfrm>
            <a:off x="1" y="1988841"/>
            <a:ext cx="9144000" cy="48691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Context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élník 5"/>
          <p:cNvSpPr/>
          <p:nvPr/>
        </p:nvSpPr>
        <p:spPr>
          <a:xfrm>
            <a:off x="971601" y="2251338"/>
            <a:ext cx="3384376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dirty="0" smtClean="0"/>
              <a:t>New </a:t>
            </a:r>
            <a:r>
              <a:rPr lang="cs-CZ" sz="2400" dirty="0" err="1" smtClean="0"/>
              <a:t>building</a:t>
            </a:r>
            <a:r>
              <a:rPr lang="cs-CZ" sz="2400" dirty="0" smtClean="0"/>
              <a:t> </a:t>
            </a:r>
            <a:r>
              <a:rPr lang="cs-CZ" sz="2400" dirty="0" err="1" smtClean="0"/>
              <a:t>code</a:t>
            </a:r>
            <a:r>
              <a:rPr lang="cs-CZ" sz="2400" dirty="0" smtClean="0"/>
              <a:t> 1998 </a:t>
            </a:r>
          </a:p>
          <a:p>
            <a:r>
              <a:rPr lang="cs-CZ" sz="2400" dirty="0" smtClean="0"/>
              <a:t>and </a:t>
            </a:r>
            <a:r>
              <a:rPr lang="cs-CZ" sz="2400" dirty="0" err="1" smtClean="0"/>
              <a:t>its</a:t>
            </a:r>
            <a:r>
              <a:rPr lang="cs-CZ" sz="2400" dirty="0" smtClean="0"/>
              <a:t> </a:t>
            </a:r>
            <a:r>
              <a:rPr lang="cs-CZ" sz="2400" dirty="0" err="1" smtClean="0"/>
              <a:t>modification</a:t>
            </a:r>
            <a:r>
              <a:rPr lang="cs-CZ" sz="2400" dirty="0" smtClean="0"/>
              <a:t> 2012</a:t>
            </a:r>
          </a:p>
        </p:txBody>
      </p:sp>
      <p:pic>
        <p:nvPicPr>
          <p:cNvPr id="11266" name="Picture 2" descr="Výsledek obrázku pro skyline budapes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/>
          <a:stretch/>
        </p:blipFill>
        <p:spPr bwMode="auto">
          <a:xfrm>
            <a:off x="3275856" y="3918992"/>
            <a:ext cx="5842790" cy="293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b="1" dirty="0" err="1" smtClean="0"/>
              <a:t>Hungary</a:t>
            </a:r>
            <a:endParaRPr lang="en-US" sz="2800" b="1" dirty="0"/>
          </a:p>
        </p:txBody>
      </p:sp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937455" y="5750004"/>
            <a:ext cx="486473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dirty="0"/>
              <a:t>Land use </a:t>
            </a:r>
            <a:r>
              <a:rPr lang="cs-CZ" sz="2400" dirty="0" err="1"/>
              <a:t>plan</a:t>
            </a:r>
            <a:r>
              <a:rPr lang="cs-CZ" sz="2400" dirty="0"/>
              <a:t> – </a:t>
            </a:r>
            <a:r>
              <a:rPr lang="cs-CZ" sz="2400" dirty="0" err="1"/>
              <a:t>conceptulal</a:t>
            </a:r>
            <a:endParaRPr lang="cs-CZ" sz="2400" dirty="0"/>
          </a:p>
          <a:p>
            <a:r>
              <a:rPr lang="cs-CZ" sz="2400" dirty="0" err="1"/>
              <a:t>Regulatory</a:t>
            </a:r>
            <a:r>
              <a:rPr lang="cs-CZ" sz="2400" dirty="0"/>
              <a:t> </a:t>
            </a:r>
            <a:r>
              <a:rPr lang="cs-CZ" sz="2400" dirty="0" err="1"/>
              <a:t>plan</a:t>
            </a:r>
            <a:r>
              <a:rPr lang="cs-CZ" sz="2400" dirty="0"/>
              <a:t> – </a:t>
            </a:r>
            <a:r>
              <a:rPr lang="cs-CZ" sz="2400" dirty="0" err="1"/>
              <a:t>binding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 smtClean="0"/>
              <a:t>builders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692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Výsledek obrázku pro warsaw photo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 b="38931"/>
          <a:stretch/>
        </p:blipFill>
        <p:spPr bwMode="auto">
          <a:xfrm>
            <a:off x="0" y="4351710"/>
            <a:ext cx="9144000" cy="25062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Context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Výsledek obrázku pro warsaw skyline 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672" y="1993883"/>
            <a:ext cx="3851920" cy="222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954155" y="2311446"/>
            <a:ext cx="4902391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dirty="0" smtClean="0"/>
              <a:t>New </a:t>
            </a:r>
            <a:r>
              <a:rPr lang="cs-CZ" sz="2400" dirty="0" err="1" smtClean="0"/>
              <a:t>building</a:t>
            </a:r>
            <a:r>
              <a:rPr lang="cs-CZ" sz="2400" dirty="0" smtClean="0"/>
              <a:t> </a:t>
            </a:r>
            <a:r>
              <a:rPr lang="cs-CZ" sz="2400" dirty="0" err="1" smtClean="0"/>
              <a:t>code</a:t>
            </a:r>
            <a:r>
              <a:rPr lang="cs-CZ" sz="2400" dirty="0" smtClean="0"/>
              <a:t> 2004</a:t>
            </a:r>
          </a:p>
        </p:txBody>
      </p:sp>
      <p:sp>
        <p:nvSpPr>
          <p:cNvPr id="11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cs-CZ" sz="2800" b="1" dirty="0" err="1" smtClean="0"/>
              <a:t>Poland</a:t>
            </a:r>
            <a:endParaRPr lang="en-US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91816" y="3390091"/>
            <a:ext cx="486473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400" dirty="0"/>
              <a:t>Land use </a:t>
            </a:r>
            <a:r>
              <a:rPr lang="cs-CZ" sz="2400" dirty="0" err="1"/>
              <a:t>plan</a:t>
            </a:r>
            <a:r>
              <a:rPr lang="cs-CZ" sz="2400" dirty="0"/>
              <a:t> – </a:t>
            </a:r>
            <a:r>
              <a:rPr lang="cs-CZ" sz="2400" dirty="0" err="1"/>
              <a:t>conceptulal</a:t>
            </a:r>
            <a:endParaRPr lang="cs-CZ" sz="2400" dirty="0"/>
          </a:p>
          <a:p>
            <a:r>
              <a:rPr lang="cs-CZ" sz="2400" dirty="0" err="1"/>
              <a:t>Regulatory</a:t>
            </a:r>
            <a:r>
              <a:rPr lang="cs-CZ" sz="2400" dirty="0"/>
              <a:t> </a:t>
            </a:r>
            <a:r>
              <a:rPr lang="cs-CZ" sz="2400" dirty="0" err="1"/>
              <a:t>plan</a:t>
            </a:r>
            <a:r>
              <a:rPr lang="cs-CZ" sz="2400" dirty="0"/>
              <a:t> – </a:t>
            </a:r>
            <a:r>
              <a:rPr lang="cs-CZ" sz="2400" dirty="0" err="1"/>
              <a:t>binding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 smtClean="0"/>
              <a:t>builders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60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smtClean="0"/>
              <a:t>Case study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New </a:t>
            </a:r>
            <a:r>
              <a:rPr lang="cs-CZ" sz="2800" dirty="0" err="1"/>
              <a:t>planning</a:t>
            </a:r>
            <a:r>
              <a:rPr lang="cs-CZ" sz="2800" dirty="0"/>
              <a:t> </a:t>
            </a:r>
            <a:r>
              <a:rPr lang="cs-CZ" sz="2800" dirty="0" err="1"/>
              <a:t>legislation</a:t>
            </a:r>
            <a:r>
              <a:rPr lang="cs-CZ" sz="2800" dirty="0"/>
              <a:t> </a:t>
            </a:r>
            <a:r>
              <a:rPr lang="cs-CZ" sz="2800" dirty="0" err="1"/>
              <a:t>vs</a:t>
            </a:r>
            <a:r>
              <a:rPr lang="cs-CZ" sz="2800" dirty="0"/>
              <a:t> </a:t>
            </a:r>
            <a:r>
              <a:rPr lang="cs-CZ" sz="2800" dirty="0" err="1"/>
              <a:t>housing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1743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Content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2060848"/>
            <a:ext cx="7920880" cy="3960440"/>
          </a:xfrm>
        </p:spPr>
        <p:txBody>
          <a:bodyPr>
            <a:normAutofit/>
          </a:bodyPr>
          <a:lstStyle/>
          <a:p>
            <a:r>
              <a:rPr lang="cs-CZ" dirty="0" err="1" smtClean="0"/>
              <a:t>Introduction</a:t>
            </a:r>
            <a:endParaRPr lang="cs-CZ" dirty="0"/>
          </a:p>
          <a:p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  <a:p>
            <a:r>
              <a:rPr lang="cs-CZ" dirty="0" err="1" smtClean="0"/>
              <a:t>Central</a:t>
            </a:r>
            <a:r>
              <a:rPr lang="cs-CZ" dirty="0" smtClean="0"/>
              <a:t> </a:t>
            </a:r>
            <a:r>
              <a:rPr lang="cs-CZ" dirty="0" err="1" smtClean="0"/>
              <a:t>European</a:t>
            </a:r>
            <a:r>
              <a:rPr lang="cs-CZ" dirty="0" smtClean="0"/>
              <a:t> </a:t>
            </a:r>
            <a:r>
              <a:rPr lang="cs-CZ" dirty="0" err="1" smtClean="0"/>
              <a:t>context</a:t>
            </a:r>
            <a:endParaRPr lang="cs-CZ" dirty="0" smtClean="0"/>
          </a:p>
          <a:p>
            <a:r>
              <a:rPr lang="cs-CZ" dirty="0" smtClean="0"/>
              <a:t>Case study: </a:t>
            </a:r>
            <a:r>
              <a:rPr lang="cs-CZ" dirty="0" err="1" smtClean="0"/>
              <a:t>new</a:t>
            </a:r>
            <a:r>
              <a:rPr lang="cs-CZ" dirty="0" smtClean="0"/>
              <a:t> (Czech) </a:t>
            </a:r>
            <a:r>
              <a:rPr lang="cs-CZ" dirty="0" err="1" smtClean="0"/>
              <a:t>planning</a:t>
            </a:r>
            <a:r>
              <a:rPr lang="cs-CZ" dirty="0" smtClean="0"/>
              <a:t> </a:t>
            </a:r>
            <a:r>
              <a:rPr lang="cs-CZ" dirty="0" err="1" smtClean="0"/>
              <a:t>legislation</a:t>
            </a:r>
            <a:endParaRPr lang="cs-CZ" dirty="0" smtClean="0"/>
          </a:p>
          <a:p>
            <a:r>
              <a:rPr lang="cs-CZ" dirty="0" err="1" smtClean="0"/>
              <a:t>Conclusions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52" t="34880" r="64961" b="36140"/>
          <a:stretch>
            <a:fillRect/>
          </a:stretch>
        </p:blipFill>
        <p:spPr bwMode="auto">
          <a:xfrm>
            <a:off x="0" y="1988840"/>
            <a:ext cx="9144000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smtClean="0"/>
              <a:t>Case study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97" y="2541860"/>
            <a:ext cx="5359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New </a:t>
            </a:r>
            <a:r>
              <a:rPr lang="cs-CZ" sz="2800" dirty="0" err="1"/>
              <a:t>planning</a:t>
            </a:r>
            <a:r>
              <a:rPr lang="cs-CZ" sz="2800" dirty="0"/>
              <a:t> </a:t>
            </a:r>
            <a:r>
              <a:rPr lang="cs-CZ" sz="2800" dirty="0" err="1"/>
              <a:t>legislation</a:t>
            </a:r>
            <a:r>
              <a:rPr lang="cs-CZ" sz="2800" dirty="0"/>
              <a:t> </a:t>
            </a:r>
            <a:r>
              <a:rPr lang="cs-CZ" sz="2800" dirty="0" err="1"/>
              <a:t>vs</a:t>
            </a:r>
            <a:r>
              <a:rPr lang="cs-CZ" sz="2800" dirty="0"/>
              <a:t> </a:t>
            </a:r>
            <a:r>
              <a:rPr lang="cs-CZ" sz="2800" dirty="0" err="1"/>
              <a:t>housing</a:t>
            </a: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1881497" y="5661248"/>
            <a:ext cx="5359400" cy="977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2123728" y="57060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/>
              <a:t>Housing development in </a:t>
            </a:r>
            <a:r>
              <a:rPr lang="en-GB" sz="2000" dirty="0" smtClean="0"/>
              <a:t>Prague</a:t>
            </a:r>
            <a:r>
              <a:rPr lang="cs-CZ" sz="2000" dirty="0" smtClean="0"/>
              <a:t> +</a:t>
            </a:r>
            <a:r>
              <a:rPr lang="en-GB" sz="2000" dirty="0" smtClean="0"/>
              <a:t> </a:t>
            </a:r>
            <a:r>
              <a:rPr lang="en-GB" sz="2000" dirty="0"/>
              <a:t>hypo index and GDP in the Czech </a:t>
            </a:r>
            <a:r>
              <a:rPr lang="en-GB" sz="2000" dirty="0" smtClean="0"/>
              <a:t>Republic</a:t>
            </a:r>
            <a:endParaRPr lang="cs-CZ" sz="2000" dirty="0" smtClean="0"/>
          </a:p>
          <a:p>
            <a:r>
              <a:rPr lang="cs-CZ" sz="1400" i="1" dirty="0" smtClean="0"/>
              <a:t>S</a:t>
            </a:r>
            <a:r>
              <a:rPr lang="en-GB" sz="1400" i="1" dirty="0" err="1" smtClean="0"/>
              <a:t>ource</a:t>
            </a:r>
            <a:r>
              <a:rPr lang="en-GB" sz="1400" i="1" dirty="0"/>
              <a:t>: Czech National Bank, 2019</a:t>
            </a:r>
            <a:endParaRPr lang="en-US" sz="1400" dirty="0"/>
          </a:p>
        </p:txBody>
      </p:sp>
      <p:sp>
        <p:nvSpPr>
          <p:cNvPr id="6" name="Ovál 5"/>
          <p:cNvSpPr/>
          <p:nvPr/>
        </p:nvSpPr>
        <p:spPr>
          <a:xfrm>
            <a:off x="5944753" y="3837023"/>
            <a:ext cx="1296144" cy="8274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4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pro obsah 4"/>
          <p:cNvPicPr>
            <a:picLocks noChangeAspect="1"/>
          </p:cNvPicPr>
          <p:nvPr/>
        </p:nvPicPr>
        <p:blipFill rotWithShape="1">
          <a:blip r:embed="rId2"/>
          <a:srcRect l="50994" t="14370" r="23152" b="42815"/>
          <a:stretch/>
        </p:blipFill>
        <p:spPr>
          <a:xfrm>
            <a:off x="7117436" y="4941168"/>
            <a:ext cx="2063076" cy="188136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smtClean="0"/>
              <a:t>Case study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716016" y="6503884"/>
            <a:ext cx="31506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Source: http://www.doingbusiness.org/en/data</a:t>
            </a:r>
            <a:endParaRPr lang="cs-CZ" sz="12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71600" y="198884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Number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statements</a:t>
            </a:r>
            <a:r>
              <a:rPr lang="cs-CZ" dirty="0" smtClean="0"/>
              <a:t> </a:t>
            </a:r>
          </a:p>
          <a:p>
            <a:r>
              <a:rPr lang="cs-CZ" dirty="0" smtClean="0"/>
              <a:t>in </a:t>
            </a:r>
            <a:r>
              <a:rPr lang="cs-CZ" dirty="0" err="1" smtClean="0"/>
              <a:t>permit</a:t>
            </a:r>
            <a:r>
              <a:rPr lang="cs-CZ" dirty="0" smtClean="0"/>
              <a:t> </a:t>
            </a:r>
            <a:r>
              <a:rPr lang="cs-CZ" dirty="0" err="1" smtClean="0"/>
              <a:t>process</a:t>
            </a:r>
            <a:endParaRPr lang="cs-CZ" dirty="0"/>
          </a:p>
        </p:txBody>
      </p:sp>
      <p:sp>
        <p:nvSpPr>
          <p:cNvPr id="13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1022920" y="1414862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New </a:t>
            </a:r>
            <a:r>
              <a:rPr lang="cs-CZ" sz="2800" dirty="0" err="1"/>
              <a:t>planning</a:t>
            </a:r>
            <a:r>
              <a:rPr lang="cs-CZ" sz="2800" dirty="0"/>
              <a:t> </a:t>
            </a:r>
            <a:r>
              <a:rPr lang="cs-CZ" sz="2800" dirty="0" err="1"/>
              <a:t>legislation</a:t>
            </a:r>
            <a:r>
              <a:rPr lang="cs-CZ" sz="2800" dirty="0"/>
              <a:t> </a:t>
            </a:r>
            <a:r>
              <a:rPr lang="cs-CZ" sz="2800" dirty="0" err="1"/>
              <a:t>vs</a:t>
            </a:r>
            <a:r>
              <a:rPr lang="cs-CZ" sz="2800" dirty="0"/>
              <a:t> </a:t>
            </a:r>
            <a:r>
              <a:rPr lang="cs-CZ" sz="2800" dirty="0" err="1"/>
              <a:t>housing</a:t>
            </a:r>
            <a:endParaRPr lang="cs-CZ" sz="2800" dirty="0"/>
          </a:p>
        </p:txBody>
      </p:sp>
      <p:graphicFrame>
        <p:nvGraphicFramePr>
          <p:cNvPr id="14" name="Graf 13"/>
          <p:cNvGraphicFramePr/>
          <p:nvPr>
            <p:extLst>
              <p:ext uri="{D42A27DB-BD31-4B8C-83A1-F6EECF244321}">
                <p14:modId xmlns:p14="http://schemas.microsoft.com/office/powerpoint/2010/main" val="1302536803"/>
              </p:ext>
            </p:extLst>
          </p:nvPr>
        </p:nvGraphicFramePr>
        <p:xfrm>
          <a:off x="6300192" y="2261085"/>
          <a:ext cx="2843808" cy="3976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3203848" y="198884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Length of building approval process in central European region in </a:t>
            </a:r>
            <a:r>
              <a:rPr lang="en-GB" dirty="0" smtClean="0"/>
              <a:t>days</a:t>
            </a:r>
            <a:endParaRPr lang="en-US" dirty="0"/>
          </a:p>
        </p:txBody>
      </p:sp>
      <p:graphicFrame>
        <p:nvGraphicFramePr>
          <p:cNvPr id="17" name="Graf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5135421"/>
              </p:ext>
            </p:extLst>
          </p:nvPr>
        </p:nvGraphicFramePr>
        <p:xfrm>
          <a:off x="2987824" y="3002487"/>
          <a:ext cx="3168352" cy="3272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Graf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798701"/>
              </p:ext>
            </p:extLst>
          </p:nvPr>
        </p:nvGraphicFramePr>
        <p:xfrm>
          <a:off x="676164" y="2933130"/>
          <a:ext cx="2463080" cy="3329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6588224" y="2001614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Number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days</a:t>
            </a:r>
            <a:r>
              <a:rPr lang="cs-CZ" dirty="0" smtClean="0"/>
              <a:t> </a:t>
            </a:r>
            <a:r>
              <a:rPr lang="cs-CZ" dirty="0" err="1" smtClean="0"/>
              <a:t>needed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building</a:t>
            </a:r>
            <a:r>
              <a:rPr lang="cs-CZ" dirty="0" smtClean="0"/>
              <a:t> </a:t>
            </a:r>
            <a:r>
              <a:rPr lang="cs-CZ" dirty="0" err="1" smtClean="0"/>
              <a:t>permit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5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smtClean="0"/>
              <a:t>Case study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„§96b: </a:t>
            </a:r>
            <a:r>
              <a:rPr lang="cs-CZ" sz="2800" dirty="0" err="1" smtClean="0"/>
              <a:t>concordance</a:t>
            </a:r>
            <a:r>
              <a:rPr lang="cs-CZ" sz="2800" dirty="0" smtClean="0"/>
              <a:t> </a:t>
            </a:r>
            <a:r>
              <a:rPr lang="cs-CZ" sz="2800" dirty="0" err="1" smtClean="0"/>
              <a:t>with</a:t>
            </a:r>
            <a:r>
              <a:rPr lang="cs-CZ" sz="2800" dirty="0" smtClean="0"/>
              <a:t> </a:t>
            </a:r>
            <a:r>
              <a:rPr lang="cs-CZ" sz="2800" dirty="0" err="1" smtClean="0"/>
              <a:t>land</a:t>
            </a:r>
            <a:r>
              <a:rPr lang="cs-CZ" sz="2800" dirty="0" smtClean="0"/>
              <a:t> use </a:t>
            </a:r>
            <a:r>
              <a:rPr lang="cs-CZ" sz="2800" dirty="0" err="1" smtClean="0"/>
              <a:t>plan</a:t>
            </a:r>
            <a:r>
              <a:rPr lang="cs-CZ" sz="2800" dirty="0" smtClean="0"/>
              <a:t>“</a:t>
            </a:r>
            <a:endParaRPr lang="cs-CZ" sz="2800" dirty="0"/>
          </a:p>
        </p:txBody>
      </p:sp>
      <p:pic>
        <p:nvPicPr>
          <p:cNvPr id="10" name="Zástupný symbol pro obsah 3"/>
          <p:cNvPicPr>
            <a:picLocks noChangeAspect="1"/>
          </p:cNvPicPr>
          <p:nvPr/>
        </p:nvPicPr>
        <p:blipFill rotWithShape="1">
          <a:blip r:embed="rId3"/>
          <a:srcRect l="34090" r="6248"/>
          <a:stretch/>
        </p:blipFill>
        <p:spPr>
          <a:xfrm>
            <a:off x="1033264" y="2080011"/>
            <a:ext cx="3754760" cy="4525963"/>
          </a:xfrm>
          <a:prstGeom prst="rect">
            <a:avLst/>
          </a:prstGeom>
        </p:spPr>
      </p:pic>
      <p:pic>
        <p:nvPicPr>
          <p:cNvPr id="11" name="Zástupný symbol pro obsah 3"/>
          <p:cNvPicPr>
            <a:picLocks noChangeAspect="1"/>
          </p:cNvPicPr>
          <p:nvPr/>
        </p:nvPicPr>
        <p:blipFill rotWithShape="1">
          <a:blip r:embed="rId4"/>
          <a:srcRect t="10178" r="19175" b="8680"/>
          <a:stretch/>
        </p:blipFill>
        <p:spPr>
          <a:xfrm>
            <a:off x="4909395" y="3692239"/>
            <a:ext cx="3787247" cy="2520280"/>
          </a:xfrm>
          <a:prstGeom prst="rect">
            <a:avLst/>
          </a:prstGeom>
        </p:spPr>
      </p:pic>
      <p:sp>
        <p:nvSpPr>
          <p:cNvPr id="12" name="Šipka doprava 11"/>
          <p:cNvSpPr/>
          <p:nvPr/>
        </p:nvSpPr>
        <p:spPr>
          <a:xfrm>
            <a:off x="3999453" y="4279430"/>
            <a:ext cx="1800200" cy="1440160"/>
          </a:xfrm>
          <a:prstGeom prst="rightArrow">
            <a:avLst/>
          </a:prstGeom>
          <a:noFill/>
          <a:ln w="1174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243012" y="3120296"/>
            <a:ext cx="7123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/>
              <a:t>2009  1 – 5 </a:t>
            </a:r>
            <a:r>
              <a:rPr lang="cs-CZ" sz="2800" dirty="0" err="1" smtClean="0"/>
              <a:t>sentences</a:t>
            </a:r>
            <a:r>
              <a:rPr lang="cs-CZ" sz="2800" dirty="0" smtClean="0"/>
              <a:t>         2019    10 – 50 </a:t>
            </a:r>
            <a:r>
              <a:rPr lang="cs-CZ" sz="2800" dirty="0" err="1" smtClean="0"/>
              <a:t>pages</a:t>
            </a:r>
            <a:endParaRPr lang="cs-CZ" sz="2800" dirty="0"/>
          </a:p>
        </p:txBody>
      </p:sp>
      <p:sp>
        <p:nvSpPr>
          <p:cNvPr id="14" name="Obdélník 13"/>
          <p:cNvSpPr/>
          <p:nvPr/>
        </p:nvSpPr>
        <p:spPr>
          <a:xfrm>
            <a:off x="1141276" y="4855494"/>
            <a:ext cx="3538736" cy="288032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64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smtClean="0"/>
              <a:t>Case study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New </a:t>
            </a:r>
            <a:r>
              <a:rPr lang="cs-CZ" sz="2800" dirty="0" err="1"/>
              <a:t>planning</a:t>
            </a:r>
            <a:r>
              <a:rPr lang="cs-CZ" sz="2800" dirty="0"/>
              <a:t> </a:t>
            </a:r>
            <a:r>
              <a:rPr lang="cs-CZ" sz="2800" dirty="0" err="1"/>
              <a:t>legislation</a:t>
            </a:r>
            <a:r>
              <a:rPr lang="cs-CZ" sz="2800" dirty="0"/>
              <a:t> </a:t>
            </a:r>
            <a:r>
              <a:rPr lang="cs-CZ" sz="2800" dirty="0" err="1"/>
              <a:t>vs</a:t>
            </a:r>
            <a:r>
              <a:rPr lang="cs-CZ" sz="2800" dirty="0"/>
              <a:t> </a:t>
            </a:r>
            <a:r>
              <a:rPr lang="cs-CZ" sz="2800" dirty="0" err="1"/>
              <a:t>housing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971600" y="2278027"/>
            <a:ext cx="373807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 smtClean="0"/>
              <a:t>Building</a:t>
            </a:r>
            <a:r>
              <a:rPr lang="cs-CZ" sz="2800" dirty="0" smtClean="0"/>
              <a:t> proces </a:t>
            </a:r>
            <a:r>
              <a:rPr lang="cs-CZ" sz="2800" dirty="0" err="1" smtClean="0"/>
              <a:t>duration</a:t>
            </a:r>
            <a:endParaRPr lang="cs-CZ" sz="2800" dirty="0" smtClean="0"/>
          </a:p>
          <a:p>
            <a:endParaRPr lang="cs-CZ" sz="2800" dirty="0" smtClean="0"/>
          </a:p>
          <a:p>
            <a:r>
              <a:rPr lang="cs-CZ" sz="2800" dirty="0" smtClean="0"/>
              <a:t>1914</a:t>
            </a:r>
          </a:p>
          <a:p>
            <a:endParaRPr lang="cs-CZ" sz="2800" dirty="0" smtClean="0"/>
          </a:p>
          <a:p>
            <a:r>
              <a:rPr lang="cs-CZ" sz="2800" dirty="0" smtClean="0"/>
              <a:t>1954</a:t>
            </a:r>
          </a:p>
          <a:p>
            <a:endParaRPr lang="cs-CZ" sz="2800" dirty="0" smtClean="0"/>
          </a:p>
          <a:p>
            <a:r>
              <a:rPr lang="cs-CZ" sz="2800" dirty="0" smtClean="0"/>
              <a:t>2014</a:t>
            </a:r>
          </a:p>
        </p:txBody>
      </p:sp>
      <p:sp>
        <p:nvSpPr>
          <p:cNvPr id="6" name="Šipka doprava 5"/>
          <p:cNvSpPr/>
          <p:nvPr/>
        </p:nvSpPr>
        <p:spPr>
          <a:xfrm>
            <a:off x="2771800" y="3139422"/>
            <a:ext cx="720080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>
            <a:off x="3491880" y="3139422"/>
            <a:ext cx="1046708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>
            <a:off x="2749308" y="4035484"/>
            <a:ext cx="1174620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>
            <a:off x="2757154" y="4805762"/>
            <a:ext cx="3471030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12"/>
          <p:cNvSpPr/>
          <p:nvPr/>
        </p:nvSpPr>
        <p:spPr>
          <a:xfrm>
            <a:off x="3922274" y="4035484"/>
            <a:ext cx="2449926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>
            <a:off x="2749308" y="5653166"/>
            <a:ext cx="742572" cy="48463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>
            <a:off x="6220338" y="4805762"/>
            <a:ext cx="1087966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prava 16"/>
          <p:cNvSpPr/>
          <p:nvPr/>
        </p:nvSpPr>
        <p:spPr>
          <a:xfrm>
            <a:off x="3491880" y="5653166"/>
            <a:ext cx="1080120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 rot="16200000">
            <a:off x="1487236" y="4188352"/>
            <a:ext cx="201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Planning</a:t>
            </a:r>
            <a:r>
              <a:rPr lang="en-US" dirty="0"/>
              <a:t>&amp;</a:t>
            </a:r>
            <a:r>
              <a:rPr lang="cs-CZ" dirty="0" err="1" smtClean="0"/>
              <a:t>permittig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 rot="16200000">
            <a:off x="6789096" y="4368281"/>
            <a:ext cx="13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Construction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971600" y="5510244"/>
            <a:ext cx="13292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Denmark</a:t>
            </a:r>
            <a:endParaRPr lang="cs-CZ" sz="2400" dirty="0"/>
          </a:p>
          <a:p>
            <a:r>
              <a:rPr lang="cs-CZ" sz="2400" dirty="0" err="1"/>
              <a:t>today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511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smtClean="0"/>
              <a:t>Case study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71600" y="2636912"/>
            <a:ext cx="46552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err="1" smtClean="0"/>
              <a:t>Is</a:t>
            </a:r>
            <a:r>
              <a:rPr lang="cs-CZ" sz="4400" dirty="0" smtClean="0"/>
              <a:t> </a:t>
            </a:r>
            <a:r>
              <a:rPr lang="cs-CZ" sz="4400" dirty="0" err="1" smtClean="0"/>
              <a:t>there</a:t>
            </a:r>
            <a:r>
              <a:rPr lang="cs-CZ" sz="4400" dirty="0" smtClean="0"/>
              <a:t> a </a:t>
            </a:r>
            <a:r>
              <a:rPr lang="cs-CZ" sz="4400" dirty="0" err="1" smtClean="0"/>
              <a:t>way</a:t>
            </a:r>
            <a:r>
              <a:rPr lang="cs-CZ" sz="4400" dirty="0" smtClean="0"/>
              <a:t> </a:t>
            </a:r>
            <a:r>
              <a:rPr lang="cs-CZ" sz="4400" dirty="0" err="1" smtClean="0"/>
              <a:t>out</a:t>
            </a:r>
            <a:r>
              <a:rPr lang="cs-CZ" sz="4400" dirty="0" smtClean="0"/>
              <a:t> ?</a:t>
            </a:r>
            <a:endParaRPr lang="en-US" sz="4400" dirty="0"/>
          </a:p>
        </p:txBody>
      </p:sp>
      <p:sp>
        <p:nvSpPr>
          <p:cNvPr id="9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New </a:t>
            </a:r>
            <a:r>
              <a:rPr lang="cs-CZ" sz="2800" dirty="0" err="1"/>
              <a:t>planning</a:t>
            </a:r>
            <a:r>
              <a:rPr lang="cs-CZ" sz="2800" dirty="0"/>
              <a:t> </a:t>
            </a:r>
            <a:r>
              <a:rPr lang="cs-CZ" sz="2800" dirty="0" err="1"/>
              <a:t>legislation</a:t>
            </a:r>
            <a:r>
              <a:rPr lang="cs-CZ" sz="2800" dirty="0"/>
              <a:t> </a:t>
            </a:r>
            <a:r>
              <a:rPr lang="cs-CZ" sz="2800" dirty="0" err="1"/>
              <a:t>vs</a:t>
            </a:r>
            <a:r>
              <a:rPr lang="cs-CZ" sz="2800" dirty="0"/>
              <a:t> </a:t>
            </a:r>
            <a:r>
              <a:rPr lang="cs-CZ" sz="2800" dirty="0" err="1"/>
              <a:t>housing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63147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smtClean="0"/>
              <a:t>Case study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0" r="1814" b="20734"/>
          <a:stretch/>
        </p:blipFill>
        <p:spPr bwMode="auto">
          <a:xfrm>
            <a:off x="971600" y="4442668"/>
            <a:ext cx="57340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79307" y="2348880"/>
            <a:ext cx="4240765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Code</a:t>
            </a:r>
            <a:r>
              <a:rPr lang="cs-CZ" sz="2000" dirty="0" smtClean="0"/>
              <a:t> </a:t>
            </a:r>
            <a:r>
              <a:rPr lang="cs-CZ" sz="2000" dirty="0" err="1" smtClean="0"/>
              <a:t>preparation</a:t>
            </a:r>
            <a:r>
              <a:rPr lang="cs-CZ" sz="2000" dirty="0" smtClean="0"/>
              <a:t> </a:t>
            </a:r>
            <a:r>
              <a:rPr lang="cs-CZ" sz="2000" dirty="0" err="1" smtClean="0"/>
              <a:t>timeline</a:t>
            </a:r>
            <a:r>
              <a:rPr lang="cs-CZ" sz="2000" dirty="0"/>
              <a:t>:</a:t>
            </a:r>
            <a:endParaRPr lang="cs-CZ" sz="2000" dirty="0" smtClean="0"/>
          </a:p>
          <a:p>
            <a:pPr marL="342900" indent="-342900">
              <a:buAutoNum type="alphaLcParenR"/>
            </a:pPr>
            <a:r>
              <a:rPr lang="cs-CZ" sz="2000" dirty="0" err="1" smtClean="0"/>
              <a:t>Concept</a:t>
            </a:r>
            <a:endParaRPr lang="cs-CZ" sz="2000" dirty="0" smtClean="0">
              <a:solidFill>
                <a:srgbClr val="FF0000"/>
              </a:solidFill>
            </a:endParaRPr>
          </a:p>
          <a:p>
            <a:pPr marL="342900" indent="-342900">
              <a:buAutoNum type="alphaLcParenR"/>
            </a:pPr>
            <a:r>
              <a:rPr lang="cs-CZ" sz="2000" dirty="0" err="1" smtClean="0"/>
              <a:t>Evaluation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concept</a:t>
            </a:r>
            <a:endParaRPr lang="cs-CZ" sz="2000" dirty="0" smtClean="0">
              <a:solidFill>
                <a:srgbClr val="FF0000"/>
              </a:solidFill>
            </a:endParaRPr>
          </a:p>
          <a:p>
            <a:pPr marL="342900" indent="-342900">
              <a:buAutoNum type="alphaLcParenR"/>
            </a:pPr>
            <a:r>
              <a:rPr lang="cs-CZ" sz="2000" dirty="0" err="1" smtClean="0"/>
              <a:t>Paragraph</a:t>
            </a:r>
            <a:r>
              <a:rPr lang="cs-CZ" sz="2000" dirty="0" smtClean="0"/>
              <a:t> </a:t>
            </a:r>
            <a:r>
              <a:rPr lang="cs-CZ" sz="2000" dirty="0" err="1" smtClean="0"/>
              <a:t>wording</a:t>
            </a:r>
            <a:endParaRPr lang="cs-CZ" sz="2000" dirty="0" smtClean="0"/>
          </a:p>
          <a:p>
            <a:pPr marL="342900" indent="-342900">
              <a:buAutoNum type="alphaLcParenR"/>
            </a:pPr>
            <a:r>
              <a:rPr lang="cs-CZ" sz="2000" dirty="0" err="1" smtClean="0"/>
              <a:t>Evaluation</a:t>
            </a:r>
            <a:endParaRPr lang="cs-CZ" sz="2000" dirty="0" smtClean="0"/>
          </a:p>
          <a:p>
            <a:pPr marL="342900" indent="-342900">
              <a:buAutoNum type="alphaLcParenR"/>
            </a:pPr>
            <a:r>
              <a:rPr lang="cs-CZ" sz="2000" dirty="0" err="1" smtClean="0"/>
              <a:t>Legal</a:t>
            </a:r>
            <a:r>
              <a:rPr lang="cs-CZ" sz="2000" dirty="0" smtClean="0"/>
              <a:t> validity</a:t>
            </a:r>
            <a:endParaRPr lang="en-US" sz="2000" dirty="0"/>
          </a:p>
        </p:txBody>
      </p:sp>
      <p:pic>
        <p:nvPicPr>
          <p:cNvPr id="12292" name="Picture 4" descr="Kraj Jermanové rozhodl o Babišově „střetu zájmů“. Zrušil pokutu pro šéfa ANO | Blesk.c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r="984"/>
          <a:stretch/>
        </p:blipFill>
        <p:spPr bwMode="auto">
          <a:xfrm>
            <a:off x="5436097" y="1926712"/>
            <a:ext cx="3731914" cy="23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A </a:t>
            </a:r>
            <a:r>
              <a:rPr lang="cs-CZ" sz="2800" dirty="0" err="1" smtClean="0"/>
              <a:t>brand</a:t>
            </a:r>
            <a:r>
              <a:rPr lang="cs-CZ" sz="2800" dirty="0" smtClean="0"/>
              <a:t> </a:t>
            </a:r>
            <a:r>
              <a:rPr lang="cs-CZ" sz="2800" dirty="0" err="1" smtClean="0"/>
              <a:t>new</a:t>
            </a:r>
            <a:r>
              <a:rPr lang="cs-CZ" sz="2800" dirty="0" smtClean="0"/>
              <a:t> </a:t>
            </a:r>
            <a:r>
              <a:rPr lang="cs-CZ" sz="2800" dirty="0" err="1" smtClean="0"/>
              <a:t>building</a:t>
            </a:r>
            <a:r>
              <a:rPr lang="cs-CZ" sz="2800" dirty="0" smtClean="0"/>
              <a:t> </a:t>
            </a:r>
            <a:r>
              <a:rPr lang="cs-CZ" sz="2800" dirty="0" err="1" smtClean="0"/>
              <a:t>code</a:t>
            </a:r>
            <a:r>
              <a:rPr lang="cs-CZ" sz="2800" dirty="0" smtClean="0"/>
              <a:t> ...</a:t>
            </a:r>
            <a:endParaRPr lang="cs-CZ" sz="28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6830241" y="4293096"/>
            <a:ext cx="1558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Andrej </a:t>
            </a:r>
            <a:r>
              <a:rPr lang="cs-CZ" dirty="0" err="1" smtClean="0"/>
              <a:t>Babiš</a:t>
            </a:r>
            <a:r>
              <a:rPr lang="cs-CZ" dirty="0" smtClean="0"/>
              <a:t>,</a:t>
            </a:r>
          </a:p>
          <a:p>
            <a:r>
              <a:rPr lang="cs-CZ" dirty="0" smtClean="0"/>
              <a:t>Prime </a:t>
            </a:r>
            <a:r>
              <a:rPr lang="cs-CZ" dirty="0" err="1" smtClean="0"/>
              <a:t>Minister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6809124" y="5373216"/>
            <a:ext cx="2155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Authors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concept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 smtClean="0"/>
              <a:t>buildig</a:t>
            </a:r>
            <a:r>
              <a:rPr lang="cs-CZ" dirty="0" smtClean="0"/>
              <a:t> </a:t>
            </a:r>
            <a:r>
              <a:rPr lang="cs-CZ" dirty="0" err="1" smtClean="0"/>
              <a:t>code</a:t>
            </a:r>
            <a:endParaRPr 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053534" y="2672913"/>
            <a:ext cx="1166538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0000"/>
                </a:solidFill>
              </a:rPr>
              <a:t>6 </a:t>
            </a:r>
            <a:r>
              <a:rPr lang="cs-CZ" sz="2000" dirty="0" err="1" smtClean="0">
                <a:solidFill>
                  <a:srgbClr val="FF0000"/>
                </a:solidFill>
              </a:rPr>
              <a:t>months</a:t>
            </a:r>
            <a:endParaRPr lang="cs-CZ" sz="2000" dirty="0" smtClean="0">
              <a:solidFill>
                <a:srgbClr val="FF0000"/>
              </a:solidFill>
            </a:endParaRPr>
          </a:p>
          <a:p>
            <a:r>
              <a:rPr lang="cs-CZ" sz="2000" dirty="0">
                <a:solidFill>
                  <a:srgbClr val="FF0000"/>
                </a:solidFill>
              </a:rPr>
              <a:t>2 </a:t>
            </a:r>
            <a:r>
              <a:rPr lang="cs-CZ" sz="2000" dirty="0" err="1" smtClean="0">
                <a:solidFill>
                  <a:srgbClr val="FF0000"/>
                </a:solidFill>
              </a:rPr>
              <a:t>months</a:t>
            </a:r>
            <a:endParaRPr lang="cs-CZ" sz="2000" dirty="0" smtClean="0">
              <a:solidFill>
                <a:srgbClr val="FF0000"/>
              </a:solidFill>
            </a:endParaRPr>
          </a:p>
          <a:p>
            <a:r>
              <a:rPr lang="cs-CZ" sz="2000" dirty="0">
                <a:solidFill>
                  <a:srgbClr val="FF0000"/>
                </a:solidFill>
              </a:rPr>
              <a:t>6 </a:t>
            </a:r>
            <a:r>
              <a:rPr lang="cs-CZ" sz="2000" dirty="0" err="1">
                <a:solidFill>
                  <a:srgbClr val="FF0000"/>
                </a:solidFill>
              </a:rPr>
              <a:t>months</a:t>
            </a:r>
            <a:endParaRPr lang="cs-CZ" sz="2000" dirty="0">
              <a:solidFill>
                <a:srgbClr val="FF0000"/>
              </a:solidFill>
            </a:endParaRPr>
          </a:p>
          <a:p>
            <a:r>
              <a:rPr lang="cs-CZ" sz="2000" dirty="0" smtClean="0">
                <a:solidFill>
                  <a:srgbClr val="FF0000"/>
                </a:solidFill>
              </a:rPr>
              <a:t>3 </a:t>
            </a:r>
            <a:r>
              <a:rPr lang="cs-CZ" sz="2000" dirty="0" err="1" smtClean="0">
                <a:solidFill>
                  <a:srgbClr val="FF0000"/>
                </a:solidFill>
              </a:rPr>
              <a:t>months</a:t>
            </a:r>
            <a:endParaRPr lang="cs-CZ" sz="2000" dirty="0" smtClean="0">
              <a:solidFill>
                <a:srgbClr val="FF0000"/>
              </a:solidFill>
            </a:endParaRPr>
          </a:p>
          <a:p>
            <a:r>
              <a:rPr lang="cs-CZ" sz="2000" dirty="0" smtClean="0">
                <a:solidFill>
                  <a:srgbClr val="FF0000"/>
                </a:solidFill>
              </a:rPr>
              <a:t>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0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smtClean="0"/>
              <a:t>Case study</a:t>
            </a:r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Zástupný symbol pro obsah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95"/>
          <a:stretch/>
        </p:blipFill>
        <p:spPr>
          <a:xfrm>
            <a:off x="7020272" y="1971417"/>
            <a:ext cx="2304256" cy="2969750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000"/>
            <a:ext cx="4355976" cy="2958167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8501" r="19063" b="8888"/>
          <a:stretch/>
        </p:blipFill>
        <p:spPr bwMode="auto">
          <a:xfrm>
            <a:off x="4569357" y="1971387"/>
            <a:ext cx="2450915" cy="295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68574" y="5085184"/>
            <a:ext cx="3775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Roman </a:t>
            </a:r>
            <a:r>
              <a:rPr lang="cs-CZ" dirty="0" err="1" smtClean="0"/>
              <a:t>Koucky</a:t>
            </a:r>
            <a:endParaRPr lang="cs-CZ" dirty="0" smtClean="0"/>
          </a:p>
          <a:p>
            <a:pPr algn="r"/>
            <a:r>
              <a:rPr lang="cs-CZ" dirty="0" err="1" smtClean="0"/>
              <a:t>author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concept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a </a:t>
            </a:r>
            <a:r>
              <a:rPr lang="cs-CZ" dirty="0" err="1" smtClean="0"/>
              <a:t>new</a:t>
            </a:r>
            <a:r>
              <a:rPr lang="cs-CZ" dirty="0" smtClean="0"/>
              <a:t> </a:t>
            </a:r>
            <a:r>
              <a:rPr lang="cs-CZ" dirty="0" err="1"/>
              <a:t>land</a:t>
            </a:r>
            <a:r>
              <a:rPr lang="cs-CZ" dirty="0"/>
              <a:t> use </a:t>
            </a:r>
            <a:r>
              <a:rPr lang="cs-CZ" dirty="0" err="1"/>
              <a:t>plan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Prague (</a:t>
            </a:r>
            <a:r>
              <a:rPr lang="cs-CZ" dirty="0" err="1"/>
              <a:t>Metropolitni</a:t>
            </a:r>
            <a:r>
              <a:rPr lang="cs-CZ" dirty="0"/>
              <a:t> </a:t>
            </a:r>
            <a:r>
              <a:rPr lang="cs-CZ" dirty="0" err="1"/>
              <a:t>plan</a:t>
            </a:r>
            <a:r>
              <a:rPr lang="cs-CZ" dirty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12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.. </a:t>
            </a:r>
            <a:r>
              <a:rPr lang="cs-CZ" sz="2800" dirty="0" err="1" smtClean="0"/>
              <a:t>or</a:t>
            </a:r>
            <a:r>
              <a:rPr lang="cs-CZ" sz="2800" dirty="0" smtClean="0"/>
              <a:t> a </a:t>
            </a:r>
            <a:r>
              <a:rPr lang="cs-CZ" sz="2800" dirty="0" err="1" smtClean="0"/>
              <a:t>change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i="1" dirty="0" err="1" smtClean="0"/>
              <a:t>planning</a:t>
            </a:r>
            <a:r>
              <a:rPr lang="cs-CZ" sz="2800" i="1" dirty="0" smtClean="0"/>
              <a:t> paradigma </a:t>
            </a:r>
            <a:r>
              <a:rPr lang="cs-CZ" sz="2800" dirty="0" smtClean="0"/>
              <a:t>?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532443" y="4998473"/>
            <a:ext cx="2671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„</a:t>
            </a:r>
            <a:r>
              <a:rPr lang="cs-CZ" sz="3200" dirty="0" err="1" smtClean="0"/>
              <a:t>old</a:t>
            </a:r>
            <a:r>
              <a:rPr lang="cs-CZ" sz="3200" dirty="0" smtClean="0"/>
              <a:t>   </a:t>
            </a:r>
            <a:r>
              <a:rPr lang="cs-CZ" sz="3200" dirty="0" err="1" smtClean="0"/>
              <a:t>vs</a:t>
            </a:r>
            <a:r>
              <a:rPr lang="cs-CZ" sz="3200" dirty="0" smtClean="0"/>
              <a:t>   </a:t>
            </a:r>
            <a:r>
              <a:rPr lang="cs-CZ" sz="3200" dirty="0" err="1" smtClean="0"/>
              <a:t>new</a:t>
            </a:r>
            <a:r>
              <a:rPr lang="cs-CZ" sz="3200" dirty="0" smtClean="0"/>
              <a:t>“</a:t>
            </a:r>
            <a:endParaRPr lang="en-US" sz="3200" dirty="0"/>
          </a:p>
        </p:txBody>
      </p:sp>
      <p:sp>
        <p:nvSpPr>
          <p:cNvPr id="4" name="Šipka doprava 3"/>
          <p:cNvSpPr/>
          <p:nvPr/>
        </p:nvSpPr>
        <p:spPr>
          <a:xfrm>
            <a:off x="5868144" y="3140968"/>
            <a:ext cx="2088232" cy="936104"/>
          </a:xfrm>
          <a:prstGeom prst="rightArrow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5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Conclusions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9682414"/>
              </p:ext>
            </p:extLst>
          </p:nvPr>
        </p:nvGraphicFramePr>
        <p:xfrm>
          <a:off x="611560" y="2057400"/>
          <a:ext cx="76377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délník 3"/>
          <p:cNvSpPr/>
          <p:nvPr/>
        </p:nvSpPr>
        <p:spPr>
          <a:xfrm>
            <a:off x="323528" y="2170212"/>
            <a:ext cx="8373114" cy="2194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1547664" y="4149080"/>
            <a:ext cx="3312369" cy="1008112"/>
          </a:xfrm>
          <a:prstGeom prst="rect">
            <a:avLst/>
          </a:prstGeom>
          <a:solidFill>
            <a:schemeClr val="accent3">
              <a:lumMod val="7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/>
          <p:cNvSpPr/>
          <p:nvPr/>
        </p:nvSpPr>
        <p:spPr>
          <a:xfrm>
            <a:off x="4860033" y="4145632"/>
            <a:ext cx="432048" cy="1008112"/>
          </a:xfrm>
          <a:prstGeom prst="rect">
            <a:avLst/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5292081" y="4145632"/>
            <a:ext cx="643025" cy="1008112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5935106" y="4145632"/>
            <a:ext cx="1157175" cy="1008112"/>
          </a:xfrm>
          <a:prstGeom prst="rect">
            <a:avLst/>
          </a:prstGeom>
          <a:solidFill>
            <a:srgbClr val="FF0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bdélník 12"/>
          <p:cNvSpPr/>
          <p:nvPr/>
        </p:nvSpPr>
        <p:spPr>
          <a:xfrm>
            <a:off x="7092281" y="4145632"/>
            <a:ext cx="576064" cy="1008112"/>
          </a:xfrm>
          <a:prstGeom prst="rect">
            <a:avLst/>
          </a:prstGeom>
          <a:solidFill>
            <a:schemeClr val="tx2">
              <a:lumMod val="60000"/>
              <a:lumOff val="4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bdélník 15"/>
          <p:cNvSpPr/>
          <p:nvPr/>
        </p:nvSpPr>
        <p:spPr>
          <a:xfrm>
            <a:off x="7659022" y="4145632"/>
            <a:ext cx="576064" cy="1008112"/>
          </a:xfrm>
          <a:prstGeom prst="rect">
            <a:avLst/>
          </a:prstGeom>
          <a:solidFill>
            <a:schemeClr val="tx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ovéPole 16"/>
          <p:cNvSpPr txBox="1"/>
          <p:nvPr/>
        </p:nvSpPr>
        <p:spPr>
          <a:xfrm>
            <a:off x="7759342" y="4644425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79252" y="2224029"/>
            <a:ext cx="9093348" cy="1813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1st </a:t>
            </a:r>
            <a:r>
              <a:rPr lang="cs-CZ" altLang="cs-CZ" sz="1800" dirty="0" err="1" smtClean="0"/>
              <a:t>phase</a:t>
            </a:r>
            <a:r>
              <a:rPr lang="cs-CZ" altLang="cs-CZ" sz="1800" dirty="0" smtClean="0"/>
              <a:t>, </a:t>
            </a:r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longest</a:t>
            </a:r>
            <a:r>
              <a:rPr lang="cs-CZ" altLang="cs-CZ" sz="1800" dirty="0" smtClean="0"/>
              <a:t>, </a:t>
            </a:r>
            <a:r>
              <a:rPr lang="cs-CZ" altLang="cs-CZ" sz="1800" dirty="0" err="1" smtClean="0"/>
              <a:t>since</a:t>
            </a:r>
            <a:r>
              <a:rPr lang="cs-CZ" altLang="cs-CZ" sz="1800" dirty="0" smtClean="0"/>
              <a:t> 1886 til </a:t>
            </a:r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40th </a:t>
            </a:r>
            <a:r>
              <a:rPr lang="cs-CZ" altLang="cs-CZ" sz="1800" dirty="0" err="1" smtClean="0"/>
              <a:t>of</a:t>
            </a:r>
            <a:r>
              <a:rPr lang="cs-CZ" altLang="cs-CZ" sz="1800" dirty="0" smtClean="0"/>
              <a:t>  XX </a:t>
            </a:r>
            <a:r>
              <a:rPr lang="cs-CZ" altLang="cs-CZ" sz="1800" dirty="0" err="1" smtClean="0"/>
              <a:t>century</a:t>
            </a:r>
            <a:r>
              <a:rPr lang="cs-CZ" altLang="cs-CZ" sz="1800" dirty="0" smtClean="0"/>
              <a:t>, </a:t>
            </a:r>
          </a:p>
          <a:p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2nd </a:t>
            </a:r>
            <a:r>
              <a:rPr lang="cs-CZ" altLang="cs-CZ" sz="1800" dirty="0" err="1" smtClean="0"/>
              <a:t>phase</a:t>
            </a:r>
            <a:r>
              <a:rPr lang="cs-CZ" altLang="cs-CZ" sz="1800" dirty="0" smtClean="0"/>
              <a:t> til 1958, </a:t>
            </a:r>
          </a:p>
          <a:p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3rd </a:t>
            </a:r>
            <a:r>
              <a:rPr lang="cs-CZ" altLang="cs-CZ" sz="1800" dirty="0" err="1" smtClean="0"/>
              <a:t>phase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from</a:t>
            </a:r>
            <a:r>
              <a:rPr lang="cs-CZ" altLang="cs-CZ" sz="1800" dirty="0" smtClean="0"/>
              <a:t> 1958 to 1976,</a:t>
            </a:r>
          </a:p>
          <a:p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4th, </a:t>
            </a:r>
            <a:r>
              <a:rPr lang="cs-CZ" altLang="cs-CZ" sz="1800" dirty="0" err="1" smtClean="0"/>
              <a:t>since</a:t>
            </a:r>
            <a:r>
              <a:rPr lang="cs-CZ" altLang="cs-CZ" sz="1800" dirty="0" smtClean="0"/>
              <a:t> 1976 til 2007, validity </a:t>
            </a:r>
            <a:r>
              <a:rPr lang="cs-CZ" altLang="cs-CZ" sz="1800" dirty="0" err="1" smtClean="0"/>
              <a:t>of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Building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Act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from</a:t>
            </a:r>
            <a:r>
              <a:rPr lang="cs-CZ" altLang="cs-CZ" sz="1800" dirty="0" smtClean="0"/>
              <a:t> 1976, </a:t>
            </a:r>
            <a:r>
              <a:rPr lang="cs-CZ" altLang="cs-CZ" sz="1800" dirty="0" err="1" smtClean="0"/>
              <a:t>updated</a:t>
            </a:r>
            <a:r>
              <a:rPr lang="cs-CZ" altLang="cs-CZ" sz="1800" dirty="0" smtClean="0"/>
              <a:t> in 1992,</a:t>
            </a:r>
          </a:p>
          <a:p>
            <a:r>
              <a:rPr lang="cs-CZ" altLang="cs-CZ" sz="1800" dirty="0" err="1" smtClean="0"/>
              <a:t>The</a:t>
            </a:r>
            <a:r>
              <a:rPr lang="cs-CZ" altLang="cs-CZ" sz="1800" dirty="0" smtClean="0"/>
              <a:t> 5th </a:t>
            </a:r>
            <a:r>
              <a:rPr lang="cs-CZ" altLang="cs-CZ" sz="1800" dirty="0" err="1" smtClean="0"/>
              <a:t>phase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since</a:t>
            </a:r>
            <a:r>
              <a:rPr lang="cs-CZ" altLang="cs-CZ" sz="1800" dirty="0" smtClean="0"/>
              <a:t> 2007 - </a:t>
            </a:r>
            <a:r>
              <a:rPr lang="cs-CZ" altLang="cs-CZ" sz="1800" dirty="0" err="1" smtClean="0"/>
              <a:t>new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Building</a:t>
            </a:r>
            <a:r>
              <a:rPr lang="cs-CZ" altLang="cs-CZ" sz="1800" dirty="0" smtClean="0"/>
              <a:t> </a:t>
            </a:r>
            <a:r>
              <a:rPr lang="cs-CZ" altLang="cs-CZ" sz="1800" dirty="0" err="1" smtClean="0"/>
              <a:t>Act</a:t>
            </a:r>
            <a:endParaRPr lang="cs-CZ" altLang="cs-CZ" sz="1800" dirty="0" smtClean="0"/>
          </a:p>
        </p:txBody>
      </p:sp>
      <p:sp>
        <p:nvSpPr>
          <p:cNvPr id="19" name="TextovéPole 18"/>
          <p:cNvSpPr txBox="1"/>
          <p:nvPr/>
        </p:nvSpPr>
        <p:spPr>
          <a:xfrm>
            <a:off x="2844260" y="4784412"/>
            <a:ext cx="46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1st</a:t>
            </a:r>
            <a:endParaRPr lang="en-US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4788024" y="478786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2nd</a:t>
            </a:r>
            <a:endParaRPr lang="en-US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5364088" y="4779867"/>
            <a:ext cx="50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3rd</a:t>
            </a:r>
            <a:endParaRPr lang="en-US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6263464" y="4797152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4th</a:t>
            </a:r>
            <a:endParaRPr lang="en-US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7101781" y="478786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5th</a:t>
            </a:r>
            <a:endParaRPr lang="en-US" dirty="0"/>
          </a:p>
        </p:txBody>
      </p:sp>
      <p:sp>
        <p:nvSpPr>
          <p:cNvPr id="25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 txBox="1">
            <a:spLocks/>
          </p:cNvSpPr>
          <p:nvPr/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err="1"/>
              <a:t>Building</a:t>
            </a:r>
            <a:r>
              <a:rPr lang="cs-CZ" sz="2800" dirty="0"/>
              <a:t> </a:t>
            </a:r>
            <a:r>
              <a:rPr lang="cs-CZ" sz="2800" dirty="0" err="1"/>
              <a:t>code</a:t>
            </a:r>
            <a:r>
              <a:rPr lang="cs-CZ" sz="2800" dirty="0"/>
              <a:t> </a:t>
            </a:r>
            <a:r>
              <a:rPr lang="cs-CZ" sz="2800" dirty="0" err="1" smtClean="0"/>
              <a:t>principal</a:t>
            </a:r>
            <a:r>
              <a:rPr lang="cs-CZ" sz="2800" dirty="0" smtClean="0"/>
              <a:t> </a:t>
            </a:r>
            <a:r>
              <a:rPr lang="cs-CZ" sz="2800" dirty="0" err="1" smtClean="0"/>
              <a:t>changes</a:t>
            </a:r>
            <a:r>
              <a:rPr lang="cs-CZ" sz="2800" dirty="0" smtClean="0"/>
              <a:t> </a:t>
            </a:r>
            <a:r>
              <a:rPr lang="cs-CZ" sz="2800" dirty="0"/>
              <a:t>in </a:t>
            </a:r>
            <a:r>
              <a:rPr lang="cs-CZ" sz="2800" dirty="0" err="1"/>
              <a:t>time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725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Conclusions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Graf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9845716"/>
              </p:ext>
            </p:extLst>
          </p:nvPr>
        </p:nvGraphicFramePr>
        <p:xfrm>
          <a:off x="2195736" y="2708920"/>
          <a:ext cx="696602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bdélník 9"/>
          <p:cNvSpPr/>
          <p:nvPr/>
        </p:nvSpPr>
        <p:spPr>
          <a:xfrm>
            <a:off x="323528" y="2242220"/>
            <a:ext cx="8640960" cy="2698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ovéPole 3"/>
          <p:cNvSpPr txBox="1"/>
          <p:nvPr/>
        </p:nvSpPr>
        <p:spPr>
          <a:xfrm>
            <a:off x="971600" y="1457390"/>
            <a:ext cx="7920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Building</a:t>
            </a:r>
            <a:r>
              <a:rPr lang="cs-CZ" sz="2800" dirty="0" smtClean="0"/>
              <a:t> </a:t>
            </a:r>
            <a:r>
              <a:rPr lang="cs-CZ" sz="2800" dirty="0" err="1" smtClean="0"/>
              <a:t>code</a:t>
            </a:r>
            <a:r>
              <a:rPr lang="cs-CZ" sz="2800" dirty="0" smtClean="0"/>
              <a:t> </a:t>
            </a:r>
            <a:r>
              <a:rPr lang="cs-CZ" sz="2800" dirty="0" err="1" smtClean="0"/>
              <a:t>modifications</a:t>
            </a:r>
            <a:r>
              <a:rPr lang="cs-CZ" sz="2800" dirty="0" smtClean="0"/>
              <a:t> and </a:t>
            </a:r>
            <a:r>
              <a:rPr lang="cs-CZ" sz="2800" dirty="0" err="1" smtClean="0"/>
              <a:t>changes</a:t>
            </a:r>
            <a:r>
              <a:rPr lang="cs-CZ" sz="2800" dirty="0" smtClean="0"/>
              <a:t> </a:t>
            </a:r>
          </a:p>
          <a:p>
            <a:r>
              <a:rPr lang="cs-CZ" sz="2800" dirty="0" err="1" smtClean="0"/>
              <a:t>after</a:t>
            </a:r>
            <a:r>
              <a:rPr lang="cs-CZ" sz="2800" dirty="0" smtClean="0"/>
              <a:t> </a:t>
            </a:r>
            <a:r>
              <a:rPr lang="cs-CZ" sz="2800" dirty="0" err="1" smtClean="0"/>
              <a:t>approval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current</a:t>
            </a:r>
            <a:r>
              <a:rPr lang="cs-CZ" sz="2800" dirty="0" smtClean="0"/>
              <a:t> </a:t>
            </a:r>
            <a:r>
              <a:rPr lang="cs-CZ" sz="2800" dirty="0" err="1" smtClean="0"/>
              <a:t>building</a:t>
            </a:r>
            <a:r>
              <a:rPr lang="cs-CZ" sz="2800" dirty="0" smtClean="0"/>
              <a:t> </a:t>
            </a:r>
            <a:r>
              <a:rPr lang="cs-CZ" sz="2800" dirty="0" err="1" smtClean="0"/>
              <a:t>code</a:t>
            </a:r>
            <a:r>
              <a:rPr lang="cs-CZ" sz="2800" dirty="0" smtClean="0"/>
              <a:t> </a:t>
            </a:r>
            <a:r>
              <a:rPr lang="cs-CZ" sz="2800" dirty="0" err="1" smtClean="0"/>
              <a:t>from</a:t>
            </a:r>
            <a:r>
              <a:rPr lang="cs-CZ" sz="2800" dirty="0" smtClean="0"/>
              <a:t> 2006</a:t>
            </a:r>
          </a:p>
          <a:p>
            <a:endParaRPr lang="cs-CZ" sz="2400" dirty="0"/>
          </a:p>
          <a:p>
            <a:r>
              <a:rPr lang="cs-CZ" sz="2400" dirty="0" smtClean="0"/>
              <a:t> </a:t>
            </a:r>
            <a:endParaRPr lang="en-US" sz="2400" dirty="0"/>
          </a:p>
        </p:txBody>
      </p:sp>
      <p:graphicFrame>
        <p:nvGraphicFramePr>
          <p:cNvPr id="12" name="Graf 11"/>
          <p:cNvGraphicFramePr/>
          <p:nvPr>
            <p:extLst>
              <p:ext uri="{D42A27DB-BD31-4B8C-83A1-F6EECF244321}">
                <p14:modId xmlns:p14="http://schemas.microsoft.com/office/powerpoint/2010/main" val="3964960777"/>
              </p:ext>
            </p:extLst>
          </p:nvPr>
        </p:nvGraphicFramePr>
        <p:xfrm>
          <a:off x="2805503" y="1923728"/>
          <a:ext cx="619534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851920" y="5589240"/>
            <a:ext cx="254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Legislative</a:t>
            </a:r>
            <a:r>
              <a:rPr lang="cs-CZ" dirty="0" smtClean="0"/>
              <a:t> </a:t>
            </a:r>
            <a:r>
              <a:rPr lang="cs-CZ" i="1" dirty="0" smtClean="0"/>
              <a:t>„accelerando“</a:t>
            </a:r>
            <a:endParaRPr lang="en-US" i="1" dirty="0"/>
          </a:p>
        </p:txBody>
      </p:sp>
      <p:sp>
        <p:nvSpPr>
          <p:cNvPr id="6" name="TextovéPole 5"/>
          <p:cNvSpPr txBox="1"/>
          <p:nvPr/>
        </p:nvSpPr>
        <p:spPr>
          <a:xfrm rot="16200000">
            <a:off x="3687032" y="3909943"/>
            <a:ext cx="1424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 smtClean="0">
                <a:solidFill>
                  <a:srgbClr val="FF0000"/>
                </a:solidFill>
              </a:rPr>
              <a:t>number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</a:rPr>
              <a:t>of</a:t>
            </a:r>
            <a:r>
              <a:rPr lang="cs-CZ" sz="1400" dirty="0" smtClean="0">
                <a:solidFill>
                  <a:srgbClr val="FF0000"/>
                </a:solidFill>
              </a:rPr>
              <a:t> </a:t>
            </a:r>
            <a:r>
              <a:rPr lang="cs-CZ" sz="1400" dirty="0" err="1" smtClean="0">
                <a:solidFill>
                  <a:srgbClr val="FF0000"/>
                </a:solidFill>
              </a:rPr>
              <a:t>states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80106" y="2364966"/>
            <a:ext cx="1933762" cy="4569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68/2007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191/2008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223/2009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345/2009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379/2009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227/2009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424/2010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281/2009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420/2011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142/2012 Sb.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167/2012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350/2012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257/2013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39/2015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91/2016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298/2016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264/2016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183/2017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194/2017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205/2017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193/2017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225/2017 Sb.</a:t>
            </a:r>
            <a:endParaRPr lang="cs-CZ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Amendment: </a:t>
            </a:r>
            <a:r>
              <a:rPr lang="en-US" sz="11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169/2018 Sb.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V="1">
            <a:off x="5364088" y="3861048"/>
            <a:ext cx="1224136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7533857" y="3250041"/>
            <a:ext cx="1224136" cy="108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flipH="1">
            <a:off x="8249285" y="3616861"/>
            <a:ext cx="38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?</a:t>
            </a:r>
            <a:endParaRPr lang="cs-CZ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51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6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Conclusions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r="10083"/>
          <a:stretch/>
        </p:blipFill>
        <p:spPr>
          <a:xfrm>
            <a:off x="971600" y="1548374"/>
            <a:ext cx="3274084" cy="288499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82739" y="4437112"/>
            <a:ext cx="3336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Prof</a:t>
            </a:r>
            <a:r>
              <a:rPr lang="cs-CZ" dirty="0"/>
              <a:t>. dr. </a:t>
            </a:r>
            <a:r>
              <a:rPr lang="cs-CZ" dirty="0" smtClean="0"/>
              <a:t>Gerd Schmidt-</a:t>
            </a:r>
            <a:r>
              <a:rPr lang="cs-CZ" dirty="0" err="1" smtClean="0"/>
              <a:t>Eichstaedt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766375" y="1548374"/>
            <a:ext cx="40540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dirty="0" smtClean="0"/>
              <a:t>„A</a:t>
            </a:r>
            <a:r>
              <a:rPr lang="en-GB" sz="2400" dirty="0" err="1" smtClean="0"/>
              <a:t>ny</a:t>
            </a:r>
            <a:r>
              <a:rPr lang="en-GB" sz="2400" dirty="0" smtClean="0"/>
              <a:t> </a:t>
            </a:r>
            <a:r>
              <a:rPr lang="en-GB" sz="2400" dirty="0"/>
              <a:t>attempts to change or modify the German planning system failed as the expert community </a:t>
            </a:r>
            <a:r>
              <a:rPr lang="en-GB" sz="2400" dirty="0" smtClean="0"/>
              <a:t>appreciate</a:t>
            </a:r>
            <a:r>
              <a:rPr lang="cs-CZ" sz="2400" dirty="0" smtClean="0"/>
              <a:t>s</a:t>
            </a:r>
            <a:r>
              <a:rPr lang="en-GB" sz="2400" dirty="0" smtClean="0"/>
              <a:t> </a:t>
            </a:r>
            <a:r>
              <a:rPr lang="en-GB" sz="2400" dirty="0"/>
              <a:t>stability and predictability more than any other expected positive / practical </a:t>
            </a:r>
            <a:r>
              <a:rPr lang="en-GB" sz="2400" dirty="0" smtClean="0"/>
              <a:t>outcomes</a:t>
            </a:r>
            <a:r>
              <a:rPr lang="cs-CZ" sz="2400" dirty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change</a:t>
            </a:r>
            <a:r>
              <a:rPr lang="cs-CZ" sz="2400" dirty="0" smtClean="0"/>
              <a:t>.“</a:t>
            </a:r>
            <a:endParaRPr lang="en-US" sz="2400" dirty="0"/>
          </a:p>
        </p:txBody>
      </p:sp>
      <p:sp>
        <p:nvSpPr>
          <p:cNvPr id="12" name="Obdélník 11"/>
          <p:cNvSpPr/>
          <p:nvPr/>
        </p:nvSpPr>
        <p:spPr>
          <a:xfrm>
            <a:off x="971599" y="4797152"/>
            <a:ext cx="72776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tx2"/>
                </a:solidFill>
              </a:rPr>
              <a:t>Transition makes you flexible, creative, aspirating for the better </a:t>
            </a:r>
            <a:r>
              <a:rPr lang="en-GB" sz="3200" dirty="0" smtClean="0">
                <a:solidFill>
                  <a:schemeClr val="tx2"/>
                </a:solidFill>
              </a:rPr>
              <a:t>future</a:t>
            </a:r>
            <a:r>
              <a:rPr lang="cs-CZ" sz="3200" dirty="0" smtClean="0">
                <a:solidFill>
                  <a:schemeClr val="tx2"/>
                </a:solidFill>
              </a:rPr>
              <a:t>…</a:t>
            </a:r>
            <a:r>
              <a:rPr lang="en-GB" sz="3200" dirty="0" smtClean="0">
                <a:solidFill>
                  <a:schemeClr val="tx2"/>
                </a:solidFill>
              </a:rPr>
              <a:t> </a:t>
            </a:r>
            <a:endParaRPr lang="cs-CZ" sz="3200" dirty="0" smtClean="0">
              <a:solidFill>
                <a:schemeClr val="tx2"/>
              </a:solidFill>
            </a:endParaRPr>
          </a:p>
          <a:p>
            <a:r>
              <a:rPr lang="cs-CZ" sz="3200" dirty="0" smtClean="0">
                <a:solidFill>
                  <a:schemeClr val="tx2"/>
                </a:solidFill>
              </a:rPr>
              <a:t>…</a:t>
            </a:r>
            <a:r>
              <a:rPr lang="en-GB" sz="3200" dirty="0" smtClean="0">
                <a:solidFill>
                  <a:schemeClr val="tx2"/>
                </a:solidFill>
              </a:rPr>
              <a:t>but </a:t>
            </a:r>
            <a:r>
              <a:rPr lang="cs-CZ" sz="3200" dirty="0" smtClean="0">
                <a:solidFill>
                  <a:schemeClr val="tx2"/>
                </a:solidFill>
              </a:rPr>
              <a:t>do not </a:t>
            </a:r>
            <a:r>
              <a:rPr lang="cs-CZ" sz="3200" dirty="0" err="1" smtClean="0">
                <a:solidFill>
                  <a:schemeClr val="tx2"/>
                </a:solidFill>
              </a:rPr>
              <a:t>forget</a:t>
            </a:r>
            <a:r>
              <a:rPr lang="cs-CZ" sz="3200" dirty="0" smtClean="0">
                <a:solidFill>
                  <a:schemeClr val="tx2"/>
                </a:solidFill>
              </a:rPr>
              <a:t> to </a:t>
            </a:r>
            <a:r>
              <a:rPr lang="cs-CZ" sz="3200" dirty="0" err="1" smtClean="0">
                <a:solidFill>
                  <a:schemeClr val="tx2"/>
                </a:solidFill>
              </a:rPr>
              <a:t>count</a:t>
            </a:r>
            <a:r>
              <a:rPr lang="cs-CZ" sz="3200" dirty="0" smtClean="0">
                <a:solidFill>
                  <a:schemeClr val="tx2"/>
                </a:solidFill>
              </a:rPr>
              <a:t> </a:t>
            </a:r>
            <a:r>
              <a:rPr lang="cs-CZ" sz="3200" dirty="0" err="1" smtClean="0">
                <a:solidFill>
                  <a:schemeClr val="tx2"/>
                </a:solidFill>
              </a:rPr>
              <a:t>losses</a:t>
            </a:r>
            <a:r>
              <a:rPr lang="cs-CZ" sz="3200" dirty="0" smtClean="0">
                <a:solidFill>
                  <a:schemeClr val="tx2"/>
                </a:solidFill>
              </a:rPr>
              <a:t>.</a:t>
            </a:r>
            <a:endParaRPr lang="en-US" sz="3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t="35000" r="20209" b="8009"/>
          <a:stretch/>
        </p:blipFill>
        <p:spPr bwMode="auto">
          <a:xfrm>
            <a:off x="-36512" y="1531888"/>
            <a:ext cx="8568952" cy="604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Introduction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687267"/>
            <a:ext cx="440501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dirty="0" smtClean="0"/>
              <a:t>Milan Kundera</a:t>
            </a:r>
          </a:p>
          <a:p>
            <a:pPr marL="0" indent="0">
              <a:buNone/>
            </a:pPr>
            <a:r>
              <a:rPr lang="cs-CZ" sz="1800" dirty="0" smtClean="0"/>
              <a:t>Czech </a:t>
            </a:r>
            <a:r>
              <a:rPr lang="cs-CZ" sz="1800" dirty="0" err="1" smtClean="0"/>
              <a:t>writer</a:t>
            </a:r>
            <a:endParaRPr lang="cs-CZ" sz="1800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22" name="Picture 2" descr="Milan Kundera. Foto: Gallimard, ČT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990" y="1556792"/>
            <a:ext cx="242993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27584" y="2813748"/>
            <a:ext cx="5400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i="1" dirty="0"/>
              <a:t>„</a:t>
            </a:r>
            <a:r>
              <a:rPr lang="cs-CZ" sz="4400" i="1" dirty="0" err="1"/>
              <a:t>Central</a:t>
            </a:r>
            <a:r>
              <a:rPr lang="cs-CZ" sz="4400" i="1" dirty="0"/>
              <a:t> </a:t>
            </a:r>
            <a:r>
              <a:rPr lang="cs-CZ" sz="4400" i="1" dirty="0" err="1"/>
              <a:t>Europe</a:t>
            </a:r>
            <a:r>
              <a:rPr lang="cs-CZ" sz="4400" i="1" dirty="0"/>
              <a:t> </a:t>
            </a:r>
            <a:r>
              <a:rPr lang="cs-CZ" sz="4400" i="1" dirty="0" smtClean="0"/>
              <a:t>– </a:t>
            </a:r>
          </a:p>
          <a:p>
            <a:r>
              <a:rPr lang="cs-CZ" sz="4400" i="1" dirty="0" err="1" smtClean="0"/>
              <a:t>it</a:t>
            </a:r>
            <a:r>
              <a:rPr lang="cs-CZ" sz="4400" i="1" dirty="0" smtClean="0"/>
              <a:t> </a:t>
            </a:r>
            <a:r>
              <a:rPr lang="cs-CZ" sz="4400" i="1" dirty="0" err="1"/>
              <a:t>is</a:t>
            </a:r>
            <a:r>
              <a:rPr lang="cs-CZ" sz="4400" i="1" dirty="0"/>
              <a:t> a </a:t>
            </a:r>
            <a:r>
              <a:rPr lang="cs-CZ" sz="4400" i="1" dirty="0" err="1"/>
              <a:t>state</a:t>
            </a:r>
            <a:r>
              <a:rPr lang="cs-CZ" sz="4400" i="1" dirty="0"/>
              <a:t> </a:t>
            </a:r>
            <a:r>
              <a:rPr lang="cs-CZ" sz="4400" i="1" dirty="0" err="1"/>
              <a:t>of</a:t>
            </a:r>
            <a:r>
              <a:rPr lang="cs-CZ" sz="4400" i="1" dirty="0"/>
              <a:t> </a:t>
            </a:r>
            <a:r>
              <a:rPr lang="cs-CZ" sz="4400" i="1" dirty="0" smtClean="0"/>
              <a:t>mind“</a:t>
            </a:r>
            <a:endParaRPr lang="cs-CZ" sz="4400" i="1" dirty="0"/>
          </a:p>
          <a:p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7056231" y="6050518"/>
            <a:ext cx="207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Source: My </a:t>
            </a:r>
            <a:r>
              <a:rPr lang="cs-CZ" dirty="0" err="1" smtClean="0"/>
              <a:t>heritage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61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44824"/>
            <a:ext cx="82296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3" descr="C:\Users\Petr Klápště\Documents\__Hribek_osobni\_Teorie_participace\_dilci_texty\2010_11_Disparity\ilustrace\final upraveno\160 koordinace rozvoje start_kap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1"/>
          <a:stretch>
            <a:fillRect/>
          </a:stretch>
        </p:blipFill>
        <p:spPr bwMode="auto">
          <a:xfrm>
            <a:off x="827584" y="1844824"/>
            <a:ext cx="7777163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dnadpis 2"/>
          <p:cNvSpPr txBox="1">
            <a:spLocks/>
          </p:cNvSpPr>
          <p:nvPr/>
        </p:nvSpPr>
        <p:spPr>
          <a:xfrm>
            <a:off x="971600" y="5517232"/>
            <a:ext cx="6800800" cy="90261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mtClean="0"/>
          </a:p>
          <a:p>
            <a:r>
              <a:rPr lang="cs-CZ" sz="8000" smtClean="0"/>
              <a:t>Vít Řezáč</a:t>
            </a:r>
          </a:p>
          <a:p>
            <a:endParaRPr lang="cs-CZ" sz="5500" smtClean="0"/>
          </a:p>
          <a:p>
            <a:r>
              <a:rPr lang="en-US" sz="5500" smtClean="0"/>
              <a:t>rezac@</a:t>
            </a:r>
            <a:r>
              <a:rPr lang="cs-CZ" sz="5500" smtClean="0"/>
              <a:t>fa.cvut.cz</a:t>
            </a:r>
          </a:p>
          <a:p>
            <a:r>
              <a:rPr lang="cs-CZ" sz="5500" smtClean="0"/>
              <a:t>Faculty of Architecture CTU, Prague, Czech Republic</a:t>
            </a:r>
            <a:endParaRPr lang="cs-CZ" sz="5500" dirty="0" smtClean="0"/>
          </a:p>
        </p:txBody>
      </p:sp>
    </p:spTree>
    <p:extLst>
      <p:ext uri="{BB962C8B-B14F-4D97-AF65-F5344CB8AC3E}">
        <p14:creationId xmlns:p14="http://schemas.microsoft.com/office/powerpoint/2010/main" val="303115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Introduction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Group 67"/>
          <p:cNvGraphicFramePr>
            <a:graphicFrameLocks noGrp="1"/>
          </p:cNvGraphicFramePr>
          <p:nvPr>
            <p:extLst/>
          </p:nvPr>
        </p:nvGraphicFramePr>
        <p:xfrm>
          <a:off x="971550" y="1989138"/>
          <a:ext cx="7200900" cy="1970088"/>
        </p:xfrm>
        <a:graphic>
          <a:graphicData uri="http://schemas.openxmlformats.org/drawingml/2006/table">
            <a:tbl>
              <a:tblPr/>
              <a:tblGrid>
                <a:gridCol w="3369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310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9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territory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41" marR="91441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78 866 </a:t>
                      </a: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sqkm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41" marR="91441"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population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41" marR="91441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10,5 mil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134 </a:t>
                      </a: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inh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/</a:t>
                      </a: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sqkm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41" marR="91441"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GDP per capita (2018)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Average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cs-CZ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salary</a:t>
                      </a: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(2018)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41" marR="91441" marT="45738" marB="4573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22 000 EUR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 1 250 EUR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41" marR="91441"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Picture 9" descr="_MG_7239_Pise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149725"/>
            <a:ext cx="30956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149725"/>
            <a:ext cx="17287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VIT\auup\KONFERENCE\SLIGO\rip foto cel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149725"/>
            <a:ext cx="27368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 smtClean="0"/>
              <a:t>Czech</a:t>
            </a:r>
            <a:r>
              <a:rPr lang="cs-CZ" sz="2800" dirty="0" smtClean="0"/>
              <a:t> Republic in </a:t>
            </a:r>
            <a:r>
              <a:rPr lang="cs-CZ" sz="2800" dirty="0" err="1" smtClean="0"/>
              <a:t>brief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38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/>
              <a:t>Habsburg Monarchy (I)</a:t>
            </a:r>
            <a:endParaRPr lang="cs-CZ" sz="2800" dirty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t="29701" r="26971" b="36141"/>
          <a:stretch/>
        </p:blipFill>
        <p:spPr bwMode="auto">
          <a:xfrm>
            <a:off x="-252536" y="1885950"/>
            <a:ext cx="9577064" cy="573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6156325" y="5876925"/>
            <a:ext cx="431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cs-CZ" altLang="cs-CZ" sz="1400"/>
              <a:t>Regulatory plan, Prague 1889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392074" y="2062338"/>
            <a:ext cx="55285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/>
              <a:t>Building</a:t>
            </a:r>
            <a:r>
              <a:rPr lang="cs-CZ" sz="3200" dirty="0" smtClean="0"/>
              <a:t> </a:t>
            </a:r>
            <a:r>
              <a:rPr lang="cs-CZ" sz="3200" dirty="0" err="1" smtClean="0"/>
              <a:t>code</a:t>
            </a:r>
            <a:r>
              <a:rPr lang="cs-CZ" sz="3200" dirty="0" smtClean="0"/>
              <a:t> 1866  </a:t>
            </a:r>
          </a:p>
          <a:p>
            <a:r>
              <a:rPr lang="cs-CZ" sz="3200" dirty="0" err="1" smtClean="0"/>
              <a:t>Building</a:t>
            </a:r>
            <a:r>
              <a:rPr lang="cs-CZ" sz="3200" dirty="0" smtClean="0"/>
              <a:t> </a:t>
            </a:r>
            <a:r>
              <a:rPr lang="cs-CZ" sz="3200" dirty="0" err="1" smtClean="0"/>
              <a:t>code</a:t>
            </a:r>
            <a:r>
              <a:rPr lang="cs-CZ" sz="3200" dirty="0"/>
              <a:t> </a:t>
            </a:r>
            <a:r>
              <a:rPr lang="cs-CZ" sz="3200" dirty="0" smtClean="0"/>
              <a:t>1886</a:t>
            </a:r>
          </a:p>
          <a:p>
            <a:endParaRPr lang="cs-CZ" sz="3200" dirty="0"/>
          </a:p>
          <a:p>
            <a:r>
              <a:rPr lang="cs-CZ" sz="3200" dirty="0" smtClean="0"/>
              <a:t>public </a:t>
            </a:r>
            <a:r>
              <a:rPr lang="cs-CZ" sz="3200" dirty="0" err="1" smtClean="0"/>
              <a:t>buildings</a:t>
            </a:r>
            <a:r>
              <a:rPr lang="cs-CZ" sz="3200" dirty="0" smtClean="0"/>
              <a:t>, </a:t>
            </a:r>
            <a:r>
              <a:rPr lang="cs-CZ" sz="3200" dirty="0" err="1"/>
              <a:t>construction</a:t>
            </a:r>
            <a:r>
              <a:rPr lang="cs-CZ" sz="3200" dirty="0"/>
              <a:t>, </a:t>
            </a:r>
            <a:endParaRPr lang="cs-CZ" sz="3200" dirty="0" smtClean="0"/>
          </a:p>
          <a:p>
            <a:r>
              <a:rPr lang="cs-CZ" sz="3200" dirty="0" err="1" smtClean="0"/>
              <a:t>permitting</a:t>
            </a:r>
            <a:r>
              <a:rPr lang="cs-CZ" sz="3200" dirty="0" smtClean="0"/>
              <a:t>, </a:t>
            </a:r>
            <a:r>
              <a:rPr lang="cs-CZ" sz="3200" dirty="0" err="1" smtClean="0"/>
              <a:t>preventing</a:t>
            </a:r>
            <a:r>
              <a:rPr lang="cs-CZ" sz="3200" dirty="0" smtClean="0"/>
              <a:t> </a:t>
            </a:r>
            <a:r>
              <a:rPr lang="cs-CZ" sz="3200" dirty="0" err="1"/>
              <a:t>damages</a:t>
            </a:r>
            <a:endParaRPr lang="cs-CZ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35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/>
              <a:t>Czechoslovakia (II</a:t>
            </a:r>
            <a:r>
              <a:rPr lang="en-GB" sz="2800" dirty="0" smtClean="0"/>
              <a:t>)</a:t>
            </a:r>
            <a:r>
              <a:rPr lang="cs-CZ" sz="2800" dirty="0" smtClean="0"/>
              <a:t> 1918- 1938</a:t>
            </a:r>
            <a:endParaRPr lang="en-US" sz="2800" dirty="0"/>
          </a:p>
        </p:txBody>
      </p:sp>
      <p:pic>
        <p:nvPicPr>
          <p:cNvPr id="8" name="Obrázek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/>
          <a:srcRect l="22789" t="21528" r="23419" b="17760"/>
          <a:stretch/>
        </p:blipFill>
        <p:spPr>
          <a:xfrm>
            <a:off x="1115616" y="2003745"/>
            <a:ext cx="8028385" cy="48721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31840" y="2060848"/>
            <a:ext cx="44941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Austrian</a:t>
            </a:r>
            <a:r>
              <a:rPr lang="cs-CZ" sz="3200" dirty="0"/>
              <a:t> </a:t>
            </a:r>
            <a:r>
              <a:rPr lang="cs-CZ" sz="3200" dirty="0" err="1"/>
              <a:t>legal</a:t>
            </a:r>
            <a:r>
              <a:rPr lang="cs-CZ" sz="3200" dirty="0"/>
              <a:t> model </a:t>
            </a:r>
            <a:r>
              <a:rPr lang="cs-CZ" sz="3200" dirty="0" err="1"/>
              <a:t>used</a:t>
            </a:r>
            <a:endParaRPr lang="en-US" sz="3200" dirty="0"/>
          </a:p>
          <a:p>
            <a:r>
              <a:rPr lang="cs-CZ" sz="3200" dirty="0" smtClean="0"/>
              <a:t>1929 </a:t>
            </a:r>
            <a:r>
              <a:rPr lang="cs-CZ" sz="3200" dirty="0" err="1" smtClean="0"/>
              <a:t>failed</a:t>
            </a:r>
            <a:r>
              <a:rPr lang="cs-CZ" sz="3200" dirty="0" smtClean="0"/>
              <a:t> </a:t>
            </a:r>
            <a:r>
              <a:rPr lang="cs-CZ" sz="3200" dirty="0" err="1" smtClean="0"/>
              <a:t>an</a:t>
            </a:r>
            <a:r>
              <a:rPr lang="cs-CZ" sz="3200" dirty="0" smtClean="0"/>
              <a:t> </a:t>
            </a:r>
            <a:r>
              <a:rPr lang="cs-CZ" sz="3200" dirty="0" err="1" smtClean="0"/>
              <a:t>attempt</a:t>
            </a:r>
            <a:r>
              <a:rPr lang="cs-CZ" sz="3200" dirty="0" smtClean="0"/>
              <a:t> </a:t>
            </a:r>
          </a:p>
          <a:p>
            <a:r>
              <a:rPr lang="cs-CZ" sz="3200" dirty="0" err="1" smtClean="0"/>
              <a:t>for</a:t>
            </a:r>
            <a:r>
              <a:rPr lang="cs-CZ" sz="3200" dirty="0" smtClean="0"/>
              <a:t> a </a:t>
            </a:r>
            <a:r>
              <a:rPr lang="cs-CZ" sz="3200" dirty="0" err="1" smtClean="0"/>
              <a:t>new</a:t>
            </a:r>
            <a:r>
              <a:rPr lang="cs-CZ" sz="3200" dirty="0" smtClean="0"/>
              <a:t> </a:t>
            </a:r>
            <a:r>
              <a:rPr lang="cs-CZ" sz="3200" dirty="0" err="1" smtClean="0"/>
              <a:t>building</a:t>
            </a:r>
            <a:r>
              <a:rPr lang="cs-CZ" sz="3200" dirty="0" smtClean="0"/>
              <a:t> </a:t>
            </a:r>
            <a:r>
              <a:rPr lang="cs-CZ" sz="3200" dirty="0" err="1" smtClean="0"/>
              <a:t>code</a:t>
            </a:r>
            <a:endParaRPr lang="cs-CZ" sz="3200" dirty="0" smtClean="0"/>
          </a:p>
        </p:txBody>
      </p:sp>
    </p:spTree>
    <p:extLst>
      <p:ext uri="{BB962C8B-B14F-4D97-AF65-F5344CB8AC3E}">
        <p14:creationId xmlns:p14="http://schemas.microsoft.com/office/powerpoint/2010/main" val="5778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66773"/>
            <a:ext cx="8100392" cy="486916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/>
              <a:t>Protectorate of Germany (III</a:t>
            </a:r>
            <a:r>
              <a:rPr lang="en-GB" sz="2800" dirty="0" smtClean="0"/>
              <a:t>)</a:t>
            </a:r>
            <a:r>
              <a:rPr lang="cs-CZ" sz="2800" dirty="0" smtClean="0"/>
              <a:t> 1939 - 1945</a:t>
            </a:r>
            <a:endParaRPr lang="en-US" sz="2800" dirty="0"/>
          </a:p>
        </p:txBody>
      </p: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86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14562" t="31308" r="50000" b="22291"/>
          <a:stretch/>
        </p:blipFill>
        <p:spPr>
          <a:xfrm>
            <a:off x="971600" y="1988840"/>
            <a:ext cx="3456384" cy="282855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32020" t="28443" r="52355" b="30150"/>
          <a:stretch/>
        </p:blipFill>
        <p:spPr>
          <a:xfrm>
            <a:off x="5724128" y="1988840"/>
            <a:ext cx="3419872" cy="512832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/>
              <a:t>Protectorate of Germany (III</a:t>
            </a:r>
            <a:r>
              <a:rPr lang="en-GB" sz="2800" dirty="0" smtClean="0"/>
              <a:t>)</a:t>
            </a:r>
            <a:r>
              <a:rPr lang="cs-CZ" sz="2800" dirty="0" smtClean="0"/>
              <a:t> 1939 - 1945</a:t>
            </a:r>
            <a:endParaRPr lang="en-US" sz="2800" dirty="0"/>
          </a:p>
        </p:txBody>
      </p:sp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17849" y="5066712"/>
            <a:ext cx="6068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Decrees</a:t>
            </a:r>
            <a:r>
              <a:rPr lang="cs-CZ" sz="3200" dirty="0" smtClean="0"/>
              <a:t> 1941 and 1942 </a:t>
            </a:r>
          </a:p>
          <a:p>
            <a:r>
              <a:rPr lang="cs-CZ" sz="3200" dirty="0" err="1" smtClean="0"/>
              <a:t>structure</a:t>
            </a:r>
            <a:r>
              <a:rPr lang="cs-CZ" sz="3200" dirty="0" smtClean="0"/>
              <a:t> to settlement </a:t>
            </a:r>
            <a:r>
              <a:rPr lang="cs-CZ" sz="3200" dirty="0" err="1" smtClean="0"/>
              <a:t>system</a:t>
            </a:r>
            <a:r>
              <a:rPr lang="cs-CZ" sz="3200" dirty="0" smtClean="0"/>
              <a:t> municipality </a:t>
            </a:r>
            <a:r>
              <a:rPr lang="cs-CZ" sz="3200" dirty="0" err="1" smtClean="0"/>
              <a:t>financing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937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Výsledek obrázku pro návrat prezidenta beneš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818341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/>
          <a:lstStyle/>
          <a:p>
            <a:pPr algn="l"/>
            <a:r>
              <a:rPr lang="cs-CZ" dirty="0" err="1" smtClean="0"/>
              <a:t>Regimes</a:t>
            </a:r>
            <a:r>
              <a:rPr lang="cs-CZ" dirty="0" smtClean="0"/>
              <a:t> go, </a:t>
            </a:r>
            <a:r>
              <a:rPr lang="cs-CZ" dirty="0" err="1" smtClean="0"/>
              <a:t>people</a:t>
            </a:r>
            <a:r>
              <a:rPr lang="cs-CZ" dirty="0" smtClean="0"/>
              <a:t> </a:t>
            </a:r>
            <a:r>
              <a:rPr lang="cs-CZ" dirty="0" err="1" smtClean="0"/>
              <a:t>stay</a:t>
            </a:r>
            <a:endParaRPr lang="cs-CZ" dirty="0" smtClean="0"/>
          </a:p>
        </p:txBody>
      </p:sp>
      <p:cxnSp>
        <p:nvCxnSpPr>
          <p:cNvPr id="5" name="Přímá spojovací čára 4"/>
          <p:cNvCxnSpPr/>
          <p:nvPr/>
        </p:nvCxnSpPr>
        <p:spPr>
          <a:xfrm>
            <a:off x="971600" y="1268760"/>
            <a:ext cx="81724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xmlns="" id="{9936CA44-D16E-4E2A-AFB9-185D740F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412776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/>
              <a:t>Czechoslovakia rebirth </a:t>
            </a:r>
            <a:r>
              <a:rPr lang="en-GB" sz="2800" dirty="0" smtClean="0"/>
              <a:t>(</a:t>
            </a:r>
            <a:r>
              <a:rPr lang="en-GB" sz="2800" dirty="0"/>
              <a:t>IV</a:t>
            </a:r>
            <a:r>
              <a:rPr lang="en-GB" sz="2800" dirty="0" smtClean="0"/>
              <a:t>)</a:t>
            </a:r>
            <a:r>
              <a:rPr lang="cs-CZ" sz="2800" dirty="0" smtClean="0"/>
              <a:t> 1945 -1948</a:t>
            </a:r>
            <a:endParaRPr lang="en-US" sz="2800" dirty="0"/>
          </a:p>
        </p:txBody>
      </p:sp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14550" r="2277" b="10847"/>
          <a:stretch/>
        </p:blipFill>
        <p:spPr bwMode="auto">
          <a:xfrm>
            <a:off x="8249285" y="6419850"/>
            <a:ext cx="894715" cy="438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325709" y="1988840"/>
            <a:ext cx="5717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 smtClean="0"/>
              <a:t>Preparation</a:t>
            </a:r>
            <a:r>
              <a:rPr lang="cs-CZ" sz="3200" dirty="0" smtClean="0"/>
              <a:t> </a:t>
            </a:r>
            <a:r>
              <a:rPr lang="cs-CZ" sz="3200" dirty="0" err="1" smtClean="0"/>
              <a:t>of</a:t>
            </a:r>
            <a:r>
              <a:rPr lang="cs-CZ" sz="3200" dirty="0" smtClean="0"/>
              <a:t> </a:t>
            </a:r>
            <a:r>
              <a:rPr lang="cs-CZ" sz="3200" dirty="0" err="1" smtClean="0"/>
              <a:t>new</a:t>
            </a:r>
            <a:r>
              <a:rPr lang="cs-CZ" sz="3200" dirty="0" smtClean="0"/>
              <a:t> </a:t>
            </a:r>
            <a:r>
              <a:rPr lang="cs-CZ" sz="3200" dirty="0" err="1" smtClean="0"/>
              <a:t>building</a:t>
            </a:r>
            <a:r>
              <a:rPr lang="cs-CZ" sz="3200" dirty="0" smtClean="0"/>
              <a:t> </a:t>
            </a:r>
            <a:r>
              <a:rPr lang="cs-CZ" sz="3200" dirty="0" err="1" smtClean="0"/>
              <a:t>code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115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</TotalTime>
  <Words>893</Words>
  <Application>Microsoft Office PowerPoint</Application>
  <PresentationFormat>Předvádění na obrazovce (4:3)</PresentationFormat>
  <Paragraphs>216</Paragraphs>
  <Slides>30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Motiv sady Office</vt:lpstr>
      <vt:lpstr> Where is the edge  of transition in spatial planning? </vt:lpstr>
      <vt:lpstr>Content</vt:lpstr>
      <vt:lpstr>Introduction</vt:lpstr>
      <vt:lpstr>Introduction</vt:lpstr>
      <vt:lpstr>Regimes go, people stay</vt:lpstr>
      <vt:lpstr>Regimes go, people stay</vt:lpstr>
      <vt:lpstr>Regimes go, people stay</vt:lpstr>
      <vt:lpstr>Regimes go, people stay</vt:lpstr>
      <vt:lpstr>Regimes go, people stay</vt:lpstr>
      <vt:lpstr>Regimes go, people stay</vt:lpstr>
      <vt:lpstr>Regimes go, people stay</vt:lpstr>
      <vt:lpstr>Regimes go, people stay</vt:lpstr>
      <vt:lpstr>Regimes go, people stay</vt:lpstr>
      <vt:lpstr>Central European Context</vt:lpstr>
      <vt:lpstr>Central European Context</vt:lpstr>
      <vt:lpstr>Central European Context</vt:lpstr>
      <vt:lpstr>Central European Context</vt:lpstr>
      <vt:lpstr>Central European Context</vt:lpstr>
      <vt:lpstr>Case study</vt:lpstr>
      <vt:lpstr>Case study</vt:lpstr>
      <vt:lpstr>Case study</vt:lpstr>
      <vt:lpstr>Case study</vt:lpstr>
      <vt:lpstr>Case study</vt:lpstr>
      <vt:lpstr>Case study</vt:lpstr>
      <vt:lpstr>Case study</vt:lpstr>
      <vt:lpstr>Case study</vt:lpstr>
      <vt:lpstr>Conclusions</vt:lpstr>
      <vt:lpstr>Conclusions</vt:lpstr>
      <vt:lpstr>Conclusions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</dc:creator>
  <cp:lastModifiedBy>Vít Řezáč</cp:lastModifiedBy>
  <cp:revision>332</cp:revision>
  <cp:lastPrinted>2018-10-03T14:22:16Z</cp:lastPrinted>
  <dcterms:created xsi:type="dcterms:W3CDTF">2014-09-03T18:37:21Z</dcterms:created>
  <dcterms:modified xsi:type="dcterms:W3CDTF">2019-09-11T22:26:06Z</dcterms:modified>
</cp:coreProperties>
</file>