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7" r:id="rId5"/>
    <p:sldMasterId id="2147483683" r:id="rId6"/>
    <p:sldMasterId id="2147483689" r:id="rId7"/>
    <p:sldMasterId id="2147483701" r:id="rId8"/>
  </p:sldMasterIdLst>
  <p:notesMasterIdLst>
    <p:notesMasterId r:id="rId44"/>
  </p:notesMasterIdLst>
  <p:sldIdLst>
    <p:sldId id="256" r:id="rId9"/>
    <p:sldId id="292" r:id="rId10"/>
    <p:sldId id="316" r:id="rId11"/>
    <p:sldId id="283" r:id="rId12"/>
    <p:sldId id="300" r:id="rId13"/>
    <p:sldId id="301" r:id="rId14"/>
    <p:sldId id="310" r:id="rId15"/>
    <p:sldId id="311" r:id="rId16"/>
    <p:sldId id="313" r:id="rId17"/>
    <p:sldId id="312" r:id="rId18"/>
    <p:sldId id="315" r:id="rId19"/>
    <p:sldId id="298" r:id="rId20"/>
    <p:sldId id="290" r:id="rId21"/>
    <p:sldId id="278" r:id="rId22"/>
    <p:sldId id="289" r:id="rId23"/>
    <p:sldId id="284" r:id="rId24"/>
    <p:sldId id="280" r:id="rId25"/>
    <p:sldId id="293" r:id="rId26"/>
    <p:sldId id="295" r:id="rId27"/>
    <p:sldId id="317" r:id="rId28"/>
    <p:sldId id="296" r:id="rId29"/>
    <p:sldId id="297" r:id="rId30"/>
    <p:sldId id="294" r:id="rId31"/>
    <p:sldId id="318" r:id="rId32"/>
    <p:sldId id="286" r:id="rId33"/>
    <p:sldId id="302" r:id="rId34"/>
    <p:sldId id="288" r:id="rId35"/>
    <p:sldId id="303" r:id="rId36"/>
    <p:sldId id="304" r:id="rId37"/>
    <p:sldId id="285" r:id="rId38"/>
    <p:sldId id="305" r:id="rId39"/>
    <p:sldId id="307" r:id="rId40"/>
    <p:sldId id="308" r:id="rId41"/>
    <p:sldId id="319" r:id="rId42"/>
    <p:sldId id="271" r:id="rId43"/>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00FF"/>
    <a:srgbClr val="00FFFF"/>
    <a:srgbClr val="990033"/>
    <a:srgbClr val="CC0066"/>
    <a:srgbClr val="000099"/>
    <a:srgbClr val="0E2B8D"/>
    <a:srgbClr val="0052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79570" autoAdjust="0"/>
  </p:normalViewPr>
  <p:slideViewPr>
    <p:cSldViewPr>
      <p:cViewPr varScale="1">
        <p:scale>
          <a:sx n="67" d="100"/>
          <a:sy n="67" d="100"/>
        </p:scale>
        <p:origin x="78" y="29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E73817D0-001F-41DE-85E7-D1940115DC0E}" type="datetimeFigureOut">
              <a:rPr lang="en-IE" smtClean="0"/>
              <a:pPr/>
              <a:t>12/09/2019</a:t>
            </a:fld>
            <a:endParaRPr lang="en-IE"/>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C2C8B16C-C855-4347-8C03-B911199D7E54}" type="slidenum">
              <a:rPr lang="en-IE" smtClean="0"/>
              <a:pPr/>
              <a:t>‹#›</a:t>
            </a:fld>
            <a:endParaRPr lang="en-IE"/>
          </a:p>
        </p:txBody>
      </p:sp>
    </p:spTree>
    <p:extLst>
      <p:ext uri="{BB962C8B-B14F-4D97-AF65-F5344CB8AC3E}">
        <p14:creationId xmlns:p14="http://schemas.microsoft.com/office/powerpoint/2010/main" val="1833369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0477FD3-2CF1-4C26-AC21-1E580AD9A982}" type="slidenum">
              <a:rPr lang="en-IE" smtClean="0">
                <a:solidFill>
                  <a:prstClr val="black"/>
                </a:solidFill>
              </a:rPr>
              <a:pPr/>
              <a:t>2</a:t>
            </a:fld>
            <a:endParaRPr lang="en-IE" dirty="0">
              <a:solidFill>
                <a:prstClr val="black"/>
              </a:solidFill>
            </a:endParaRPr>
          </a:p>
        </p:txBody>
      </p:sp>
    </p:spTree>
    <p:extLst>
      <p:ext uri="{BB962C8B-B14F-4D97-AF65-F5344CB8AC3E}">
        <p14:creationId xmlns:p14="http://schemas.microsoft.com/office/powerpoint/2010/main" val="1070502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0477FD3-2CF1-4C26-AC21-1E580AD9A982}" type="slidenum">
              <a:rPr lang="en-IE" smtClean="0">
                <a:solidFill>
                  <a:prstClr val="black"/>
                </a:solidFill>
              </a:rPr>
              <a:pPr/>
              <a:t>3</a:t>
            </a:fld>
            <a:endParaRPr lang="en-IE" dirty="0">
              <a:solidFill>
                <a:prstClr val="black"/>
              </a:solidFill>
            </a:endParaRPr>
          </a:p>
        </p:txBody>
      </p:sp>
    </p:spTree>
    <p:extLst>
      <p:ext uri="{BB962C8B-B14F-4D97-AF65-F5344CB8AC3E}">
        <p14:creationId xmlns:p14="http://schemas.microsoft.com/office/powerpoint/2010/main" val="1770846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81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437AFD2-9077-4B43-848E-1F32E6B83D77}" type="slidenum">
              <a:rPr lang="en-US">
                <a:solidFill>
                  <a:prstClr val="black"/>
                </a:solidFill>
              </a:rPr>
              <a:pPr fontAlgn="base">
                <a:spcBef>
                  <a:spcPct val="0"/>
                </a:spcBef>
                <a:spcAft>
                  <a:spcPct val="0"/>
                </a:spcAft>
                <a:defRPr/>
              </a:pPr>
              <a:t>12</a:t>
            </a:fld>
            <a:endParaRPr lang="en-US">
              <a:solidFill>
                <a:prstClr val="black"/>
              </a:solidFill>
            </a:endParaRPr>
          </a:p>
        </p:txBody>
      </p:sp>
    </p:spTree>
    <p:extLst>
      <p:ext uri="{BB962C8B-B14F-4D97-AF65-F5344CB8AC3E}">
        <p14:creationId xmlns:p14="http://schemas.microsoft.com/office/powerpoint/2010/main" val="1692508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0477FD3-2CF1-4C26-AC21-1E580AD9A982}" type="slidenum">
              <a:rPr lang="en-IE" smtClean="0">
                <a:solidFill>
                  <a:prstClr val="black"/>
                </a:solidFill>
              </a:rPr>
              <a:pPr/>
              <a:t>21</a:t>
            </a:fld>
            <a:endParaRPr lang="en-IE" dirty="0">
              <a:solidFill>
                <a:prstClr val="black"/>
              </a:solidFill>
            </a:endParaRPr>
          </a:p>
        </p:txBody>
      </p:sp>
    </p:spTree>
    <p:extLst>
      <p:ext uri="{BB962C8B-B14F-4D97-AF65-F5344CB8AC3E}">
        <p14:creationId xmlns:p14="http://schemas.microsoft.com/office/powerpoint/2010/main" val="1744962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9F4B26F-06A2-4B37-B1B2-43CCF2E1D073}"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4111457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0477FD3-2CF1-4C26-AC21-1E580AD9A982}" type="slidenum">
              <a:rPr lang="en-IE" smtClean="0">
                <a:solidFill>
                  <a:prstClr val="black"/>
                </a:solidFill>
              </a:rPr>
              <a:pPr/>
              <a:t>24</a:t>
            </a:fld>
            <a:endParaRPr lang="en-IE" dirty="0">
              <a:solidFill>
                <a:prstClr val="black"/>
              </a:solidFill>
            </a:endParaRPr>
          </a:p>
        </p:txBody>
      </p:sp>
    </p:spTree>
    <p:extLst>
      <p:ext uri="{BB962C8B-B14F-4D97-AF65-F5344CB8AC3E}">
        <p14:creationId xmlns:p14="http://schemas.microsoft.com/office/powerpoint/2010/main" val="24291963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0477FD3-2CF1-4C26-AC21-1E580AD9A982}" type="slidenum">
              <a:rPr lang="en-IE" smtClean="0">
                <a:solidFill>
                  <a:prstClr val="black"/>
                </a:solidFill>
              </a:rPr>
              <a:pPr/>
              <a:t>26</a:t>
            </a:fld>
            <a:endParaRPr lang="en-IE" dirty="0">
              <a:solidFill>
                <a:prstClr val="black"/>
              </a:solidFill>
            </a:endParaRPr>
          </a:p>
        </p:txBody>
      </p:sp>
    </p:spTree>
    <p:extLst>
      <p:ext uri="{BB962C8B-B14F-4D97-AF65-F5344CB8AC3E}">
        <p14:creationId xmlns:p14="http://schemas.microsoft.com/office/powerpoint/2010/main" val="24044290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l="-5000" r="-5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bg1"/>
                </a:solidFill>
              </a:defRPr>
            </a:lvl1pPr>
          </a:lstStyle>
          <a:p>
            <a:r>
              <a:rPr lang="en-US"/>
              <a:t>Click to edit Master title style</a:t>
            </a:r>
            <a:endParaRPr lang="en-I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E"/>
          </a:p>
        </p:txBody>
      </p:sp>
      <p:sp>
        <p:nvSpPr>
          <p:cNvPr id="4" name="Date Placeholder 3"/>
          <p:cNvSpPr>
            <a:spLocks noGrp="1"/>
          </p:cNvSpPr>
          <p:nvPr>
            <p:ph type="dt" sz="half" idx="10"/>
          </p:nvPr>
        </p:nvSpPr>
        <p:spPr/>
        <p:txBody>
          <a:bodyPr/>
          <a:lstStyle/>
          <a:p>
            <a:fld id="{4EB40B93-1CC5-46B6-B18C-CE295935EDB3}" type="datetimeFigureOut">
              <a:rPr lang="en-US" smtClean="0"/>
              <a:pPr/>
              <a:t>9/12/2019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C3984DE-7C84-454F-B4AB-5FABF481AEA1}"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B40B93-1CC5-46B6-B18C-CE295935EDB3}" type="datetimeFigureOut">
              <a:rPr lang="en-US" smtClean="0">
                <a:solidFill>
                  <a:prstClr val="black">
                    <a:tint val="75000"/>
                  </a:prstClr>
                </a:solidFill>
              </a:rPr>
              <a:pPr/>
              <a:t>9/12/2019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C3984DE-7C84-454F-B4AB-5FABF481AE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25451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l="-5000" r="-5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a:solidFill>
                  <a:schemeClr val="bg1"/>
                </a:solidFill>
              </a:defRPr>
            </a:lvl1pPr>
          </a:lstStyle>
          <a:p>
            <a:r>
              <a:rPr lang="en-US"/>
              <a:t>Click to edit Master title style</a:t>
            </a:r>
            <a:endParaRPr lang="en-I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22041" indent="0" algn="ctr">
              <a:buNone/>
              <a:defRPr>
                <a:solidFill>
                  <a:schemeClr val="tx1">
                    <a:tint val="75000"/>
                  </a:schemeClr>
                </a:solidFill>
              </a:defRPr>
            </a:lvl2pPr>
            <a:lvl3pPr marL="844083" indent="0" algn="ctr">
              <a:buNone/>
              <a:defRPr>
                <a:solidFill>
                  <a:schemeClr val="tx1">
                    <a:tint val="75000"/>
                  </a:schemeClr>
                </a:solidFill>
              </a:defRPr>
            </a:lvl3pPr>
            <a:lvl4pPr marL="1266124" indent="0" algn="ctr">
              <a:buNone/>
              <a:defRPr>
                <a:solidFill>
                  <a:schemeClr val="tx1">
                    <a:tint val="75000"/>
                  </a:schemeClr>
                </a:solidFill>
              </a:defRPr>
            </a:lvl4pPr>
            <a:lvl5pPr marL="1688165" indent="0" algn="ctr">
              <a:buNone/>
              <a:defRPr>
                <a:solidFill>
                  <a:schemeClr val="tx1">
                    <a:tint val="75000"/>
                  </a:schemeClr>
                </a:solidFill>
              </a:defRPr>
            </a:lvl5pPr>
            <a:lvl6pPr marL="2110207" indent="0" algn="ctr">
              <a:buNone/>
              <a:defRPr>
                <a:solidFill>
                  <a:schemeClr val="tx1">
                    <a:tint val="75000"/>
                  </a:schemeClr>
                </a:solidFill>
              </a:defRPr>
            </a:lvl6pPr>
            <a:lvl7pPr marL="2532248" indent="0" algn="ctr">
              <a:buNone/>
              <a:defRPr>
                <a:solidFill>
                  <a:schemeClr val="tx1">
                    <a:tint val="75000"/>
                  </a:schemeClr>
                </a:solidFill>
              </a:defRPr>
            </a:lvl7pPr>
            <a:lvl8pPr marL="2954289" indent="0" algn="ctr">
              <a:buNone/>
              <a:defRPr>
                <a:solidFill>
                  <a:schemeClr val="tx1">
                    <a:tint val="75000"/>
                  </a:schemeClr>
                </a:solidFill>
              </a:defRPr>
            </a:lvl8pPr>
            <a:lvl9pPr marL="3376331" indent="0" algn="ctr">
              <a:buNone/>
              <a:defRPr>
                <a:solidFill>
                  <a:schemeClr val="tx1">
                    <a:tint val="75000"/>
                  </a:schemeClr>
                </a:solidFill>
              </a:defRPr>
            </a:lvl9pPr>
          </a:lstStyle>
          <a:p>
            <a:r>
              <a:rPr lang="en-US"/>
              <a:t>Click to edit Master subtitle style</a:t>
            </a:r>
            <a:endParaRPr lang="en-IE"/>
          </a:p>
        </p:txBody>
      </p:sp>
      <p:sp>
        <p:nvSpPr>
          <p:cNvPr id="4" name="Date Placeholder 3"/>
          <p:cNvSpPr>
            <a:spLocks noGrp="1"/>
          </p:cNvSpPr>
          <p:nvPr>
            <p:ph type="dt" sz="half" idx="10"/>
          </p:nvPr>
        </p:nvSpPr>
        <p:spPr/>
        <p:txBody>
          <a:bodyPr/>
          <a:lstStyle/>
          <a:p>
            <a:fld id="{4EB40B93-1CC5-46B6-B18C-CE295935EDB3}" type="datetimeFigureOut">
              <a:rPr lang="en-US" smtClean="0">
                <a:solidFill>
                  <a:prstClr val="black">
                    <a:tint val="75000"/>
                  </a:prstClr>
                </a:solidFill>
              </a:rPr>
              <a:pPr/>
              <a:t>9/12/2019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3984DE-7C84-454F-B4AB-5FABF481AE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2916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4EB40B93-1CC5-46B6-B18C-CE295935EDB3}" type="datetimeFigureOut">
              <a:rPr lang="en-US" smtClean="0">
                <a:solidFill>
                  <a:prstClr val="black">
                    <a:tint val="75000"/>
                  </a:prstClr>
                </a:solidFill>
              </a:rPr>
              <a:pPr/>
              <a:t>9/12/2019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3984DE-7C84-454F-B4AB-5FABF481AE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9044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457200" y="1600202"/>
            <a:ext cx="403860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4648200" y="1600202"/>
            <a:ext cx="403860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fld id="{4EB40B93-1CC5-46B6-B18C-CE295935EDB3}" type="datetimeFigureOut">
              <a:rPr lang="en-US" smtClean="0">
                <a:solidFill>
                  <a:prstClr val="black">
                    <a:tint val="75000"/>
                  </a:prstClr>
                </a:solidFill>
              </a:rPr>
              <a:pPr/>
              <a:t>9/12/2019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3984DE-7C84-454F-B4AB-5FABF481AE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6837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B40B93-1CC5-46B6-B18C-CE295935EDB3}" type="datetimeFigureOut">
              <a:rPr lang="en-US" smtClean="0">
                <a:solidFill>
                  <a:prstClr val="black">
                    <a:tint val="75000"/>
                  </a:prstClr>
                </a:solidFill>
              </a:rPr>
              <a:pPr/>
              <a:t>9/12/2019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3984DE-7C84-454F-B4AB-5FABF481AE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54964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846" b="1"/>
            </a:lvl1pPr>
          </a:lstStyle>
          <a:p>
            <a:r>
              <a:rPr lang="en-US"/>
              <a:t>Click to edit Master title style</a:t>
            </a:r>
            <a:endParaRPr lang="en-IE"/>
          </a:p>
        </p:txBody>
      </p:sp>
      <p:sp>
        <p:nvSpPr>
          <p:cNvPr id="3" name="Picture Placeholder 2"/>
          <p:cNvSpPr>
            <a:spLocks noGrp="1"/>
          </p:cNvSpPr>
          <p:nvPr>
            <p:ph type="pic" idx="1"/>
          </p:nvPr>
        </p:nvSpPr>
        <p:spPr>
          <a:xfrm>
            <a:off x="1792288" y="612775"/>
            <a:ext cx="5486400" cy="4114800"/>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endParaRPr lang="en-I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en-US"/>
              <a:t>Click to edit Master text styles</a:t>
            </a:r>
          </a:p>
        </p:txBody>
      </p:sp>
      <p:sp>
        <p:nvSpPr>
          <p:cNvPr id="5" name="Date Placeholder 4"/>
          <p:cNvSpPr>
            <a:spLocks noGrp="1"/>
          </p:cNvSpPr>
          <p:nvPr>
            <p:ph type="dt" sz="half" idx="10"/>
          </p:nvPr>
        </p:nvSpPr>
        <p:spPr/>
        <p:txBody>
          <a:bodyPr/>
          <a:lstStyle/>
          <a:p>
            <a:fld id="{4EB40B93-1CC5-46B6-B18C-CE295935EDB3}" type="datetimeFigureOut">
              <a:rPr lang="en-US" smtClean="0">
                <a:solidFill>
                  <a:prstClr val="black">
                    <a:tint val="75000"/>
                  </a:prstClr>
                </a:solidFill>
              </a:rPr>
              <a:pPr/>
              <a:t>9/12/2019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3984DE-7C84-454F-B4AB-5FABF481AE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0190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46F6006-636A-4B9A-B355-F74F932D92A8}" type="datetimeFigureOut">
              <a:rPr lang="en-GB" smtClean="0">
                <a:solidFill>
                  <a:prstClr val="black">
                    <a:tint val="75000"/>
                  </a:prstClr>
                </a:solidFill>
              </a:rPr>
              <a:pPr/>
              <a:t>12/09/2019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9D983CC-15A3-401B-8EDB-C89901BFA3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255770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46F6006-636A-4B9A-B355-F74F932D92A8}" type="datetimeFigureOut">
              <a:rPr lang="en-GB" smtClean="0">
                <a:solidFill>
                  <a:prstClr val="black">
                    <a:tint val="75000"/>
                  </a:prstClr>
                </a:solidFill>
              </a:rPr>
              <a:pPr/>
              <a:t>12/09/2019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9D983CC-15A3-401B-8EDB-C89901BFA3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1409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6F6006-636A-4B9A-B355-F74F932D92A8}" type="datetimeFigureOut">
              <a:rPr lang="en-GB" smtClean="0">
                <a:solidFill>
                  <a:prstClr val="black">
                    <a:tint val="75000"/>
                  </a:prstClr>
                </a:solidFill>
              </a:rPr>
              <a:pPr/>
              <a:t>12/09/2019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9D983CC-15A3-401B-8EDB-C89901BFA3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772213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46F6006-636A-4B9A-B355-F74F932D92A8}" type="datetimeFigureOut">
              <a:rPr lang="en-GB" smtClean="0">
                <a:solidFill>
                  <a:prstClr val="black">
                    <a:tint val="75000"/>
                  </a:prstClr>
                </a:solidFill>
              </a:rPr>
              <a:pPr/>
              <a:t>12/09/2019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9D983CC-15A3-401B-8EDB-C89901BFA3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42971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4EB40B93-1CC5-46B6-B18C-CE295935EDB3}" type="datetimeFigureOut">
              <a:rPr lang="en-US" smtClean="0"/>
              <a:pPr/>
              <a:t>9/12/2019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C3984DE-7C84-454F-B4AB-5FABF481AEA1}"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46F6006-636A-4B9A-B355-F74F932D92A8}" type="datetimeFigureOut">
              <a:rPr lang="en-GB" smtClean="0">
                <a:solidFill>
                  <a:prstClr val="black">
                    <a:tint val="75000"/>
                  </a:prstClr>
                </a:solidFill>
              </a:rPr>
              <a:pPr/>
              <a:t>12/09/2019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79D983CC-15A3-401B-8EDB-C89901BFA3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4044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46F6006-636A-4B9A-B355-F74F932D92A8}" type="datetimeFigureOut">
              <a:rPr lang="en-GB" smtClean="0">
                <a:solidFill>
                  <a:prstClr val="black">
                    <a:tint val="75000"/>
                  </a:prstClr>
                </a:solidFill>
              </a:rPr>
              <a:pPr/>
              <a:t>12/09/2019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79D983CC-15A3-401B-8EDB-C89901BFA3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544787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6F6006-636A-4B9A-B355-F74F932D92A8}" type="datetimeFigureOut">
              <a:rPr lang="en-GB" smtClean="0">
                <a:solidFill>
                  <a:prstClr val="black">
                    <a:tint val="75000"/>
                  </a:prstClr>
                </a:solidFill>
              </a:rPr>
              <a:pPr/>
              <a:t>12/09/2019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79D983CC-15A3-401B-8EDB-C89901BFA3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678919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6F6006-636A-4B9A-B355-F74F932D92A8}" type="datetimeFigureOut">
              <a:rPr lang="en-GB" smtClean="0">
                <a:solidFill>
                  <a:prstClr val="black">
                    <a:tint val="75000"/>
                  </a:prstClr>
                </a:solidFill>
              </a:rPr>
              <a:pPr/>
              <a:t>12/09/2019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9D983CC-15A3-401B-8EDB-C89901BFA3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367716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6F6006-636A-4B9A-B355-F74F932D92A8}" type="datetimeFigureOut">
              <a:rPr lang="en-GB" smtClean="0">
                <a:solidFill>
                  <a:prstClr val="black">
                    <a:tint val="75000"/>
                  </a:prstClr>
                </a:solidFill>
              </a:rPr>
              <a:pPr/>
              <a:t>12/09/2019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9D983CC-15A3-401B-8EDB-C89901BFA3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031794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46F6006-636A-4B9A-B355-F74F932D92A8}" type="datetimeFigureOut">
              <a:rPr lang="en-GB" smtClean="0">
                <a:solidFill>
                  <a:prstClr val="black">
                    <a:tint val="75000"/>
                  </a:prstClr>
                </a:solidFill>
              </a:rPr>
              <a:pPr/>
              <a:t>12/09/2019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9D983CC-15A3-401B-8EDB-C89901BFA3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177692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46F6006-636A-4B9A-B355-F74F932D92A8}" type="datetimeFigureOut">
              <a:rPr lang="en-GB" smtClean="0">
                <a:solidFill>
                  <a:prstClr val="black">
                    <a:tint val="75000"/>
                  </a:prstClr>
                </a:solidFill>
              </a:rPr>
              <a:pPr/>
              <a:t>12/09/2019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9D983CC-15A3-401B-8EDB-C89901BFA3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19655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l="-5000" r="-5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bg1"/>
                </a:solidFill>
              </a:defRPr>
            </a:lvl1pPr>
          </a:lstStyle>
          <a:p>
            <a:r>
              <a:rPr lang="en-US"/>
              <a:t>Click to edit Master title style</a:t>
            </a:r>
            <a:endParaRPr lang="en-I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E"/>
          </a:p>
        </p:txBody>
      </p:sp>
      <p:sp>
        <p:nvSpPr>
          <p:cNvPr id="4" name="Date Placeholder 3"/>
          <p:cNvSpPr>
            <a:spLocks noGrp="1"/>
          </p:cNvSpPr>
          <p:nvPr>
            <p:ph type="dt" sz="half" idx="10"/>
          </p:nvPr>
        </p:nvSpPr>
        <p:spPr/>
        <p:txBody>
          <a:bodyPr/>
          <a:lstStyle>
            <a:lvl1pPr>
              <a:defRPr/>
            </a:lvl1pPr>
          </a:lstStyle>
          <a:p>
            <a:pPr>
              <a:defRPr/>
            </a:pPr>
            <a:fld id="{3B810CBD-7FD8-4187-A07B-B52B8F5FE480}" type="datetimeFigureOut">
              <a:rPr lang="en-US">
                <a:solidFill>
                  <a:prstClr val="black">
                    <a:tint val="75000"/>
                  </a:prstClr>
                </a:solidFill>
              </a:rPr>
              <a:pPr>
                <a:defRPr/>
              </a:pPr>
              <a:t>9/12/2019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87F8C7A-6114-41A1-8F74-D5FAC450E6F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233067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lvl1pPr>
              <a:defRPr/>
            </a:lvl1pPr>
          </a:lstStyle>
          <a:p>
            <a:pPr>
              <a:defRPr/>
            </a:pPr>
            <a:fld id="{646CBC96-5208-49EF-A880-507DD1C658D6}" type="datetimeFigureOut">
              <a:rPr lang="en-US">
                <a:solidFill>
                  <a:prstClr val="black">
                    <a:tint val="75000"/>
                  </a:prstClr>
                </a:solidFill>
              </a:rPr>
              <a:pPr>
                <a:defRPr/>
              </a:pPr>
              <a:t>9/12/2019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C383B96-CDBA-40A9-932D-23EB3D5C7B1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026121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3"/>
          <p:cNvSpPr>
            <a:spLocks noGrp="1"/>
          </p:cNvSpPr>
          <p:nvPr>
            <p:ph type="dt" sz="half" idx="10"/>
          </p:nvPr>
        </p:nvSpPr>
        <p:spPr/>
        <p:txBody>
          <a:bodyPr/>
          <a:lstStyle>
            <a:lvl1pPr>
              <a:defRPr/>
            </a:lvl1pPr>
          </a:lstStyle>
          <a:p>
            <a:pPr>
              <a:defRPr/>
            </a:pPr>
            <a:fld id="{9A1DCD0B-9EBE-4A14-A819-60C7914AC791}" type="datetimeFigureOut">
              <a:rPr lang="en-US">
                <a:solidFill>
                  <a:prstClr val="black">
                    <a:tint val="75000"/>
                  </a:prstClr>
                </a:solidFill>
              </a:rPr>
              <a:pPr>
                <a:defRPr/>
              </a:pPr>
              <a:t>9/12/2019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85CD485-B9C9-4468-A093-B42C4825A48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78157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fld id="{4EB40B93-1CC5-46B6-B18C-CE295935EDB3}" type="datetimeFigureOut">
              <a:rPr lang="en-US" smtClean="0"/>
              <a:pPr/>
              <a:t>9/12/2019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C3984DE-7C84-454F-B4AB-5FABF481AEA1}"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1B52A0A-65B9-497D-A577-3B76E386BC17}" type="datetimeFigureOut">
              <a:rPr lang="en-US">
                <a:solidFill>
                  <a:prstClr val="black">
                    <a:tint val="75000"/>
                  </a:prstClr>
                </a:solidFill>
              </a:rPr>
              <a:pPr>
                <a:defRPr/>
              </a:pPr>
              <a:t>9/12/2019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5F1943F4-6581-4A97-9337-82971A57673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32931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E"/>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E"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1641053-7620-4689-BE82-6641B045E199}" type="datetimeFigureOut">
              <a:rPr lang="en-US">
                <a:solidFill>
                  <a:prstClr val="black">
                    <a:tint val="75000"/>
                  </a:prstClr>
                </a:solidFill>
              </a:rPr>
              <a:pPr>
                <a:defRPr/>
              </a:pPr>
              <a:t>9/12/2019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35E0F40-1170-4171-8E46-3E33F31F511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420850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pPr>
              <a:defRPr/>
            </a:pPr>
            <a:fld id="{F230781B-5AFB-400A-8E9B-42BD8DBF1CED}"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203093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B40B93-1CC5-46B6-B18C-CE295935EDB3}" type="datetimeFigureOut">
              <a:rPr lang="en-US" smtClean="0"/>
              <a:pPr/>
              <a:t>9/12/2019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C3984DE-7C84-454F-B4AB-5FABF481AEA1}"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B40B93-1CC5-46B6-B18C-CE295935EDB3}" type="datetimeFigureOut">
              <a:rPr lang="en-US" smtClean="0"/>
              <a:pPr/>
              <a:t>9/12/2019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C3984DE-7C84-454F-B4AB-5FABF481AEA1}"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l="-5000" r="-5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bg1"/>
                </a:solidFill>
              </a:defRPr>
            </a:lvl1pPr>
          </a:lstStyle>
          <a:p>
            <a:r>
              <a:rPr lang="en-US"/>
              <a:t>Click to edit Master title style</a:t>
            </a:r>
            <a:endParaRPr lang="en-I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E"/>
          </a:p>
        </p:txBody>
      </p:sp>
      <p:sp>
        <p:nvSpPr>
          <p:cNvPr id="4" name="Date Placeholder 3"/>
          <p:cNvSpPr>
            <a:spLocks noGrp="1"/>
          </p:cNvSpPr>
          <p:nvPr>
            <p:ph type="dt" sz="half" idx="10"/>
          </p:nvPr>
        </p:nvSpPr>
        <p:spPr/>
        <p:txBody>
          <a:bodyPr/>
          <a:lstStyle/>
          <a:p>
            <a:fld id="{4EB40B93-1CC5-46B6-B18C-CE295935EDB3}" type="datetimeFigureOut">
              <a:rPr lang="en-US" smtClean="0">
                <a:solidFill>
                  <a:prstClr val="black">
                    <a:tint val="75000"/>
                  </a:prstClr>
                </a:solidFill>
              </a:rPr>
              <a:pPr/>
              <a:t>9/12/2019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3984DE-7C84-454F-B4AB-5FABF481AE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37635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4EB40B93-1CC5-46B6-B18C-CE295935EDB3}" type="datetimeFigureOut">
              <a:rPr lang="en-US" smtClean="0">
                <a:solidFill>
                  <a:prstClr val="black">
                    <a:tint val="75000"/>
                  </a:prstClr>
                </a:solidFill>
              </a:rPr>
              <a:pPr/>
              <a:t>9/12/2019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3984DE-7C84-454F-B4AB-5FABF481AE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03048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fld id="{4EB40B93-1CC5-46B6-B18C-CE295935EDB3}" type="datetimeFigureOut">
              <a:rPr lang="en-US" smtClean="0">
                <a:solidFill>
                  <a:prstClr val="black">
                    <a:tint val="75000"/>
                  </a:prstClr>
                </a:solidFill>
              </a:rPr>
              <a:pPr/>
              <a:t>9/12/2019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C3984DE-7C84-454F-B4AB-5FABF481AE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03424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B40B93-1CC5-46B6-B18C-CE295935EDB3}" type="datetimeFigureOut">
              <a:rPr lang="en-US" smtClean="0">
                <a:solidFill>
                  <a:prstClr val="black">
                    <a:tint val="75000"/>
                  </a:prstClr>
                </a:solidFill>
              </a:rPr>
              <a:pPr/>
              <a:t>9/12/2019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C3984DE-7C84-454F-B4AB-5FABF481AE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467253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jpe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29.xml"/><Relationship Id="rId7" Type="http://schemas.openxmlformats.org/officeDocument/2006/relationships/theme" Target="../theme/theme5.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B40B93-1CC5-46B6-B18C-CE295935EDB3}" type="datetimeFigureOut">
              <a:rPr lang="en-US" smtClean="0"/>
              <a:pPr/>
              <a:t>9/12/2019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3984DE-7C84-454F-B4AB-5FABF481AEA1}"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7" r:id="rId4"/>
    <p:sldLayoutId id="2147483669" r:id="rId5"/>
  </p:sldLayoutIdLst>
  <p:txStyles>
    <p:titleStyle>
      <a:lvl1pPr algn="ctr" defTabSz="914400" rtl="0" eaLnBrk="1" latinLnBrk="0" hangingPunct="1">
        <a:spcBef>
          <a:spcPct val="0"/>
        </a:spcBef>
        <a:buNone/>
        <a:defRPr sz="4400" kern="1200">
          <a:solidFill>
            <a:srgbClr val="0E2B8D"/>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0E2B8D"/>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E2B8D"/>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E2B8D"/>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E2B8D"/>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E2B8D"/>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7"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B40B93-1CC5-46B6-B18C-CE295935EDB3}" type="datetimeFigureOut">
              <a:rPr lang="en-US" smtClean="0">
                <a:solidFill>
                  <a:prstClr val="black">
                    <a:tint val="75000"/>
                  </a:prstClr>
                </a:solidFill>
              </a:rPr>
              <a:pPr/>
              <a:t>9/12/2019</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3984DE-7C84-454F-B4AB-5FABF481AE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1129689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Lst>
  <p:txStyles>
    <p:titleStyle>
      <a:lvl1pPr algn="ctr" defTabSz="914400" rtl="0" eaLnBrk="1" latinLnBrk="0" hangingPunct="1">
        <a:spcBef>
          <a:spcPct val="0"/>
        </a:spcBef>
        <a:buNone/>
        <a:defRPr sz="4400" kern="1200">
          <a:solidFill>
            <a:srgbClr val="0E2B8D"/>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0E2B8D"/>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E2B8D"/>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E2B8D"/>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E2B8D"/>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E2B8D"/>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7"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108">
                <a:solidFill>
                  <a:schemeClr val="tx1">
                    <a:tint val="75000"/>
                  </a:schemeClr>
                </a:solidFill>
              </a:defRPr>
            </a:lvl1pPr>
          </a:lstStyle>
          <a:p>
            <a:fld id="{4EB40B93-1CC5-46B6-B18C-CE295935EDB3}" type="datetimeFigureOut">
              <a:rPr lang="en-US" smtClean="0">
                <a:solidFill>
                  <a:prstClr val="black">
                    <a:tint val="75000"/>
                  </a:prstClr>
                </a:solidFill>
                <a:cs typeface="Arial" pitchFamily="34" charset="0"/>
              </a:rPr>
              <a:pPr/>
              <a:t>9/12/2019</a:t>
            </a:fld>
            <a:endParaRPr lang="en-US">
              <a:solidFill>
                <a:prstClr val="black">
                  <a:tint val="75000"/>
                </a:prstClr>
              </a:solidFill>
              <a:cs typeface="Arial" pitchFamily="34" charset="0"/>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108">
                <a:solidFill>
                  <a:schemeClr val="tx1">
                    <a:tint val="75000"/>
                  </a:schemeClr>
                </a:solidFill>
              </a:defRPr>
            </a:lvl1pPr>
          </a:lstStyle>
          <a:p>
            <a:endParaRPr lang="en-US">
              <a:solidFill>
                <a:prstClr val="black">
                  <a:tint val="75000"/>
                </a:prstClr>
              </a:solidFill>
              <a:cs typeface="Arial" pitchFamily="34" charset="0"/>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108">
                <a:solidFill>
                  <a:schemeClr val="tx1">
                    <a:tint val="75000"/>
                  </a:schemeClr>
                </a:solidFill>
              </a:defRPr>
            </a:lvl1pPr>
          </a:lstStyle>
          <a:p>
            <a:fld id="{0C3984DE-7C84-454F-B4AB-5FABF481AEA1}" type="slidenum">
              <a:rPr lang="en-US" smtClean="0">
                <a:solidFill>
                  <a:prstClr val="black">
                    <a:tint val="75000"/>
                  </a:prstClr>
                </a:solidFill>
                <a:cs typeface="Arial" pitchFamily="34" charset="0"/>
              </a:rPr>
              <a:pPr/>
              <a:t>‹#›</a:t>
            </a:fld>
            <a:endParaRPr lang="en-US">
              <a:solidFill>
                <a:prstClr val="black">
                  <a:tint val="75000"/>
                </a:prstClr>
              </a:solidFill>
              <a:cs typeface="Arial" pitchFamily="34" charset="0"/>
            </a:endParaRPr>
          </a:p>
        </p:txBody>
      </p:sp>
    </p:spTree>
    <p:extLst>
      <p:ext uri="{BB962C8B-B14F-4D97-AF65-F5344CB8AC3E}">
        <p14:creationId xmlns:p14="http://schemas.microsoft.com/office/powerpoint/2010/main" val="252536685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Lst>
  <p:txStyles>
    <p:titleStyle>
      <a:lvl1pPr algn="ctr" defTabSz="844083" rtl="0" eaLnBrk="1" latinLnBrk="0" hangingPunct="1">
        <a:spcBef>
          <a:spcPct val="0"/>
        </a:spcBef>
        <a:buNone/>
        <a:defRPr sz="4062" kern="1200">
          <a:solidFill>
            <a:srgbClr val="0E2B8D"/>
          </a:solidFill>
          <a:latin typeface="+mj-lt"/>
          <a:ea typeface="+mj-ea"/>
          <a:cs typeface="+mj-cs"/>
        </a:defRPr>
      </a:lvl1pPr>
    </p:titleStyle>
    <p:bodyStyle>
      <a:lvl1pPr marL="316531" indent="-316531" algn="l" defTabSz="844083" rtl="0" eaLnBrk="1" latinLnBrk="0" hangingPunct="1">
        <a:spcBef>
          <a:spcPct val="20000"/>
        </a:spcBef>
        <a:buFont typeface="Arial" pitchFamily="34" charset="0"/>
        <a:buChar char="•"/>
        <a:defRPr sz="2954" kern="1200">
          <a:solidFill>
            <a:srgbClr val="0E2B8D"/>
          </a:solidFill>
          <a:latin typeface="+mn-lt"/>
          <a:ea typeface="+mn-ea"/>
          <a:cs typeface="+mn-cs"/>
        </a:defRPr>
      </a:lvl1pPr>
      <a:lvl2pPr marL="685817" indent="-263776" algn="l" defTabSz="844083" rtl="0" eaLnBrk="1" latinLnBrk="0" hangingPunct="1">
        <a:spcBef>
          <a:spcPct val="20000"/>
        </a:spcBef>
        <a:buFont typeface="Arial" pitchFamily="34" charset="0"/>
        <a:buChar char="–"/>
        <a:defRPr sz="2585" kern="1200">
          <a:solidFill>
            <a:srgbClr val="0E2B8D"/>
          </a:solidFill>
          <a:latin typeface="+mn-lt"/>
          <a:ea typeface="+mn-ea"/>
          <a:cs typeface="+mn-cs"/>
        </a:defRPr>
      </a:lvl2pPr>
      <a:lvl3pPr marL="1055103" indent="-211021" algn="l" defTabSz="844083" rtl="0" eaLnBrk="1" latinLnBrk="0" hangingPunct="1">
        <a:spcBef>
          <a:spcPct val="20000"/>
        </a:spcBef>
        <a:buFont typeface="Arial" pitchFamily="34" charset="0"/>
        <a:buChar char="•"/>
        <a:defRPr sz="2215" kern="1200">
          <a:solidFill>
            <a:srgbClr val="0E2B8D"/>
          </a:solidFill>
          <a:latin typeface="+mn-lt"/>
          <a:ea typeface="+mn-ea"/>
          <a:cs typeface="+mn-cs"/>
        </a:defRPr>
      </a:lvl3pPr>
      <a:lvl4pPr marL="1477145" indent="-211021" algn="l" defTabSz="844083" rtl="0" eaLnBrk="1" latinLnBrk="0" hangingPunct="1">
        <a:spcBef>
          <a:spcPct val="20000"/>
        </a:spcBef>
        <a:buFont typeface="Arial" pitchFamily="34" charset="0"/>
        <a:buChar char="–"/>
        <a:defRPr sz="1846" kern="1200">
          <a:solidFill>
            <a:srgbClr val="0E2B8D"/>
          </a:solidFill>
          <a:latin typeface="+mn-lt"/>
          <a:ea typeface="+mn-ea"/>
          <a:cs typeface="+mn-cs"/>
        </a:defRPr>
      </a:lvl4pPr>
      <a:lvl5pPr marL="1899186" indent="-211021" algn="l" defTabSz="844083" rtl="0" eaLnBrk="1" latinLnBrk="0" hangingPunct="1">
        <a:spcBef>
          <a:spcPct val="20000"/>
        </a:spcBef>
        <a:buFont typeface="Arial" pitchFamily="34" charset="0"/>
        <a:buChar char="»"/>
        <a:defRPr sz="1846" kern="1200">
          <a:solidFill>
            <a:srgbClr val="0E2B8D"/>
          </a:solidFill>
          <a:latin typeface="+mn-lt"/>
          <a:ea typeface="+mn-ea"/>
          <a:cs typeface="+mn-cs"/>
        </a:defRPr>
      </a:lvl5pPr>
      <a:lvl6pPr marL="2321227"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6pPr>
      <a:lvl7pPr marL="2743269"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7pPr>
      <a:lvl8pPr marL="3165310"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8pPr>
      <a:lvl9pPr marL="3587351"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6F6006-636A-4B9A-B355-F74F932D92A8}" type="datetimeFigureOut">
              <a:rPr lang="en-GB" smtClean="0">
                <a:solidFill>
                  <a:prstClr val="black">
                    <a:tint val="75000"/>
                  </a:prstClr>
                </a:solidFill>
              </a:rPr>
              <a:pPr/>
              <a:t>12/09/2019</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D983CC-15A3-401B-8EDB-C89901BFA3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8274082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8" cstate="print">
            <a:lum/>
          </a:blip>
          <a:srcRect/>
          <a:stretch>
            <a:fillRect l="-1000" r="-1000"/>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IE"/>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45B4324-85E7-4981-8BAF-69C499838E39}" type="datetimeFigureOut">
              <a:rPr lang="en-US">
                <a:solidFill>
                  <a:prstClr val="black">
                    <a:tint val="75000"/>
                  </a:prstClr>
                </a:solidFill>
              </a:rPr>
              <a:pPr>
                <a:defRPr/>
              </a:pPr>
              <a:t>9/12/2019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6233C3F4-2E97-474C-B16B-5D695FC2554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8159573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Lst>
  <p:txStyles>
    <p:titleStyle>
      <a:lvl1pPr algn="ctr" rtl="0" eaLnBrk="0" fontAlgn="base" hangingPunct="0">
        <a:spcBef>
          <a:spcPct val="0"/>
        </a:spcBef>
        <a:spcAft>
          <a:spcPct val="0"/>
        </a:spcAft>
        <a:defRPr sz="4400" kern="1200">
          <a:solidFill>
            <a:srgbClr val="0E2B8D"/>
          </a:solidFill>
          <a:latin typeface="+mj-lt"/>
          <a:ea typeface="+mj-ea"/>
          <a:cs typeface="+mj-cs"/>
        </a:defRPr>
      </a:lvl1pPr>
      <a:lvl2pPr algn="ctr" rtl="0" eaLnBrk="0" fontAlgn="base" hangingPunct="0">
        <a:spcBef>
          <a:spcPct val="0"/>
        </a:spcBef>
        <a:spcAft>
          <a:spcPct val="0"/>
        </a:spcAft>
        <a:defRPr sz="4400">
          <a:solidFill>
            <a:srgbClr val="0E2B8D"/>
          </a:solidFill>
          <a:latin typeface="Calibri" pitchFamily="34" charset="0"/>
        </a:defRPr>
      </a:lvl2pPr>
      <a:lvl3pPr algn="ctr" rtl="0" eaLnBrk="0" fontAlgn="base" hangingPunct="0">
        <a:spcBef>
          <a:spcPct val="0"/>
        </a:spcBef>
        <a:spcAft>
          <a:spcPct val="0"/>
        </a:spcAft>
        <a:defRPr sz="4400">
          <a:solidFill>
            <a:srgbClr val="0E2B8D"/>
          </a:solidFill>
          <a:latin typeface="Calibri" pitchFamily="34" charset="0"/>
        </a:defRPr>
      </a:lvl3pPr>
      <a:lvl4pPr algn="ctr" rtl="0" eaLnBrk="0" fontAlgn="base" hangingPunct="0">
        <a:spcBef>
          <a:spcPct val="0"/>
        </a:spcBef>
        <a:spcAft>
          <a:spcPct val="0"/>
        </a:spcAft>
        <a:defRPr sz="4400">
          <a:solidFill>
            <a:srgbClr val="0E2B8D"/>
          </a:solidFill>
          <a:latin typeface="Calibri" pitchFamily="34" charset="0"/>
        </a:defRPr>
      </a:lvl4pPr>
      <a:lvl5pPr algn="ctr" rtl="0" eaLnBrk="0" fontAlgn="base" hangingPunct="0">
        <a:spcBef>
          <a:spcPct val="0"/>
        </a:spcBef>
        <a:spcAft>
          <a:spcPct val="0"/>
        </a:spcAft>
        <a:defRPr sz="4400">
          <a:solidFill>
            <a:srgbClr val="0E2B8D"/>
          </a:solidFill>
          <a:latin typeface="Calibri" pitchFamily="34" charset="0"/>
        </a:defRPr>
      </a:lvl5pPr>
      <a:lvl6pPr marL="457200" algn="ctr" rtl="0" fontAlgn="base">
        <a:spcBef>
          <a:spcPct val="0"/>
        </a:spcBef>
        <a:spcAft>
          <a:spcPct val="0"/>
        </a:spcAft>
        <a:defRPr sz="4400">
          <a:solidFill>
            <a:srgbClr val="0E2B8D"/>
          </a:solidFill>
          <a:latin typeface="Calibri" pitchFamily="34" charset="0"/>
        </a:defRPr>
      </a:lvl6pPr>
      <a:lvl7pPr marL="914400" algn="ctr" rtl="0" fontAlgn="base">
        <a:spcBef>
          <a:spcPct val="0"/>
        </a:spcBef>
        <a:spcAft>
          <a:spcPct val="0"/>
        </a:spcAft>
        <a:defRPr sz="4400">
          <a:solidFill>
            <a:srgbClr val="0E2B8D"/>
          </a:solidFill>
          <a:latin typeface="Calibri" pitchFamily="34" charset="0"/>
        </a:defRPr>
      </a:lvl7pPr>
      <a:lvl8pPr marL="1371600" algn="ctr" rtl="0" fontAlgn="base">
        <a:spcBef>
          <a:spcPct val="0"/>
        </a:spcBef>
        <a:spcAft>
          <a:spcPct val="0"/>
        </a:spcAft>
        <a:defRPr sz="4400">
          <a:solidFill>
            <a:srgbClr val="0E2B8D"/>
          </a:solidFill>
          <a:latin typeface="Calibri" pitchFamily="34" charset="0"/>
        </a:defRPr>
      </a:lvl8pPr>
      <a:lvl9pPr marL="1828800" algn="ctr" rtl="0" fontAlgn="base">
        <a:spcBef>
          <a:spcPct val="0"/>
        </a:spcBef>
        <a:spcAft>
          <a:spcPct val="0"/>
        </a:spcAft>
        <a:defRPr sz="4400">
          <a:solidFill>
            <a:srgbClr val="0E2B8D"/>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0E2B8D"/>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rgbClr val="0E2B8D"/>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rgbClr val="0E2B8D"/>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rgbClr val="0E2B8D"/>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rgbClr val="0E2B8D"/>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hyperlink" Target="http://www.google.ie/url?sa=i&amp;rct=j&amp;q=&amp;esrc=s&amp;source=images&amp;cd=&amp;cad=rja&amp;uact=8&amp;ved=0CAcQjRw&amp;url=http://www.google.ie/url?sa%3Di%26rct%3Dj%26q%3D%26esrc%3Ds%26source%3Dimages%26cd%3D%26cad%3Drja%26uact%3D8%26ved%3D%26url%3Dhttp://car-memes.com/central-place-theory-model/%26ei%3D83N4VJvdA-mV7AaO5YE4%26bvm%3Dbv.80642063,d.ZGU%26psig%3DAFQjCNHWVMNnqiZ7Y8HuVbbn8OirYmDARQ%26ust%3D1417267024271824&amp;ei=0XV4VPHRO46P7AaslYCYDg&amp;bvm=bv.80642063,d.ZGU&amp;psig=AFQjCNHWVMNnqiZ7Y8HuVbbn8OirYmDARQ&amp;ust=1417267024271824" TargetMode="Externa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emf"/><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hyperlink" Target="http://www.google.ie/url?sa=i&amp;rct=j&amp;q=&amp;esrc=s&amp;source=images&amp;cd=&amp;cad=rja&amp;uact=8&amp;ved=0CAcQjRxqFQoTCJbIjaiBkMcCFa4X2wod8mEAQg&amp;url=http://www.project-caeslarne.co.uk/&amp;ei=Ff7AVdbpHa6v7Abyw4GQBA&amp;bvm=bv.99261572,d.eXY&amp;psig=AFQjCNHQlzsEHNC7QAogs6q6HpVLqv2CPA&amp;ust=1438797673676394" TargetMode="External"/><Relationship Id="rId4" Type="http://schemas.openxmlformats.org/officeDocument/2006/relationships/image" Target="../media/image4.jpe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3.emf"/></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google.ie/url?sa=i&amp;rct=j&amp;q=&amp;esrc=s&amp;source=images&amp;cd=&amp;cad=rja&amp;uact=8&amp;ved=0CAcQjRxqFQoTCJbIjaiBkMcCFa4X2wod8mEAQg&amp;url=http://www.project-caeslarne.co.uk/&amp;ei=Ff7AVdbpHa6v7Abyw4GQBA&amp;bvm=bv.99261572,d.eXY&amp;psig=AFQjCNHQlzsEHNC7QAogs6q6HpVLqv2CPA&amp;ust=1438797673676394" TargetMode="External"/><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6543" y="450221"/>
            <a:ext cx="3301783" cy="391812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ctrTitle"/>
          </p:nvPr>
        </p:nvSpPr>
        <p:spPr>
          <a:xfrm>
            <a:off x="591349" y="780655"/>
            <a:ext cx="2813747" cy="3261168"/>
          </a:xfrm>
        </p:spPr>
        <p:txBody>
          <a:bodyPr vert="horz" lIns="91440" tIns="45720" rIns="91440" bIns="45720" rtlCol="0" anchor="ctr">
            <a:normAutofit/>
          </a:bodyPr>
          <a:lstStyle/>
          <a:p>
            <a:pPr algn="l">
              <a:lnSpc>
                <a:spcPct val="90000"/>
              </a:lnSpc>
            </a:pPr>
            <a:r>
              <a:rPr lang="en-US" sz="3100" b="1" kern="1200" dirty="0">
                <a:solidFill>
                  <a:srgbClr val="FFFFFF"/>
                </a:solidFill>
                <a:latin typeface="+mj-lt"/>
                <a:ea typeface="+mj-ea"/>
                <a:cs typeface="+mj-cs"/>
              </a:rPr>
              <a:t>13th European Biennial of Towns and Town Planners 2019:</a:t>
            </a:r>
            <a:br>
              <a:rPr lang="en-US" sz="3100" b="1" kern="1200" dirty="0">
                <a:solidFill>
                  <a:srgbClr val="FFFFFF"/>
                </a:solidFill>
                <a:latin typeface="+mj-lt"/>
                <a:ea typeface="+mj-ea"/>
                <a:cs typeface="+mj-cs"/>
              </a:rPr>
            </a:br>
            <a:r>
              <a:rPr lang="en-US" sz="3100" b="1" kern="1200" dirty="0">
                <a:solidFill>
                  <a:srgbClr val="FFFFFF"/>
                </a:solidFill>
                <a:latin typeface="+mj-lt"/>
                <a:ea typeface="+mj-ea"/>
                <a:cs typeface="+mj-cs"/>
              </a:rPr>
              <a:t>Planning on the Edge</a:t>
            </a:r>
          </a:p>
        </p:txBody>
      </p:sp>
      <p:sp>
        <p:nvSpPr>
          <p:cNvPr id="11" name="Rectangle 10">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63782" y="458922"/>
            <a:ext cx="1603552" cy="1877811"/>
          </a:xfrm>
          <a:prstGeom prst="rect">
            <a:avLst/>
          </a:prstGeom>
          <a:solidFill>
            <a:srgbClr val="532D3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63782" y="2469002"/>
            <a:ext cx="1609521" cy="1898903"/>
          </a:xfrm>
          <a:prstGeom prst="rect">
            <a:avLst/>
          </a:prstGeom>
          <a:solidFill>
            <a:srgbClr val="8C256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54D10B4-2521-4E70-8491-B2ED4055851F}"/>
              </a:ext>
            </a:extLst>
          </p:cNvPr>
          <p:cNvPicPr/>
          <p:nvPr/>
        </p:nvPicPr>
        <p:blipFill rotWithShape="1">
          <a:blip r:embed="rId2"/>
          <a:srcRect r="29897"/>
          <a:stretch/>
        </p:blipFill>
        <p:spPr bwMode="auto">
          <a:xfrm>
            <a:off x="344190" y="4589928"/>
            <a:ext cx="5006339" cy="1731790"/>
          </a:xfrm>
          <a:prstGeom prst="rect">
            <a:avLst/>
          </a:prstGeom>
          <a:extLst>
            <a:ext uri="{53640926-AAD7-44D8-BBD7-CCE9431645EC}">
              <a14:shadowObscured xmlns:a14="http://schemas.microsoft.com/office/drawing/2010/main"/>
            </a:ext>
          </a:extLst>
        </p:spPr>
      </p:pic>
      <p:sp>
        <p:nvSpPr>
          <p:cNvPr id="15" name="Rectangle 14">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3563" y="450221"/>
            <a:ext cx="3316246" cy="594885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85000"/>
                </a:prstClr>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5821229" y="900442"/>
            <a:ext cx="2635566" cy="5048417"/>
          </a:xfrm>
        </p:spPr>
        <p:txBody>
          <a:bodyPr vert="horz" lIns="91440" tIns="45720" rIns="91440" bIns="45720" rtlCol="0" anchor="ctr">
            <a:normAutofit/>
          </a:bodyPr>
          <a:lstStyle/>
          <a:p>
            <a:pPr lvl="0" algn="l">
              <a:lnSpc>
                <a:spcPct val="90000"/>
              </a:lnSpc>
            </a:pPr>
            <a:r>
              <a:rPr lang="en-US" sz="1900" b="1" i="1" dirty="0">
                <a:solidFill>
                  <a:prstClr val="black"/>
                </a:solidFill>
              </a:rPr>
              <a:t>Lessons Learnt from a   Bulk Renewable Energy Infrastructure Project CAES </a:t>
            </a:r>
            <a:r>
              <a:rPr lang="en-US" sz="1900" i="1" dirty="0">
                <a:solidFill>
                  <a:prstClr val="black"/>
                </a:solidFill>
              </a:rPr>
              <a:t>(Compressed Air Energy Storage) at Coastal/Marine Transitional Zone</a:t>
            </a:r>
          </a:p>
          <a:p>
            <a:pPr indent="-228600" algn="l">
              <a:lnSpc>
                <a:spcPct val="90000"/>
              </a:lnSpc>
              <a:buFont typeface="Arial" panose="020B0604020202020204" pitchFamily="34" charset="0"/>
              <a:buChar char="•"/>
            </a:pPr>
            <a:endParaRPr lang="en-US" sz="1900" b="1" dirty="0">
              <a:solidFill>
                <a:schemeClr val="tx1"/>
              </a:solidFill>
            </a:endParaRPr>
          </a:p>
          <a:p>
            <a:pPr algn="l">
              <a:lnSpc>
                <a:spcPct val="90000"/>
              </a:lnSpc>
            </a:pPr>
            <a:r>
              <a:rPr lang="en-US" sz="1400" b="1" dirty="0">
                <a:solidFill>
                  <a:schemeClr val="tx1"/>
                </a:solidFill>
              </a:rPr>
              <a:t>“Spatial multi-diverse Transitional Zone:”</a:t>
            </a:r>
          </a:p>
          <a:p>
            <a:pPr algn="l">
              <a:lnSpc>
                <a:spcPct val="90000"/>
              </a:lnSpc>
            </a:pPr>
            <a:r>
              <a:rPr lang="en-US" sz="1400" i="1" dirty="0">
                <a:solidFill>
                  <a:schemeClr val="tx1"/>
                </a:solidFill>
              </a:rPr>
              <a:t>Consenting Regimes, Marine and terrestrial, terrestrial, sub-terrestrial, foreshore, marine and sub-maritime environ and coastal and terrestrial communities</a:t>
            </a:r>
            <a:r>
              <a:rPr lang="en-US" sz="1900" i="1" dirty="0">
                <a:solidFill>
                  <a:schemeClr val="tx1"/>
                </a:solidFill>
              </a:rPr>
              <a:t>.</a:t>
            </a:r>
          </a:p>
          <a:p>
            <a:pPr indent="-228600" algn="l">
              <a:lnSpc>
                <a:spcPct val="90000"/>
              </a:lnSpc>
              <a:buFont typeface="Arial" panose="020B0604020202020204" pitchFamily="34" charset="0"/>
              <a:buChar char="•"/>
            </a:pPr>
            <a:endParaRPr lang="en-US" sz="1900" i="1" dirty="0">
              <a:solidFill>
                <a:schemeClr val="tx1"/>
              </a:solidFill>
            </a:endParaRPr>
          </a:p>
          <a:p>
            <a:pPr indent="-228600" algn="l">
              <a:lnSpc>
                <a:spcPct val="90000"/>
              </a:lnSpc>
              <a:buFont typeface="Arial" panose="020B0604020202020204" pitchFamily="34" charset="0"/>
              <a:buChar char="•"/>
            </a:pPr>
            <a:endParaRPr lang="en-US" sz="1900" i="1" dirty="0">
              <a:solidFill>
                <a:schemeClr val="tx1"/>
              </a:solidFill>
            </a:endParaRP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65A093-2F0C-4880-8C10-8BBF6A771C44}"/>
              </a:ext>
            </a:extLst>
          </p:cNvPr>
          <p:cNvPicPr/>
          <p:nvPr/>
        </p:nvPicPr>
        <p:blipFill rotWithShape="1">
          <a:blip r:embed="rId2"/>
          <a:srcRect r="29897"/>
          <a:stretch/>
        </p:blipFill>
        <p:spPr bwMode="auto">
          <a:xfrm>
            <a:off x="-5317" y="5953921"/>
            <a:ext cx="2264094" cy="908670"/>
          </a:xfrm>
          <a:prstGeom prst="rect">
            <a:avLst/>
          </a:prstGeom>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9117D26D-6275-4643-B285-9512657B8BCD}"/>
              </a:ext>
            </a:extLst>
          </p:cNvPr>
          <p:cNvSpPr>
            <a:spLocks noGrp="1"/>
          </p:cNvSpPr>
          <p:nvPr>
            <p:ph type="title"/>
          </p:nvPr>
        </p:nvSpPr>
        <p:spPr>
          <a:xfrm>
            <a:off x="457200" y="274638"/>
            <a:ext cx="8229600" cy="922114"/>
          </a:xfrm>
        </p:spPr>
        <p:txBody>
          <a:bodyPr/>
          <a:lstStyle/>
          <a:p>
            <a:r>
              <a:rPr lang="en-IE" sz="2800" b="1" dirty="0">
                <a:solidFill>
                  <a:schemeClr val="tx1"/>
                </a:solidFill>
              </a:rPr>
              <a:t>Multi-diverse Transitional Zone</a:t>
            </a:r>
          </a:p>
        </p:txBody>
      </p:sp>
      <p:sp>
        <p:nvSpPr>
          <p:cNvPr id="3" name="Content Placeholder 2">
            <a:extLst>
              <a:ext uri="{FF2B5EF4-FFF2-40B4-BE49-F238E27FC236}">
                <a16:creationId xmlns:a16="http://schemas.microsoft.com/office/drawing/2014/main" id="{8A7C8BD1-7628-4B51-BF3F-F205C2DD7098}"/>
              </a:ext>
            </a:extLst>
          </p:cNvPr>
          <p:cNvSpPr>
            <a:spLocks noGrp="1"/>
          </p:cNvSpPr>
          <p:nvPr>
            <p:ph idx="1"/>
          </p:nvPr>
        </p:nvSpPr>
        <p:spPr>
          <a:xfrm>
            <a:off x="457200" y="1052736"/>
            <a:ext cx="8229600" cy="5688632"/>
          </a:xfrm>
          <a:solidFill>
            <a:schemeClr val="bg1"/>
          </a:solidFill>
        </p:spPr>
        <p:txBody>
          <a:bodyPr/>
          <a:lstStyle/>
          <a:p>
            <a:r>
              <a:rPr lang="en-IE" sz="1200" b="1" dirty="0">
                <a:solidFill>
                  <a:schemeClr val="tx1"/>
                </a:solidFill>
              </a:rPr>
              <a:t>With these kind of projects  at the marine transitional zone</a:t>
            </a:r>
            <a:r>
              <a:rPr lang="en-IE" sz="1200" dirty="0">
                <a:solidFill>
                  <a:schemeClr val="tx1"/>
                </a:solidFill>
              </a:rPr>
              <a:t>, </a:t>
            </a:r>
            <a:r>
              <a:rPr lang="en-IE" sz="1200" b="1" dirty="0">
                <a:solidFill>
                  <a:schemeClr val="tx1"/>
                </a:solidFill>
              </a:rPr>
              <a:t>a number of transitional functional spaces </a:t>
            </a:r>
            <a:r>
              <a:rPr lang="en-IE" sz="1200" dirty="0">
                <a:solidFill>
                  <a:schemeClr val="tx1"/>
                </a:solidFill>
              </a:rPr>
              <a:t>comes into  play.</a:t>
            </a:r>
          </a:p>
          <a:p>
            <a:endParaRPr lang="en-IE" sz="1200" dirty="0">
              <a:solidFill>
                <a:schemeClr val="tx1"/>
              </a:solidFill>
            </a:endParaRPr>
          </a:p>
          <a:p>
            <a:r>
              <a:rPr lang="en-IE" sz="1200" dirty="0">
                <a:solidFill>
                  <a:schemeClr val="tx1"/>
                </a:solidFill>
              </a:rPr>
              <a:t>Considering this and </a:t>
            </a:r>
            <a:r>
              <a:rPr lang="en-IE" sz="1200" b="1" dirty="0">
                <a:solidFill>
                  <a:schemeClr val="tx1"/>
                </a:solidFill>
              </a:rPr>
              <a:t>given the size and scale of these projects</a:t>
            </a:r>
            <a:r>
              <a:rPr lang="en-IE" sz="1200" dirty="0">
                <a:solidFill>
                  <a:schemeClr val="tx1"/>
                </a:solidFill>
              </a:rPr>
              <a:t>, </a:t>
            </a:r>
            <a:r>
              <a:rPr lang="en-IE" sz="1200" b="1" dirty="0">
                <a:solidFill>
                  <a:schemeClr val="tx1"/>
                </a:solidFill>
              </a:rPr>
              <a:t>they are not limited to either jurisdictional, physical/ecological or geographical boundaries</a:t>
            </a:r>
            <a:r>
              <a:rPr lang="en-IE" sz="1200" dirty="0">
                <a:solidFill>
                  <a:schemeClr val="tx1"/>
                </a:solidFill>
              </a:rPr>
              <a:t>. By </a:t>
            </a:r>
            <a:r>
              <a:rPr lang="en-IE" sz="1200" b="1" dirty="0">
                <a:solidFill>
                  <a:schemeClr val="tx1"/>
                </a:solidFill>
              </a:rPr>
              <a:t>their very nature they “bridge and stand in the gap” of these typical spatial regions</a:t>
            </a:r>
            <a:r>
              <a:rPr lang="en-IE" sz="1200" dirty="0">
                <a:solidFill>
                  <a:schemeClr val="tx1"/>
                </a:solidFill>
              </a:rPr>
              <a:t> through their </a:t>
            </a:r>
            <a:r>
              <a:rPr lang="en-IE" sz="1200" b="1" dirty="0">
                <a:solidFill>
                  <a:schemeClr val="tx1"/>
                </a:solidFill>
              </a:rPr>
              <a:t>linear components.</a:t>
            </a:r>
          </a:p>
          <a:p>
            <a:endParaRPr lang="en-IE" sz="1200" dirty="0">
              <a:solidFill>
                <a:schemeClr val="tx1"/>
              </a:solidFill>
            </a:endParaRPr>
          </a:p>
          <a:p>
            <a:pPr lvl="1"/>
            <a:r>
              <a:rPr lang="en-IE" sz="1200" b="1" dirty="0">
                <a:solidFill>
                  <a:schemeClr val="tx1"/>
                </a:solidFill>
              </a:rPr>
              <a:t>Multi markets i.e. traditional building industry/construction market </a:t>
            </a:r>
            <a:r>
              <a:rPr lang="en-IE" sz="1200" dirty="0">
                <a:solidFill>
                  <a:schemeClr val="tx1"/>
                </a:solidFill>
              </a:rPr>
              <a:t>and </a:t>
            </a:r>
            <a:r>
              <a:rPr lang="en-IE" sz="1200" b="1" dirty="0">
                <a:solidFill>
                  <a:schemeClr val="tx1"/>
                </a:solidFill>
              </a:rPr>
              <a:t>regulated electricity and energy markets</a:t>
            </a:r>
            <a:r>
              <a:rPr lang="en-IE" sz="1200" dirty="0">
                <a:solidFill>
                  <a:schemeClr val="tx1"/>
                </a:solidFill>
              </a:rPr>
              <a:t>.</a:t>
            </a:r>
          </a:p>
          <a:p>
            <a:pPr lvl="1"/>
            <a:r>
              <a:rPr lang="en-IE" sz="1200" b="1" dirty="0">
                <a:solidFill>
                  <a:schemeClr val="tx1"/>
                </a:solidFill>
              </a:rPr>
              <a:t>Multi jurisdictional</a:t>
            </a:r>
            <a:r>
              <a:rPr lang="en-IE" sz="1200" dirty="0">
                <a:solidFill>
                  <a:schemeClr val="tx1"/>
                </a:solidFill>
              </a:rPr>
              <a:t>, i.e. more than one municipal, regional or national jurisdiction, i.e. different nation states (Ireland, Northern Ireland, UK and Europe).</a:t>
            </a:r>
          </a:p>
          <a:p>
            <a:pPr lvl="1"/>
            <a:r>
              <a:rPr lang="en-IE" sz="1200" b="1" dirty="0">
                <a:solidFill>
                  <a:schemeClr val="tx1"/>
                </a:solidFill>
              </a:rPr>
              <a:t>Therefore, multi-consenting regimes </a:t>
            </a:r>
            <a:r>
              <a:rPr lang="en-IE" sz="1200" dirty="0">
                <a:solidFill>
                  <a:schemeClr val="tx1"/>
                </a:solidFill>
              </a:rPr>
              <a:t>i.e. Terrestrial Planning Consent, Marine Licence Consent, EU Project of Common Interest(PCI) strategic consent &amp; finance and PCI TEN-E(Trans European Network for Energy)  Construction Consent, EPA discharge licences, Water Discharge and Extraction licences, Geological Mineral Licence Consents, Electricity Transmission  Connection Agreement, etc. </a:t>
            </a:r>
          </a:p>
          <a:p>
            <a:pPr lvl="1"/>
            <a:r>
              <a:rPr lang="en-IE" sz="1200" b="1" dirty="0">
                <a:solidFill>
                  <a:schemeClr val="tx1"/>
                </a:solidFill>
              </a:rPr>
              <a:t>Multiple Property Estates</a:t>
            </a:r>
            <a:r>
              <a:rPr lang="en-IE" sz="1200" dirty="0">
                <a:solidFill>
                  <a:schemeClr val="tx1"/>
                </a:solidFill>
              </a:rPr>
              <a:t>: terrestrial private property and wayleave along linear routes, marine estate (Crown Estate).</a:t>
            </a:r>
          </a:p>
          <a:p>
            <a:pPr lvl="1"/>
            <a:r>
              <a:rPr lang="en-IE" sz="1200" b="1" dirty="0">
                <a:solidFill>
                  <a:schemeClr val="tx1"/>
                </a:solidFill>
              </a:rPr>
              <a:t>Terrestrial  and Sub-terrestrial </a:t>
            </a:r>
            <a:r>
              <a:rPr lang="en-IE" sz="1200" dirty="0">
                <a:solidFill>
                  <a:schemeClr val="tx1"/>
                </a:solidFill>
              </a:rPr>
              <a:t>EIA, </a:t>
            </a:r>
            <a:r>
              <a:rPr lang="en-IE" sz="1200" b="1" dirty="0">
                <a:solidFill>
                  <a:schemeClr val="tx1"/>
                </a:solidFill>
              </a:rPr>
              <a:t>Marine, Marine Bed and Sub-marine bed regions</a:t>
            </a:r>
          </a:p>
          <a:p>
            <a:pPr lvl="1"/>
            <a:r>
              <a:rPr lang="en-IE" sz="1200" b="1" dirty="0">
                <a:solidFill>
                  <a:schemeClr val="tx1"/>
                </a:solidFill>
              </a:rPr>
              <a:t> </a:t>
            </a:r>
            <a:r>
              <a:rPr lang="en-IE" sz="1200" dirty="0">
                <a:solidFill>
                  <a:schemeClr val="tx1"/>
                </a:solidFill>
              </a:rPr>
              <a:t>EIA, Cumulative Impacts and Transboundary Cumulative Impacts, Natura Regulation Assessment (NRA), etc.</a:t>
            </a:r>
          </a:p>
          <a:p>
            <a:pPr lvl="1"/>
            <a:r>
              <a:rPr lang="en-IE" sz="1200" b="1" dirty="0">
                <a:solidFill>
                  <a:schemeClr val="tx1"/>
                </a:solidFill>
              </a:rPr>
              <a:t>Terrestrial, Coastal and Marine Ecological Systems.</a:t>
            </a:r>
          </a:p>
          <a:p>
            <a:pPr lvl="1"/>
            <a:r>
              <a:rPr lang="en-IE" sz="1200" b="1" dirty="0">
                <a:solidFill>
                  <a:schemeClr val="tx1"/>
                </a:solidFill>
              </a:rPr>
              <a:t>Terrestrial Communities, Coastal Communities and Fisherman/Shell Fisherman/Boatmen, Sailors communities</a:t>
            </a:r>
            <a:r>
              <a:rPr lang="en-IE" sz="1200" dirty="0">
                <a:solidFill>
                  <a:schemeClr val="tx1"/>
                </a:solidFill>
              </a:rPr>
              <a:t>.</a:t>
            </a:r>
          </a:p>
          <a:p>
            <a:pPr marL="457200" lvl="1" indent="0">
              <a:buNone/>
            </a:pPr>
            <a:endParaRPr lang="en-IE" sz="1200" dirty="0">
              <a:solidFill>
                <a:schemeClr val="tx1"/>
              </a:solidFill>
            </a:endParaRPr>
          </a:p>
          <a:p>
            <a:pPr marL="457200" lvl="1" indent="0">
              <a:buNone/>
            </a:pPr>
            <a:r>
              <a:rPr lang="en-IE" sz="1200" dirty="0">
                <a:solidFill>
                  <a:schemeClr val="tx1"/>
                </a:solidFill>
              </a:rPr>
              <a:t>These are connected by a typical organic or ecological type network.</a:t>
            </a:r>
          </a:p>
          <a:p>
            <a:pPr lvl="1"/>
            <a:endParaRPr lang="en-IE" sz="1200" dirty="0">
              <a:solidFill>
                <a:schemeClr val="tx1"/>
              </a:solidFill>
            </a:endParaRPr>
          </a:p>
        </p:txBody>
      </p:sp>
    </p:spTree>
    <p:extLst>
      <p:ext uri="{BB962C8B-B14F-4D97-AF65-F5344CB8AC3E}">
        <p14:creationId xmlns:p14="http://schemas.microsoft.com/office/powerpoint/2010/main" val="1706169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65A093-2F0C-4880-8C10-8BBF6A771C44}"/>
              </a:ext>
            </a:extLst>
          </p:cNvPr>
          <p:cNvPicPr/>
          <p:nvPr/>
        </p:nvPicPr>
        <p:blipFill rotWithShape="1">
          <a:blip r:embed="rId2"/>
          <a:srcRect r="29897"/>
          <a:stretch/>
        </p:blipFill>
        <p:spPr bwMode="auto">
          <a:xfrm>
            <a:off x="-5317" y="5953921"/>
            <a:ext cx="2264094" cy="908670"/>
          </a:xfrm>
          <a:prstGeom prst="rect">
            <a:avLst/>
          </a:prstGeom>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9117D26D-6275-4643-B285-9512657B8BCD}"/>
              </a:ext>
            </a:extLst>
          </p:cNvPr>
          <p:cNvSpPr>
            <a:spLocks noGrp="1"/>
          </p:cNvSpPr>
          <p:nvPr>
            <p:ph type="title"/>
          </p:nvPr>
        </p:nvSpPr>
        <p:spPr>
          <a:xfrm>
            <a:off x="457200" y="274638"/>
            <a:ext cx="8229600" cy="656875"/>
          </a:xfrm>
        </p:spPr>
        <p:txBody>
          <a:bodyPr/>
          <a:lstStyle/>
          <a:p>
            <a:r>
              <a:rPr lang="en-IE" sz="2800" b="1" dirty="0">
                <a:solidFill>
                  <a:schemeClr val="tx1"/>
                </a:solidFill>
              </a:rPr>
              <a:t>Transitional Zone: Held in Trust by Local Community</a:t>
            </a:r>
          </a:p>
        </p:txBody>
      </p:sp>
      <p:sp>
        <p:nvSpPr>
          <p:cNvPr id="3" name="Content Placeholder 2">
            <a:extLst>
              <a:ext uri="{FF2B5EF4-FFF2-40B4-BE49-F238E27FC236}">
                <a16:creationId xmlns:a16="http://schemas.microsoft.com/office/drawing/2014/main" id="{8A7C8BD1-7628-4B51-BF3F-F205C2DD7098}"/>
              </a:ext>
            </a:extLst>
          </p:cNvPr>
          <p:cNvSpPr>
            <a:spLocks noGrp="1"/>
          </p:cNvSpPr>
          <p:nvPr>
            <p:ph idx="1"/>
          </p:nvPr>
        </p:nvSpPr>
        <p:spPr>
          <a:xfrm>
            <a:off x="445894" y="836712"/>
            <a:ext cx="8229600" cy="6021288"/>
          </a:xfrm>
          <a:solidFill>
            <a:schemeClr val="bg1"/>
          </a:solidFill>
        </p:spPr>
        <p:txBody>
          <a:bodyPr/>
          <a:lstStyle/>
          <a:p>
            <a:r>
              <a:rPr lang="en-IE" sz="1150" dirty="0">
                <a:solidFill>
                  <a:schemeClr val="tx1"/>
                </a:solidFill>
              </a:rPr>
              <a:t>Given the </a:t>
            </a:r>
            <a:r>
              <a:rPr lang="en-IE" sz="1150" b="1" dirty="0">
                <a:solidFill>
                  <a:schemeClr val="tx1"/>
                </a:solidFill>
              </a:rPr>
              <a:t>strategic spatial importance that often extends to regional and national coastal locations  and corridors. There is increase infrastructure pressure at these locations and therefore, on their local communities.</a:t>
            </a:r>
          </a:p>
          <a:p>
            <a:endParaRPr lang="en-IE" sz="400" b="1" dirty="0">
              <a:solidFill>
                <a:schemeClr val="tx1"/>
              </a:solidFill>
            </a:endParaRPr>
          </a:p>
          <a:p>
            <a:r>
              <a:rPr lang="en-IE" sz="1150" dirty="0">
                <a:solidFill>
                  <a:schemeClr val="tx1"/>
                </a:solidFill>
              </a:rPr>
              <a:t>From fishery to energy trade: the </a:t>
            </a:r>
            <a:r>
              <a:rPr lang="en-IE" sz="1150" b="1" dirty="0">
                <a:solidFill>
                  <a:schemeClr val="tx1"/>
                </a:solidFill>
              </a:rPr>
              <a:t>fundamentals of the strategic spatial locational advantages remain</a:t>
            </a:r>
            <a:r>
              <a:rPr lang="en-IE" sz="1150" dirty="0">
                <a:solidFill>
                  <a:schemeClr val="tx1"/>
                </a:solidFill>
              </a:rPr>
              <a:t>. </a:t>
            </a:r>
          </a:p>
          <a:p>
            <a:endParaRPr lang="en-IE" sz="400" dirty="0">
              <a:solidFill>
                <a:schemeClr val="tx1"/>
              </a:solidFill>
            </a:endParaRPr>
          </a:p>
          <a:p>
            <a:r>
              <a:rPr lang="en-IE" sz="1150" b="1" dirty="0">
                <a:solidFill>
                  <a:schemeClr val="tx1"/>
                </a:solidFill>
              </a:rPr>
              <a:t>In a changed international market and a move away from fossil fuels. The import and export of energy and in particular, renewable energy </a:t>
            </a:r>
            <a:r>
              <a:rPr lang="en-IE" sz="1150" dirty="0">
                <a:solidFill>
                  <a:schemeClr val="tx1"/>
                </a:solidFill>
              </a:rPr>
              <a:t>are becoming  </a:t>
            </a:r>
            <a:r>
              <a:rPr lang="en-IE" sz="1150" b="1" dirty="0">
                <a:solidFill>
                  <a:schemeClr val="tx1"/>
                </a:solidFill>
              </a:rPr>
              <a:t>increasingly important, for these coastal locations as points of entry between offshore generation to domestic markets and international import and export of renewable energy</a:t>
            </a:r>
            <a:r>
              <a:rPr lang="en-IE" sz="1150" dirty="0">
                <a:solidFill>
                  <a:schemeClr val="tx1"/>
                </a:solidFill>
              </a:rPr>
              <a:t>.</a:t>
            </a:r>
          </a:p>
          <a:p>
            <a:endParaRPr lang="en-IE" sz="400" dirty="0">
              <a:solidFill>
                <a:schemeClr val="tx1"/>
              </a:solidFill>
            </a:endParaRPr>
          </a:p>
          <a:p>
            <a:r>
              <a:rPr lang="en-IE" sz="1150" dirty="0">
                <a:solidFill>
                  <a:schemeClr val="tx1"/>
                </a:solidFill>
              </a:rPr>
              <a:t>While these strategic energy imports and exports,  </a:t>
            </a:r>
            <a:r>
              <a:rPr lang="en-IE" sz="1150" b="1" dirty="0">
                <a:solidFill>
                  <a:schemeClr val="tx1"/>
                </a:solidFill>
              </a:rPr>
              <a:t>theoretically brings significant economic activities </a:t>
            </a:r>
            <a:r>
              <a:rPr lang="en-IE" sz="1150" dirty="0">
                <a:solidFill>
                  <a:schemeClr val="tx1"/>
                </a:solidFill>
              </a:rPr>
              <a:t>to these areas. </a:t>
            </a:r>
            <a:r>
              <a:rPr lang="en-IE" sz="1150" b="1" dirty="0">
                <a:solidFill>
                  <a:schemeClr val="tx1"/>
                </a:solidFill>
              </a:rPr>
              <a:t>Their offsets aimed at regional, national and international energy markets are often much further afi</a:t>
            </a:r>
            <a:r>
              <a:rPr lang="en-IE" sz="1150" dirty="0">
                <a:solidFill>
                  <a:schemeClr val="tx1"/>
                </a:solidFill>
              </a:rPr>
              <a:t>eld and </a:t>
            </a:r>
            <a:r>
              <a:rPr lang="en-IE" sz="1150" b="1" dirty="0">
                <a:solidFill>
                  <a:schemeClr val="tx1"/>
                </a:solidFill>
              </a:rPr>
              <a:t>therefore, do no translate to local economic transposition</a:t>
            </a:r>
            <a:r>
              <a:rPr lang="en-IE" sz="1150" dirty="0">
                <a:solidFill>
                  <a:schemeClr val="tx1"/>
                </a:solidFill>
              </a:rPr>
              <a:t>. While often </a:t>
            </a:r>
            <a:r>
              <a:rPr lang="en-IE" sz="1150" b="1" dirty="0">
                <a:solidFill>
                  <a:schemeClr val="tx1"/>
                </a:solidFill>
              </a:rPr>
              <a:t>only the negative impacts</a:t>
            </a:r>
            <a:r>
              <a:rPr lang="en-IE" sz="1150" dirty="0">
                <a:solidFill>
                  <a:schemeClr val="tx1"/>
                </a:solidFill>
              </a:rPr>
              <a:t> through physical infrastructure ar</a:t>
            </a:r>
            <a:r>
              <a:rPr lang="en-IE" sz="1150" b="1" dirty="0">
                <a:solidFill>
                  <a:schemeClr val="tx1"/>
                </a:solidFill>
              </a:rPr>
              <a:t>e transferred to the local communities</a:t>
            </a:r>
            <a:r>
              <a:rPr lang="en-IE" sz="1150" dirty="0">
                <a:solidFill>
                  <a:schemeClr val="tx1"/>
                </a:solidFill>
              </a:rPr>
              <a:t>.</a:t>
            </a:r>
          </a:p>
          <a:p>
            <a:endParaRPr lang="en-IE" sz="400" dirty="0">
              <a:solidFill>
                <a:schemeClr val="tx1"/>
              </a:solidFill>
            </a:endParaRPr>
          </a:p>
          <a:p>
            <a:r>
              <a:rPr lang="en-IE" sz="1150" b="1" dirty="0">
                <a:solidFill>
                  <a:schemeClr val="tx1"/>
                </a:solidFill>
              </a:rPr>
              <a:t>Here in lies the challenge of how to relate what is a national market economic activity directly to a local communities </a:t>
            </a:r>
            <a:r>
              <a:rPr lang="en-IE" sz="1150" dirty="0">
                <a:solidFill>
                  <a:schemeClr val="tx1"/>
                </a:solidFill>
              </a:rPr>
              <a:t>and directly to a local economic gain.</a:t>
            </a:r>
          </a:p>
          <a:p>
            <a:endParaRPr lang="en-IE" sz="400" dirty="0">
              <a:solidFill>
                <a:schemeClr val="tx1"/>
              </a:solidFill>
            </a:endParaRPr>
          </a:p>
          <a:p>
            <a:r>
              <a:rPr lang="en-IE" sz="1150" b="1" dirty="0">
                <a:solidFill>
                  <a:schemeClr val="tx1"/>
                </a:solidFill>
              </a:rPr>
              <a:t>Local communities and the landscape that they oversee should be recognised as custodians of these strategic and natural ecological coastal locations and strategic landscapes and subscribe the economic value to oversee, maintain and foster these locations </a:t>
            </a:r>
            <a:r>
              <a:rPr lang="en-IE" sz="1150" u="sng" dirty="0">
                <a:solidFill>
                  <a:schemeClr val="tx1"/>
                </a:solidFill>
              </a:rPr>
              <a:t>which they hold in trust for the nation</a:t>
            </a:r>
            <a:r>
              <a:rPr lang="en-IE" sz="1150" dirty="0">
                <a:solidFill>
                  <a:schemeClr val="tx1"/>
                </a:solidFill>
              </a:rPr>
              <a:t>. It will be important to </a:t>
            </a:r>
            <a:r>
              <a:rPr lang="en-IE" sz="1150" b="1" dirty="0">
                <a:solidFill>
                  <a:schemeClr val="tx1"/>
                </a:solidFill>
              </a:rPr>
              <a:t>find ways to directly transpose economic advantage to these communities. They are the gate keepers of critical land and sea bridges to a country and should be recognised as such and appropriately compensated for this functions .</a:t>
            </a:r>
          </a:p>
          <a:p>
            <a:pPr marL="0" indent="0">
              <a:buNone/>
            </a:pPr>
            <a:endParaRPr lang="en-IE" sz="400" b="1" dirty="0">
              <a:solidFill>
                <a:schemeClr val="tx1"/>
              </a:solidFill>
            </a:endParaRPr>
          </a:p>
          <a:p>
            <a:r>
              <a:rPr lang="en-IE" sz="1150" b="1" dirty="0">
                <a:solidFill>
                  <a:schemeClr val="tx1"/>
                </a:solidFill>
              </a:rPr>
              <a:t>The issue of spatial justice arises</a:t>
            </a:r>
            <a:r>
              <a:rPr lang="en-IE" sz="1150" dirty="0">
                <a:solidFill>
                  <a:schemeClr val="tx1"/>
                </a:solidFill>
              </a:rPr>
              <a:t>, when str</a:t>
            </a:r>
            <a:r>
              <a:rPr lang="en-IE" sz="1150" b="1" dirty="0">
                <a:solidFill>
                  <a:schemeClr val="tx1"/>
                </a:solidFill>
              </a:rPr>
              <a:t>ategic infrastructure that benefits the larger whole population imposes negative externalities on a local population</a:t>
            </a:r>
            <a:r>
              <a:rPr lang="en-IE" sz="1150" dirty="0">
                <a:solidFill>
                  <a:schemeClr val="tx1"/>
                </a:solidFill>
              </a:rPr>
              <a:t>, i.e. visual impact, environmental impact, sterilisation of lands, creating infrastructure barriers, etc. </a:t>
            </a:r>
          </a:p>
          <a:p>
            <a:endParaRPr lang="en-IE" sz="400" dirty="0">
              <a:solidFill>
                <a:schemeClr val="tx1"/>
              </a:solidFill>
            </a:endParaRPr>
          </a:p>
          <a:p>
            <a:r>
              <a:rPr lang="en-IE" sz="1150" dirty="0">
                <a:solidFill>
                  <a:schemeClr val="tx1"/>
                </a:solidFill>
              </a:rPr>
              <a:t>Some </a:t>
            </a:r>
            <a:r>
              <a:rPr lang="en-IE" sz="1150" b="1" dirty="0">
                <a:solidFill>
                  <a:schemeClr val="tx1"/>
                </a:solidFill>
              </a:rPr>
              <a:t>form of modified Socio-econ Community Infrastructure Levy or Planning Gain Compensation or community fund </a:t>
            </a:r>
            <a:r>
              <a:rPr lang="en-IE" sz="1150" dirty="0">
                <a:solidFill>
                  <a:schemeClr val="tx1"/>
                </a:solidFill>
              </a:rPr>
              <a:t>to mitigate negative externalities in a more equitable way needs to be found.</a:t>
            </a:r>
          </a:p>
          <a:p>
            <a:endParaRPr lang="en-IE" sz="400" dirty="0">
              <a:solidFill>
                <a:schemeClr val="tx1"/>
              </a:solidFill>
            </a:endParaRPr>
          </a:p>
          <a:p>
            <a:r>
              <a:rPr lang="en-IE" sz="1150" dirty="0">
                <a:solidFill>
                  <a:schemeClr val="tx1"/>
                </a:solidFill>
              </a:rPr>
              <a:t> </a:t>
            </a:r>
            <a:r>
              <a:rPr lang="en-IE" sz="1150" b="1" dirty="0">
                <a:solidFill>
                  <a:schemeClr val="tx1"/>
                </a:solidFill>
              </a:rPr>
              <a:t>A possible solution could be to offset the upper end economic advantage that national infrastructure provide to certain location against the negative externalities that their transient nature have through other areas </a:t>
            </a:r>
            <a:r>
              <a:rPr lang="en-IE" sz="1150" dirty="0">
                <a:solidFill>
                  <a:schemeClr val="tx1"/>
                </a:solidFill>
              </a:rPr>
              <a:t>i.e. environmental enhancement programmes and environmental rehabilitation of former infrastructure development areas.</a:t>
            </a:r>
          </a:p>
        </p:txBody>
      </p:sp>
    </p:spTree>
    <p:extLst>
      <p:ext uri="{BB962C8B-B14F-4D97-AF65-F5344CB8AC3E}">
        <p14:creationId xmlns:p14="http://schemas.microsoft.com/office/powerpoint/2010/main" val="2567689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395288" y="0"/>
            <a:ext cx="8229600" cy="764704"/>
          </a:xfrm>
        </p:spPr>
        <p:txBody>
          <a:bodyPr/>
          <a:lstStyle/>
          <a:p>
            <a:pPr algn="l" eaLnBrk="1" hangingPunct="1"/>
            <a:r>
              <a:rPr lang="en-US" sz="2800" b="1" dirty="0">
                <a:solidFill>
                  <a:schemeClr val="tx1"/>
                </a:solidFill>
              </a:rPr>
              <a:t>Case Study: 330MW Project CAES, Larne, NI</a:t>
            </a:r>
          </a:p>
        </p:txBody>
      </p:sp>
      <p:pic>
        <p:nvPicPr>
          <p:cNvPr id="4" name="Picture 3">
            <a:extLst>
              <a:ext uri="{FF2B5EF4-FFF2-40B4-BE49-F238E27FC236}">
                <a16:creationId xmlns:a16="http://schemas.microsoft.com/office/drawing/2014/main" id="{D3F42E6F-3DDC-47FF-8E65-F994AE0031EF}"/>
              </a:ext>
            </a:extLst>
          </p:cNvPr>
          <p:cNvPicPr/>
          <p:nvPr/>
        </p:nvPicPr>
        <p:blipFill rotWithShape="1">
          <a:blip r:embed="rId3"/>
          <a:srcRect r="29897"/>
          <a:stretch/>
        </p:blipFill>
        <p:spPr bwMode="auto">
          <a:xfrm>
            <a:off x="0" y="6093296"/>
            <a:ext cx="2051720" cy="764704"/>
          </a:xfrm>
          <a:prstGeom prst="rect">
            <a:avLst/>
          </a:prstGeom>
          <a:extLst>
            <a:ext uri="{53640926-AAD7-44D8-BBD7-CCE9431645EC}">
              <a14:shadowObscured xmlns:a14="http://schemas.microsoft.com/office/drawing/2010/main"/>
            </a:ext>
          </a:extLst>
        </p:spPr>
      </p:pic>
      <p:sp>
        <p:nvSpPr>
          <p:cNvPr id="3" name="Content Placeholder 2"/>
          <p:cNvSpPr>
            <a:spLocks noGrp="1"/>
          </p:cNvSpPr>
          <p:nvPr>
            <p:ph idx="1"/>
          </p:nvPr>
        </p:nvSpPr>
        <p:spPr>
          <a:xfrm>
            <a:off x="457200" y="764704"/>
            <a:ext cx="8229600" cy="5256584"/>
          </a:xfrm>
        </p:spPr>
        <p:txBody>
          <a:bodyPr rtlCol="0">
            <a:noAutofit/>
          </a:bodyPr>
          <a:lstStyle/>
          <a:p>
            <a:pPr eaLnBrk="1" fontAlgn="auto" hangingPunct="1">
              <a:spcAft>
                <a:spcPts val="0"/>
              </a:spcAft>
              <a:buFont typeface="Arial" pitchFamily="34" charset="0"/>
              <a:buChar char="•"/>
              <a:defRPr/>
            </a:pPr>
            <a:r>
              <a:rPr lang="en-IE" sz="1200" b="1" dirty="0">
                <a:solidFill>
                  <a:schemeClr val="tx1"/>
                </a:solidFill>
              </a:rPr>
              <a:t>Strategic Project status confirmed August 2011 i.e. Project of Regional Significance</a:t>
            </a:r>
            <a:r>
              <a:rPr lang="en-IE" sz="1200" dirty="0">
                <a:solidFill>
                  <a:schemeClr val="tx1"/>
                </a:solidFill>
              </a:rPr>
              <a:t>.</a:t>
            </a:r>
          </a:p>
          <a:p>
            <a:pPr eaLnBrk="1" fontAlgn="auto" hangingPunct="1">
              <a:spcAft>
                <a:spcPts val="0"/>
              </a:spcAft>
              <a:buFont typeface="Arial" pitchFamily="34" charset="0"/>
              <a:buChar char="•"/>
              <a:defRPr/>
            </a:pPr>
            <a:r>
              <a:rPr lang="en-IE" sz="1200" dirty="0">
                <a:solidFill>
                  <a:schemeClr val="tx1"/>
                </a:solidFill>
              </a:rPr>
              <a:t>Applicant seeks </a:t>
            </a:r>
            <a:r>
              <a:rPr lang="en-IE" sz="1200" b="1" dirty="0">
                <a:solidFill>
                  <a:schemeClr val="tx1"/>
                </a:solidFill>
              </a:rPr>
              <a:t>structured engagement </a:t>
            </a:r>
            <a:r>
              <a:rPr lang="en-IE" sz="1200" dirty="0">
                <a:solidFill>
                  <a:schemeClr val="tx1"/>
                </a:solidFill>
              </a:rPr>
              <a:t>with Planning Services &amp; Statutory Consultees  in the </a:t>
            </a:r>
            <a:r>
              <a:rPr lang="en-IE" sz="1200" b="1" dirty="0">
                <a:solidFill>
                  <a:schemeClr val="tx1"/>
                </a:solidFill>
              </a:rPr>
              <a:t>Pre-Application Discussion (PAD) process.</a:t>
            </a:r>
          </a:p>
          <a:p>
            <a:pPr eaLnBrk="1" fontAlgn="auto" hangingPunct="1">
              <a:spcAft>
                <a:spcPts val="0"/>
              </a:spcAft>
              <a:buFont typeface="Arial" pitchFamily="34" charset="0"/>
              <a:buChar char="•"/>
              <a:defRPr/>
            </a:pPr>
            <a:r>
              <a:rPr lang="en-IE" sz="1200" b="1" dirty="0">
                <a:solidFill>
                  <a:schemeClr val="tx1"/>
                </a:solidFill>
              </a:rPr>
              <a:t>Consultation Strategy 2011</a:t>
            </a:r>
            <a:r>
              <a:rPr lang="en-IE" sz="1200" dirty="0">
                <a:solidFill>
                  <a:schemeClr val="tx1"/>
                </a:solidFill>
              </a:rPr>
              <a:t> international best practice.</a:t>
            </a:r>
          </a:p>
          <a:p>
            <a:pPr eaLnBrk="1" fontAlgn="auto" hangingPunct="1">
              <a:spcAft>
                <a:spcPts val="0"/>
              </a:spcAft>
              <a:buFont typeface="Arial" pitchFamily="34" charset="0"/>
              <a:buChar char="•"/>
              <a:defRPr/>
            </a:pPr>
            <a:r>
              <a:rPr lang="en-IE" sz="1200" b="1" dirty="0">
                <a:solidFill>
                  <a:schemeClr val="tx1"/>
                </a:solidFill>
              </a:rPr>
              <a:t>Half way through process Northern Ireland planning system undergoes a reform </a:t>
            </a:r>
            <a:r>
              <a:rPr lang="en-IE" sz="1200" dirty="0">
                <a:solidFill>
                  <a:schemeClr val="tx1"/>
                </a:solidFill>
              </a:rPr>
              <a:t>through the new  Planning Act (NI) 2011 &amp; Development Management (NI) Regulations 2015 and other Regulations. (took effect on 1 April 2015) as well as member state incorporation of TEN-E Regulatory PCI consenting regime.</a:t>
            </a:r>
          </a:p>
          <a:p>
            <a:pPr lvl="0" algn="just" eaLnBrk="1" fontAlgn="auto" hangingPunct="1">
              <a:spcAft>
                <a:spcPts val="0"/>
              </a:spcAft>
              <a:buFont typeface="Arial" pitchFamily="34" charset="0"/>
              <a:buChar char="•"/>
            </a:pPr>
            <a:r>
              <a:rPr lang="en-IE" sz="1200" b="1" dirty="0">
                <a:solidFill>
                  <a:schemeClr val="tx1"/>
                </a:solidFill>
              </a:rPr>
              <a:t>New regime, “Planning Act 2011(enacted 2015)” came in force in 2015.</a:t>
            </a:r>
          </a:p>
          <a:p>
            <a:pPr lvl="0" algn="just" eaLnBrk="1" fontAlgn="auto" hangingPunct="1">
              <a:spcAft>
                <a:spcPts val="0"/>
              </a:spcAft>
              <a:buFont typeface="Arial" pitchFamily="34" charset="0"/>
              <a:buChar char="•"/>
            </a:pPr>
            <a:endParaRPr lang="en-IE" sz="1200" b="1" dirty="0">
              <a:solidFill>
                <a:schemeClr val="tx1"/>
              </a:solidFill>
            </a:endParaRPr>
          </a:p>
          <a:p>
            <a:pPr marL="0" lvl="0" indent="0" algn="just" eaLnBrk="1" fontAlgn="auto" hangingPunct="1">
              <a:spcAft>
                <a:spcPts val="0"/>
              </a:spcAft>
              <a:buNone/>
            </a:pPr>
            <a:r>
              <a:rPr lang="en-IE" sz="1200" b="1" dirty="0">
                <a:solidFill>
                  <a:schemeClr val="tx1"/>
                </a:solidFill>
              </a:rPr>
              <a:t>PROJECT PRINCIPLES AND OBJECTIVE ADOPTED TO LEAD THE “PLANNING CONSENTING APPROACH”:</a:t>
            </a:r>
          </a:p>
          <a:p>
            <a:pPr marL="0" lvl="0" indent="0" algn="just" eaLnBrk="1" fontAlgn="auto" hangingPunct="1">
              <a:spcAft>
                <a:spcPts val="0"/>
              </a:spcAft>
              <a:buNone/>
            </a:pPr>
            <a:endParaRPr lang="en-IE" sz="1200" b="1" dirty="0">
              <a:solidFill>
                <a:schemeClr val="tx1"/>
              </a:solidFill>
            </a:endParaRPr>
          </a:p>
          <a:p>
            <a:pPr lvl="1" algn="just" eaLnBrk="1" fontAlgn="auto" hangingPunct="1">
              <a:spcAft>
                <a:spcPts val="0"/>
              </a:spcAft>
              <a:buFont typeface="Wingdings" panose="05000000000000000000" pitchFamily="2" charset="2"/>
              <a:buChar char="Ø"/>
            </a:pPr>
            <a:r>
              <a:rPr lang="en-IE" sz="1200" b="1" i="1" dirty="0">
                <a:solidFill>
                  <a:schemeClr val="tx1"/>
                </a:solidFill>
              </a:rPr>
              <a:t>Non-project splitting, since 2011</a:t>
            </a:r>
          </a:p>
          <a:p>
            <a:pPr lvl="1" algn="just" eaLnBrk="1" fontAlgn="auto" hangingPunct="1">
              <a:spcAft>
                <a:spcPts val="0"/>
              </a:spcAft>
              <a:buFont typeface="Wingdings" panose="05000000000000000000" pitchFamily="2" charset="2"/>
              <a:buChar char="Ø"/>
            </a:pPr>
            <a:r>
              <a:rPr lang="en-IE" sz="1200" b="1" i="1" dirty="0">
                <a:solidFill>
                  <a:schemeClr val="tx1"/>
                </a:solidFill>
              </a:rPr>
              <a:t>Single Project Approach and overarching EIA, </a:t>
            </a:r>
            <a:r>
              <a:rPr lang="en-IE" sz="1200" b="1" i="1" dirty="0" err="1">
                <a:solidFill>
                  <a:schemeClr val="tx1"/>
                </a:solidFill>
              </a:rPr>
              <a:t>sHRA</a:t>
            </a:r>
            <a:r>
              <a:rPr lang="en-IE" sz="1200" b="1" i="1" dirty="0">
                <a:solidFill>
                  <a:schemeClr val="tx1"/>
                </a:solidFill>
              </a:rPr>
              <a:t> over all integral parts and secondary consents, since 2011</a:t>
            </a:r>
          </a:p>
          <a:p>
            <a:pPr lvl="1" algn="just" eaLnBrk="1" fontAlgn="auto" hangingPunct="1">
              <a:spcAft>
                <a:spcPts val="0"/>
              </a:spcAft>
              <a:buFont typeface="Wingdings" panose="05000000000000000000" pitchFamily="2" charset="2"/>
              <a:buChar char="Ø"/>
            </a:pPr>
            <a:r>
              <a:rPr lang="en-IE" sz="1200" b="1" i="1" dirty="0">
                <a:solidFill>
                  <a:schemeClr val="tx1"/>
                </a:solidFill>
              </a:rPr>
              <a:t>Application of best-practice  Corridor, Route &amp; Site selection terrestrial and marine studies; hierarchy of planning docs.; </a:t>
            </a:r>
            <a:r>
              <a:rPr lang="en-IE" sz="1200" b="1" i="1" dirty="0" err="1">
                <a:solidFill>
                  <a:schemeClr val="tx1"/>
                </a:solidFill>
              </a:rPr>
              <a:t>sHRA</a:t>
            </a:r>
            <a:r>
              <a:rPr lang="en-IE" sz="1200" b="1" i="1" dirty="0">
                <a:solidFill>
                  <a:schemeClr val="tx1"/>
                </a:solidFill>
              </a:rPr>
              <a:t>.</a:t>
            </a:r>
          </a:p>
          <a:p>
            <a:pPr lvl="1" algn="just" eaLnBrk="1" fontAlgn="auto" hangingPunct="1">
              <a:spcAft>
                <a:spcPts val="0"/>
              </a:spcAft>
              <a:buFont typeface="Wingdings" panose="05000000000000000000" pitchFamily="2" charset="2"/>
              <a:buChar char="Ø"/>
            </a:pPr>
            <a:r>
              <a:rPr lang="en-IE" sz="1200" b="1" i="1" dirty="0">
                <a:solidFill>
                  <a:schemeClr val="tx1"/>
                </a:solidFill>
              </a:rPr>
              <a:t>1st Application of Rochdale Envelope in NI.</a:t>
            </a:r>
          </a:p>
          <a:p>
            <a:pPr lvl="1" algn="just" eaLnBrk="1" fontAlgn="auto" hangingPunct="1">
              <a:spcAft>
                <a:spcPts val="0"/>
              </a:spcAft>
              <a:buFont typeface="Wingdings" panose="05000000000000000000" pitchFamily="2" charset="2"/>
              <a:buChar char="Ø"/>
            </a:pPr>
            <a:r>
              <a:rPr lang="en-IE" sz="1200" b="1" i="1" dirty="0">
                <a:solidFill>
                  <a:schemeClr val="tx1"/>
                </a:solidFill>
              </a:rPr>
              <a:t>Consultation Strategy since 2011; Voluntary Community Consultation, event programme, mail drops, notices over a 3.5 period.(Followed by Statutory Consultation since mid  2015, totalling 4.5 yrs.) -Largest consultation in NI to date.</a:t>
            </a:r>
          </a:p>
          <a:p>
            <a:pPr lvl="1" algn="just" eaLnBrk="1" fontAlgn="auto" hangingPunct="1">
              <a:spcAft>
                <a:spcPts val="0"/>
              </a:spcAft>
              <a:buFont typeface="Wingdings" panose="05000000000000000000" pitchFamily="2" charset="2"/>
              <a:buChar char="Ø"/>
            </a:pPr>
            <a:r>
              <a:rPr lang="en-IE" sz="1200" b="1" i="1" dirty="0">
                <a:solidFill>
                  <a:schemeClr val="tx1"/>
                </a:solidFill>
              </a:rPr>
              <a:t>Voluntary Consultation Website, since 2012. (Statutory PCI website, since 2013)</a:t>
            </a:r>
          </a:p>
          <a:p>
            <a:pPr lvl="1" algn="just" eaLnBrk="1" fontAlgn="auto" hangingPunct="1">
              <a:spcAft>
                <a:spcPts val="0"/>
              </a:spcAft>
              <a:buFont typeface="Wingdings" panose="05000000000000000000" pitchFamily="2" charset="2"/>
              <a:buChar char="Ø"/>
            </a:pPr>
            <a:r>
              <a:rPr lang="en-IE" sz="1200" b="1" i="1" dirty="0">
                <a:solidFill>
                  <a:schemeClr val="tx1"/>
                </a:solidFill>
              </a:rPr>
              <a:t>Voluntary Newspaper Public Notices since 2012. (Statutory since 2015).</a:t>
            </a:r>
          </a:p>
          <a:p>
            <a:pPr lvl="1" algn="just" eaLnBrk="1" fontAlgn="auto" hangingPunct="1">
              <a:spcAft>
                <a:spcPts val="0"/>
              </a:spcAft>
              <a:buFont typeface="Wingdings" panose="05000000000000000000" pitchFamily="2" charset="2"/>
              <a:buChar char="Ø"/>
            </a:pPr>
            <a:r>
              <a:rPr lang="en-IE" sz="1200" b="1" i="1" dirty="0">
                <a:solidFill>
                  <a:schemeClr val="tx1"/>
                </a:solidFill>
              </a:rPr>
              <a:t>Anticipate Legislative and Regulative Planning and environmental change, during project life time. Following emerging international best practice</a:t>
            </a:r>
            <a:endParaRPr lang="en-IE" sz="400" dirty="0">
              <a:solidFill>
                <a:schemeClr val="tx1"/>
              </a:solidFill>
            </a:endParaRPr>
          </a:p>
          <a:p>
            <a:pPr lvl="1" algn="just" eaLnBrk="1" fontAlgn="auto" hangingPunct="1">
              <a:spcAft>
                <a:spcPts val="0"/>
              </a:spcAft>
              <a:buFont typeface="Arial" pitchFamily="34" charset="0"/>
              <a:buChar char="•"/>
            </a:pPr>
            <a:endParaRPr lang="en-IE" sz="2600" dirty="0">
              <a:solidFill>
                <a:schemeClr val="tx1"/>
              </a:solidFill>
            </a:endParaRPr>
          </a:p>
          <a:p>
            <a:pPr eaLnBrk="1" fontAlgn="auto" hangingPunct="1">
              <a:spcAft>
                <a:spcPts val="0"/>
              </a:spcAft>
              <a:buFont typeface="Arial" charset="0"/>
              <a:buNone/>
              <a:defRPr/>
            </a:pPr>
            <a:r>
              <a:rPr lang="en-IE" sz="2300" b="1" dirty="0">
                <a:solidFill>
                  <a:schemeClr val="tx1"/>
                </a:solidFill>
              </a:rPr>
              <a:t>	</a:t>
            </a:r>
          </a:p>
        </p:txBody>
      </p:sp>
    </p:spTree>
    <p:extLst>
      <p:ext uri="{BB962C8B-B14F-4D97-AF65-F5344CB8AC3E}">
        <p14:creationId xmlns:p14="http://schemas.microsoft.com/office/powerpoint/2010/main" val="1475631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785" t="22274" r="1058" b="3204"/>
          <a:stretch/>
        </p:blipFill>
        <p:spPr>
          <a:xfrm>
            <a:off x="179512" y="1310035"/>
            <a:ext cx="8424936" cy="4063182"/>
          </a:xfrm>
          <a:ln w="12700">
            <a:solidFill>
              <a:schemeClr val="tx1"/>
            </a:solidFill>
          </a:ln>
        </p:spPr>
      </p:pic>
      <p:sp>
        <p:nvSpPr>
          <p:cNvPr id="7" name="Title 1"/>
          <p:cNvSpPr>
            <a:spLocks noGrp="1"/>
          </p:cNvSpPr>
          <p:nvPr>
            <p:ph type="title"/>
          </p:nvPr>
        </p:nvSpPr>
        <p:spPr>
          <a:xfrm>
            <a:off x="467544" y="548680"/>
            <a:ext cx="8229600" cy="634082"/>
          </a:xfrm>
        </p:spPr>
        <p:txBody>
          <a:bodyPr>
            <a:normAutofit fontScale="90000"/>
          </a:bodyPr>
          <a:lstStyle/>
          <a:p>
            <a:pPr algn="l"/>
            <a:r>
              <a:rPr lang="en-IE" sz="2800" dirty="0">
                <a:solidFill>
                  <a:schemeClr val="tx1"/>
                </a:solidFill>
              </a:rPr>
              <a:t>Spatial Terrestrial &amp; Marine corridor-route selection, extent:</a:t>
            </a:r>
            <a:br>
              <a:rPr lang="en-IE" sz="2800" dirty="0">
                <a:solidFill>
                  <a:schemeClr val="tx1"/>
                </a:solidFill>
              </a:rPr>
            </a:br>
            <a:r>
              <a:rPr lang="en-IE" sz="2000" i="1" dirty="0">
                <a:solidFill>
                  <a:schemeClr val="tx1"/>
                </a:solidFill>
              </a:rPr>
              <a:t>(across different physical and functional space)</a:t>
            </a:r>
          </a:p>
        </p:txBody>
      </p:sp>
      <p:pic>
        <p:nvPicPr>
          <p:cNvPr id="4" name="Picture 3">
            <a:extLst>
              <a:ext uri="{FF2B5EF4-FFF2-40B4-BE49-F238E27FC236}">
                <a16:creationId xmlns:a16="http://schemas.microsoft.com/office/drawing/2014/main" id="{0BCC4469-032E-4798-867E-A2073CCE8935}"/>
              </a:ext>
            </a:extLst>
          </p:cNvPr>
          <p:cNvPicPr/>
          <p:nvPr/>
        </p:nvPicPr>
        <p:blipFill rotWithShape="1">
          <a:blip r:embed="rId3"/>
          <a:srcRect r="29897"/>
          <a:stretch/>
        </p:blipFill>
        <p:spPr bwMode="auto">
          <a:xfrm>
            <a:off x="0" y="6021288"/>
            <a:ext cx="2195736" cy="920596"/>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706704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4569E7-DA76-400B-9C07-6DDE94331AA3}"/>
              </a:ext>
            </a:extLst>
          </p:cNvPr>
          <p:cNvPicPr/>
          <p:nvPr/>
        </p:nvPicPr>
        <p:blipFill rotWithShape="1">
          <a:blip r:embed="rId2"/>
          <a:srcRect r="29897"/>
          <a:stretch/>
        </p:blipFill>
        <p:spPr bwMode="auto">
          <a:xfrm>
            <a:off x="0" y="5936221"/>
            <a:ext cx="2264094" cy="908670"/>
          </a:xfrm>
          <a:prstGeom prst="rect">
            <a:avLst/>
          </a:prstGeom>
          <a:extLst>
            <a:ext uri="{53640926-AAD7-44D8-BBD7-CCE9431645EC}">
              <a14:shadowObscured xmlns:a14="http://schemas.microsoft.com/office/drawing/2010/main"/>
            </a:ext>
          </a:extLst>
        </p:spPr>
      </p:pic>
      <p:sp>
        <p:nvSpPr>
          <p:cNvPr id="2" name="Title 1"/>
          <p:cNvSpPr>
            <a:spLocks noGrp="1"/>
          </p:cNvSpPr>
          <p:nvPr>
            <p:ph type="title"/>
          </p:nvPr>
        </p:nvSpPr>
        <p:spPr>
          <a:xfrm>
            <a:off x="515735" y="188640"/>
            <a:ext cx="8229600" cy="908670"/>
          </a:xfrm>
        </p:spPr>
        <p:txBody>
          <a:bodyPr>
            <a:noAutofit/>
          </a:bodyPr>
          <a:lstStyle/>
          <a:p>
            <a:pPr algn="l"/>
            <a:r>
              <a:rPr lang="en-GB" sz="1800" b="1" dirty="0">
                <a:solidFill>
                  <a:schemeClr val="tx1"/>
                </a:solidFill>
              </a:rPr>
              <a:t>PLANNING  &amp; ENVIRONMENTAL CONSENTING IMPLICATIONS: </a:t>
            </a:r>
            <a:br>
              <a:rPr lang="en-GB" sz="1600" dirty="0">
                <a:solidFill>
                  <a:schemeClr val="tx1"/>
                </a:solidFill>
              </a:rPr>
            </a:br>
            <a:r>
              <a:rPr lang="en-GB" sz="1600" b="1" dirty="0">
                <a:solidFill>
                  <a:schemeClr val="tx1"/>
                </a:solidFill>
                <a:latin typeface="Aharoni" panose="02010803020104030203" pitchFamily="2" charset="-79"/>
                <a:ea typeface="STHupo" panose="020B0503020204020204" pitchFamily="2" charset="-122"/>
                <a:cs typeface="Aharoni" panose="02010803020104030203" pitchFamily="2" charset="-79"/>
              </a:rPr>
              <a:t>1. </a:t>
            </a:r>
            <a:r>
              <a:rPr lang="en-IE" sz="1600" b="1" u="sng" dirty="0">
                <a:solidFill>
                  <a:schemeClr val="tx1"/>
                </a:solidFill>
                <a:latin typeface="Aharoni" panose="02010803020104030203" pitchFamily="2" charset="-79"/>
                <a:ea typeface="STHupo" panose="020B0503020204020204" pitchFamily="2" charset="-122"/>
                <a:cs typeface="Aharoni" panose="02010803020104030203" pitchFamily="2" charset="-79"/>
              </a:rPr>
              <a:t>Bulk Energy/Renewable Energy Infrastructure Projects</a:t>
            </a:r>
            <a:r>
              <a:rPr lang="en-GB" sz="1600" b="1" u="sng" dirty="0">
                <a:solidFill>
                  <a:schemeClr val="tx1"/>
                </a:solidFill>
                <a:latin typeface="Aharoni" panose="02010803020104030203" pitchFamily="2" charset="-79"/>
                <a:ea typeface="STHupo" panose="020B0503020204020204" pitchFamily="2" charset="-122"/>
                <a:cs typeface="Aharoni" panose="02010803020104030203" pitchFamily="2" charset="-79"/>
              </a:rPr>
              <a:t> on Coastal/Marine    </a:t>
            </a:r>
            <a:br>
              <a:rPr lang="en-GB" sz="1600" b="1" u="sng" dirty="0">
                <a:solidFill>
                  <a:schemeClr val="tx1"/>
                </a:solidFill>
                <a:latin typeface="Aharoni" panose="02010803020104030203" pitchFamily="2" charset="-79"/>
                <a:ea typeface="STHupo" panose="020B0503020204020204" pitchFamily="2" charset="-122"/>
                <a:cs typeface="Aharoni" panose="02010803020104030203" pitchFamily="2" charset="-79"/>
              </a:rPr>
            </a:br>
            <a:r>
              <a:rPr lang="en-GB" sz="1600" b="1" dirty="0">
                <a:solidFill>
                  <a:schemeClr val="tx1"/>
                </a:solidFill>
                <a:latin typeface="Aharoni" panose="02010803020104030203" pitchFamily="2" charset="-79"/>
                <a:ea typeface="STHupo" panose="020B0503020204020204" pitchFamily="2" charset="-122"/>
                <a:cs typeface="Aharoni" panose="02010803020104030203" pitchFamily="2" charset="-79"/>
              </a:rPr>
              <a:t>   </a:t>
            </a:r>
            <a:r>
              <a:rPr lang="en-GB" sz="1600" b="1" u="sng" dirty="0">
                <a:solidFill>
                  <a:schemeClr val="tx1"/>
                </a:solidFill>
                <a:latin typeface="Aharoni" panose="02010803020104030203" pitchFamily="2" charset="-79"/>
                <a:ea typeface="STHupo" panose="020B0503020204020204" pitchFamily="2" charset="-122"/>
                <a:cs typeface="Aharoni" panose="02010803020104030203" pitchFamily="2" charset="-79"/>
              </a:rPr>
              <a:t>Interface,  very different character:</a:t>
            </a:r>
            <a:br>
              <a:rPr lang="en-GB" sz="2400" dirty="0"/>
            </a:br>
            <a:endParaRPr lang="en-GB" sz="2400" dirty="0"/>
          </a:p>
        </p:txBody>
      </p:sp>
      <p:sp>
        <p:nvSpPr>
          <p:cNvPr id="3" name="Content Placeholder 2"/>
          <p:cNvSpPr>
            <a:spLocks noGrp="1"/>
          </p:cNvSpPr>
          <p:nvPr>
            <p:ph idx="1"/>
          </p:nvPr>
        </p:nvSpPr>
        <p:spPr>
          <a:xfrm>
            <a:off x="395536" y="836712"/>
            <a:ext cx="8568952" cy="4104456"/>
          </a:xfrm>
          <a:solidFill>
            <a:schemeClr val="bg1"/>
          </a:solidFill>
          <a:ln w="9525">
            <a:solidFill>
              <a:schemeClr val="tx1"/>
            </a:solidFill>
          </a:ln>
        </p:spPr>
        <p:txBody>
          <a:bodyPr>
            <a:noAutofit/>
          </a:bodyPr>
          <a:lstStyle/>
          <a:p>
            <a:r>
              <a:rPr lang="en-GB" sz="1100" b="1" dirty="0">
                <a:solidFill>
                  <a:schemeClr val="tx1"/>
                </a:solidFill>
              </a:rPr>
              <a:t>It is a different beast to a typical consenting application !</a:t>
            </a:r>
          </a:p>
          <a:p>
            <a:r>
              <a:rPr lang="en-GB" sz="1100" b="1" dirty="0">
                <a:solidFill>
                  <a:schemeClr val="tx1"/>
                </a:solidFill>
              </a:rPr>
              <a:t>Bulk Energy/Renewable Energy Infrastructure:</a:t>
            </a:r>
          </a:p>
          <a:p>
            <a:pPr lvl="1"/>
            <a:r>
              <a:rPr lang="en-GB" sz="1000" dirty="0">
                <a:solidFill>
                  <a:schemeClr val="tx1"/>
                </a:solidFill>
              </a:rPr>
              <a:t>Is complex and multi-facetted consisting of a Primary Industrial Complex (nodal centre) and linear infrastructure (axis or corridor developments).</a:t>
            </a:r>
          </a:p>
          <a:p>
            <a:pPr lvl="1"/>
            <a:r>
              <a:rPr lang="en-IE" sz="1000" b="1" dirty="0">
                <a:solidFill>
                  <a:schemeClr val="tx1"/>
                </a:solidFill>
              </a:rPr>
              <a:t>Projects that cover and or traverse significant spatial and geographical areas.</a:t>
            </a:r>
          </a:p>
          <a:p>
            <a:pPr lvl="1"/>
            <a:r>
              <a:rPr lang="en-IE" sz="1000" b="1" dirty="0">
                <a:solidFill>
                  <a:schemeClr val="tx1"/>
                </a:solidFill>
              </a:rPr>
              <a:t>It's of relevance and importance to a much larger group of people, local community and stakeholders alike given its geographic area size.</a:t>
            </a:r>
          </a:p>
          <a:p>
            <a:pPr lvl="1"/>
            <a:r>
              <a:rPr lang="en-IE" sz="1000" b="1" dirty="0">
                <a:solidFill>
                  <a:schemeClr val="tx1"/>
                </a:solidFill>
              </a:rPr>
              <a:t>The potential to cross a number of consenting jurisdictions and enter separate consenting regimes i.e. Spatial Regimes, Functional(transmission/distributions) and Environmental regime.</a:t>
            </a:r>
          </a:p>
          <a:p>
            <a:pPr lvl="1"/>
            <a:r>
              <a:rPr lang="en-IE" sz="1000" b="1" dirty="0">
                <a:solidFill>
                  <a:schemeClr val="tx1"/>
                </a:solidFill>
              </a:rPr>
              <a:t>Traverse different Spatial Regions or Spaces, i.e. terrestrial,  sub-terrestrial, coastal, marine, sub-marine bed.</a:t>
            </a:r>
            <a:endParaRPr lang="en-IE" sz="1000" dirty="0">
              <a:solidFill>
                <a:schemeClr val="tx1"/>
              </a:solidFill>
            </a:endParaRPr>
          </a:p>
          <a:p>
            <a:r>
              <a:rPr lang="en-GB" sz="1100" b="1" dirty="0">
                <a:solidFill>
                  <a:schemeClr val="tx1"/>
                </a:solidFill>
              </a:rPr>
              <a:t>Typically have both nodal </a:t>
            </a:r>
            <a:r>
              <a:rPr lang="en-GB" sz="1100" dirty="0">
                <a:solidFill>
                  <a:schemeClr val="tx1"/>
                </a:solidFill>
              </a:rPr>
              <a:t>(central place) </a:t>
            </a:r>
            <a:r>
              <a:rPr lang="en-GB" sz="1100" b="1" dirty="0">
                <a:solidFill>
                  <a:schemeClr val="tx1"/>
                </a:solidFill>
              </a:rPr>
              <a:t>and axis </a:t>
            </a:r>
            <a:r>
              <a:rPr lang="en-GB" sz="1100" dirty="0">
                <a:solidFill>
                  <a:schemeClr val="tx1"/>
                </a:solidFill>
              </a:rPr>
              <a:t>(corridor development) </a:t>
            </a:r>
            <a:r>
              <a:rPr lang="en-GB" sz="1100" b="1" dirty="0">
                <a:solidFill>
                  <a:schemeClr val="tx1"/>
                </a:solidFill>
              </a:rPr>
              <a:t>i.e. built form, land use functionality and environmental expressions of these.</a:t>
            </a:r>
          </a:p>
          <a:p>
            <a:r>
              <a:rPr lang="en-GB" sz="1100" b="1" dirty="0">
                <a:solidFill>
                  <a:schemeClr val="tx1"/>
                </a:solidFill>
              </a:rPr>
              <a:t>Have both a local and national/international character i.e. NI, UK, EU</a:t>
            </a:r>
          </a:p>
          <a:p>
            <a:pPr lvl="1"/>
            <a:r>
              <a:rPr lang="en-IE" sz="800" dirty="0">
                <a:solidFill>
                  <a:schemeClr val="tx1"/>
                </a:solidFill>
              </a:rPr>
              <a:t>EU wide goals, National interests, Common Good, and Local interests and objectives.</a:t>
            </a:r>
          </a:p>
          <a:p>
            <a:pPr lvl="1"/>
            <a:endParaRPr lang="en-IE" sz="400" dirty="0">
              <a:solidFill>
                <a:schemeClr val="tx1"/>
              </a:solidFill>
            </a:endParaRPr>
          </a:p>
          <a:p>
            <a:pPr lvl="0"/>
            <a:r>
              <a:rPr lang="en-IE" sz="1100" b="1" dirty="0">
                <a:solidFill>
                  <a:schemeClr val="tx1"/>
                </a:solidFill>
              </a:rPr>
              <a:t>Multi diverse community groups, i.e. urban, farming/country side, coastal and fishing communities.</a:t>
            </a:r>
          </a:p>
          <a:p>
            <a:pPr lvl="0"/>
            <a:r>
              <a:rPr lang="en-IE" sz="1100" b="1" dirty="0">
                <a:solidFill>
                  <a:schemeClr val="tx1"/>
                </a:solidFill>
              </a:rPr>
              <a:t>Substantial Community Concern,  Large Public Consultations and often Emotive Objection.</a:t>
            </a:r>
          </a:p>
          <a:p>
            <a:pPr lvl="0"/>
            <a:r>
              <a:rPr lang="en-IE" sz="1100" b="1" dirty="0">
                <a:solidFill>
                  <a:schemeClr val="tx1"/>
                </a:solidFill>
              </a:rPr>
              <a:t>Typically a Different Planning Application Status, i.e. Project of Regional Significance, Strategic Infrastructure Project, Nationally Significant Infrastructure Project (</a:t>
            </a:r>
            <a:r>
              <a:rPr lang="en-IE" sz="1100" b="1" dirty="0" err="1">
                <a:solidFill>
                  <a:schemeClr val="tx1"/>
                </a:solidFill>
              </a:rPr>
              <a:t>NSIP</a:t>
            </a:r>
            <a:r>
              <a:rPr lang="en-IE" sz="1100" b="1" dirty="0">
                <a:solidFill>
                  <a:schemeClr val="tx1"/>
                </a:solidFill>
              </a:rPr>
              <a:t>) </a:t>
            </a:r>
          </a:p>
          <a:p>
            <a:pPr lvl="1"/>
            <a:r>
              <a:rPr lang="en-IE" sz="800" dirty="0">
                <a:solidFill>
                  <a:schemeClr val="tx1"/>
                </a:solidFill>
              </a:rPr>
              <a:t>Why?  -  national strategic nature in the interest of the region or country as a whole.</a:t>
            </a:r>
          </a:p>
          <a:p>
            <a:pPr lvl="1"/>
            <a:r>
              <a:rPr lang="en-IE" sz="800" dirty="0">
                <a:solidFill>
                  <a:schemeClr val="tx1"/>
                </a:solidFill>
              </a:rPr>
              <a:t>Inherent Conflict of interests:     Local Interest vs National Interest</a:t>
            </a:r>
          </a:p>
          <a:p>
            <a:pPr marL="457200" lvl="1" indent="0">
              <a:buNone/>
            </a:pPr>
            <a:endParaRPr lang="en-GB" sz="400" dirty="0">
              <a:solidFill>
                <a:schemeClr val="tx1"/>
              </a:solidFill>
            </a:endParaRPr>
          </a:p>
          <a:p>
            <a:pPr lvl="0"/>
            <a:r>
              <a:rPr lang="en-GB" sz="1100" b="1" dirty="0">
                <a:solidFill>
                  <a:schemeClr val="tx1"/>
                </a:solidFill>
              </a:rPr>
              <a:t>Challenging Planning Timeline and  project member longevity.</a:t>
            </a:r>
          </a:p>
          <a:p>
            <a:pPr lvl="0"/>
            <a:r>
              <a:rPr lang="en-GB" sz="1100" b="1" dirty="0">
                <a:solidFill>
                  <a:schemeClr val="tx1"/>
                </a:solidFill>
              </a:rPr>
              <a:t>A complex investment, Econ. model &amp; long run-in Eng. Design &amp; Project composition – difficult to converse on “Design Freeze”</a:t>
            </a:r>
          </a:p>
          <a:p>
            <a:r>
              <a:rPr lang="en-GB" sz="1100" b="1" dirty="0">
                <a:solidFill>
                  <a:schemeClr val="tx1"/>
                </a:solidFill>
              </a:rPr>
              <a:t>Strict application environmental directives, laws and regulations. i.e. EU, PCI</a:t>
            </a:r>
          </a:p>
          <a:p>
            <a:endParaRPr lang="en-GB" sz="400" dirty="0">
              <a:solidFill>
                <a:schemeClr val="tx1"/>
              </a:solidFill>
            </a:endParaRPr>
          </a:p>
        </p:txBody>
      </p:sp>
      <p:sp>
        <p:nvSpPr>
          <p:cNvPr id="5" name="Content Placeholder 2">
            <a:extLst>
              <a:ext uri="{FF2B5EF4-FFF2-40B4-BE49-F238E27FC236}">
                <a16:creationId xmlns:a16="http://schemas.microsoft.com/office/drawing/2014/main" id="{C39B78F6-FA8B-431B-BC67-39F123AEA612}"/>
              </a:ext>
            </a:extLst>
          </p:cNvPr>
          <p:cNvSpPr txBox="1">
            <a:spLocks/>
          </p:cNvSpPr>
          <p:nvPr/>
        </p:nvSpPr>
        <p:spPr>
          <a:xfrm>
            <a:off x="395536" y="5036894"/>
            <a:ext cx="8568952" cy="1656184"/>
          </a:xfrm>
          <a:prstGeom prst="rect">
            <a:avLst/>
          </a:prstGeom>
          <a:solidFill>
            <a:schemeClr val="bg1">
              <a:lumMod val="95000"/>
            </a:schemeClr>
          </a:solidFill>
          <a:ln w="38100">
            <a:solidFill>
              <a:srgbClr val="FF00FF"/>
            </a:solidFill>
          </a:ln>
          <a:effectLst>
            <a:innerShdw blurRad="114300">
              <a:prstClr val="black"/>
            </a:inn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rgbClr val="0E2B8D"/>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E2B8D"/>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E2B8D"/>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E2B8D"/>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E2B8D"/>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100" b="1" i="1" dirty="0">
                <a:solidFill>
                  <a:srgbClr val="FF00FF"/>
                </a:solidFill>
              </a:rPr>
              <a:t>PLANNING  &amp; ENVIRONMENTAL CONSENTING IMPLICATIONS: </a:t>
            </a:r>
          </a:p>
          <a:p>
            <a:pPr marL="0" indent="0">
              <a:buNone/>
            </a:pPr>
            <a:endParaRPr lang="en-GB" sz="400" b="1" i="1" dirty="0">
              <a:solidFill>
                <a:srgbClr val="FF00FF"/>
              </a:solidFill>
            </a:endParaRPr>
          </a:p>
          <a:p>
            <a:pPr lvl="1"/>
            <a:r>
              <a:rPr lang="en-IE" sz="1100" i="1" dirty="0">
                <a:solidFill>
                  <a:schemeClr val="tx1"/>
                </a:solidFill>
              </a:rPr>
              <a:t>Requires an overall, “Single Project Concept,“ approach to consider what the project description is, and therefore, describe in Text parameters,  Site Layout/Drawings or “Rochdale Envelope” what needs to be assessed for its potential environmental effects, against the baseline environment.</a:t>
            </a:r>
          </a:p>
          <a:p>
            <a:pPr lvl="1"/>
            <a:r>
              <a:rPr lang="en-IE" sz="1100" i="1" dirty="0">
                <a:solidFill>
                  <a:schemeClr val="tx1"/>
                </a:solidFill>
              </a:rPr>
              <a:t>Requires a Sophisticated and Planning Consenting Strategy, “Non-project </a:t>
            </a:r>
            <a:r>
              <a:rPr lang="en-IE" sz="1100" i="1" dirty="0" err="1">
                <a:solidFill>
                  <a:schemeClr val="tx1"/>
                </a:solidFill>
              </a:rPr>
              <a:t>Splitted</a:t>
            </a:r>
            <a:r>
              <a:rPr lang="en-IE" sz="1100" i="1" dirty="0">
                <a:solidFill>
                  <a:schemeClr val="tx1"/>
                </a:solidFill>
              </a:rPr>
              <a:t>” </a:t>
            </a:r>
            <a:r>
              <a:rPr lang="en-IE" sz="1100" i="1" dirty="0" err="1">
                <a:solidFill>
                  <a:schemeClr val="tx1"/>
                </a:solidFill>
              </a:rPr>
              <a:t>EIAR</a:t>
            </a:r>
            <a:r>
              <a:rPr lang="en-IE" sz="1100" i="1" dirty="0">
                <a:solidFill>
                  <a:schemeClr val="tx1"/>
                </a:solidFill>
              </a:rPr>
              <a:t>, AA  (nodal &amp; linear) and Consultation (Planning &amp; Community) Approach </a:t>
            </a:r>
          </a:p>
          <a:p>
            <a:pPr lvl="1"/>
            <a:r>
              <a:rPr lang="en-IE" sz="1100" i="1" dirty="0">
                <a:solidFill>
                  <a:schemeClr val="tx1"/>
                </a:solidFill>
              </a:rPr>
              <a:t>A Day-one, un-biased Community Consultation Strategy, i.e. Trust can only be earned over time.</a:t>
            </a:r>
          </a:p>
        </p:txBody>
      </p:sp>
    </p:spTree>
    <p:extLst>
      <p:ext uri="{BB962C8B-B14F-4D97-AF65-F5344CB8AC3E}">
        <p14:creationId xmlns:p14="http://schemas.microsoft.com/office/powerpoint/2010/main" val="4244306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3F606A-A9D8-4335-905E-DD1277ED8420}"/>
              </a:ext>
            </a:extLst>
          </p:cNvPr>
          <p:cNvPicPr/>
          <p:nvPr/>
        </p:nvPicPr>
        <p:blipFill rotWithShape="1">
          <a:blip r:embed="rId2"/>
          <a:srcRect r="29897"/>
          <a:stretch/>
        </p:blipFill>
        <p:spPr bwMode="auto">
          <a:xfrm>
            <a:off x="0" y="6079902"/>
            <a:ext cx="2195736" cy="778098"/>
          </a:xfrm>
          <a:prstGeom prst="rect">
            <a:avLst/>
          </a:prstGeom>
          <a:extLst>
            <a:ext uri="{53640926-AAD7-44D8-BBD7-CCE9431645EC}">
              <a14:shadowObscured xmlns:a14="http://schemas.microsoft.com/office/drawing/2010/main"/>
            </a:ext>
          </a:extLst>
        </p:spPr>
      </p:pic>
      <p:sp>
        <p:nvSpPr>
          <p:cNvPr id="2" name="Title 1"/>
          <p:cNvSpPr>
            <a:spLocks noGrp="1"/>
          </p:cNvSpPr>
          <p:nvPr>
            <p:ph type="title"/>
          </p:nvPr>
        </p:nvSpPr>
        <p:spPr>
          <a:xfrm>
            <a:off x="457200" y="260648"/>
            <a:ext cx="8229600" cy="562074"/>
          </a:xfrm>
        </p:spPr>
        <p:txBody>
          <a:bodyPr>
            <a:normAutofit/>
          </a:bodyPr>
          <a:lstStyle/>
          <a:p>
            <a:pPr algn="l"/>
            <a:r>
              <a:rPr lang="en-GB" sz="1600" b="1" dirty="0">
                <a:solidFill>
                  <a:schemeClr val="tx1"/>
                </a:solidFill>
                <a:latin typeface="Aharoni" panose="02010803020104030203" pitchFamily="2" charset="-79"/>
                <a:cs typeface="Aharoni" panose="02010803020104030203" pitchFamily="2" charset="-79"/>
              </a:rPr>
              <a:t>2. </a:t>
            </a:r>
            <a:r>
              <a:rPr lang="en-GB" sz="1600" b="1" u="sng" dirty="0">
                <a:solidFill>
                  <a:schemeClr val="tx1"/>
                </a:solidFill>
                <a:latin typeface="Aharoni" panose="02010803020104030203" pitchFamily="2" charset="-79"/>
                <a:cs typeface="Aharoni" panose="02010803020104030203" pitchFamily="2" charset="-79"/>
              </a:rPr>
              <a:t>Project Dimensional &amp; Medium diversity </a:t>
            </a:r>
            <a:r>
              <a:rPr lang="en-GB" sz="1600" u="sng" dirty="0">
                <a:solidFill>
                  <a:schemeClr val="tx1"/>
                </a:solidFill>
                <a:latin typeface="Aharoni" panose="02010803020104030203" pitchFamily="2" charset="-79"/>
                <a:cs typeface="Aharoni" panose="02010803020104030203" pitchFamily="2" charset="-79"/>
              </a:rPr>
              <a:t>(functional space). </a:t>
            </a:r>
          </a:p>
        </p:txBody>
      </p:sp>
      <p:sp>
        <p:nvSpPr>
          <p:cNvPr id="3" name="Content Placeholder 2"/>
          <p:cNvSpPr>
            <a:spLocks noGrp="1"/>
          </p:cNvSpPr>
          <p:nvPr>
            <p:ph idx="1"/>
          </p:nvPr>
        </p:nvSpPr>
        <p:spPr>
          <a:xfrm>
            <a:off x="457200" y="1124744"/>
            <a:ext cx="8363272" cy="2016225"/>
          </a:xfrm>
          <a:solidFill>
            <a:schemeClr val="bg1"/>
          </a:solidFill>
          <a:ln>
            <a:solidFill>
              <a:schemeClr val="tx1"/>
            </a:solidFill>
          </a:ln>
        </p:spPr>
        <p:txBody>
          <a:bodyPr>
            <a:normAutofit/>
          </a:bodyPr>
          <a:lstStyle/>
          <a:p>
            <a:r>
              <a:rPr lang="en-GB" sz="1200" dirty="0">
                <a:solidFill>
                  <a:schemeClr val="tx1"/>
                </a:solidFill>
              </a:rPr>
              <a:t>Terrestrial (surface) “functional space”</a:t>
            </a:r>
          </a:p>
          <a:p>
            <a:r>
              <a:rPr lang="en-GB" sz="1200" dirty="0">
                <a:solidFill>
                  <a:schemeClr val="tx1"/>
                </a:solidFill>
              </a:rPr>
              <a:t>Sub terrestrial (underground) “functional space”</a:t>
            </a:r>
          </a:p>
          <a:p>
            <a:r>
              <a:rPr lang="en-GB" sz="1200" dirty="0">
                <a:solidFill>
                  <a:schemeClr val="tx1"/>
                </a:solidFill>
              </a:rPr>
              <a:t>Deeper Sub terrestrial, (1.4-1. 8km), "Geological Depth” “functional space”</a:t>
            </a:r>
          </a:p>
          <a:p>
            <a:r>
              <a:rPr lang="en-GB" sz="1200" dirty="0">
                <a:solidFill>
                  <a:schemeClr val="tx1"/>
                </a:solidFill>
              </a:rPr>
              <a:t>Marine bed “functional space”</a:t>
            </a:r>
          </a:p>
          <a:p>
            <a:r>
              <a:rPr lang="en-GB" sz="1200" dirty="0">
                <a:solidFill>
                  <a:schemeClr val="tx1"/>
                </a:solidFill>
              </a:rPr>
              <a:t>Sub-marine bed “functional space”</a:t>
            </a:r>
          </a:p>
          <a:p>
            <a:r>
              <a:rPr lang="en-GB" sz="1200" dirty="0">
                <a:solidFill>
                  <a:schemeClr val="tx1"/>
                </a:solidFill>
              </a:rPr>
              <a:t>Air, noise, brine plume, EMF emissions ( 3 dimensional)</a:t>
            </a:r>
          </a:p>
          <a:p>
            <a:pPr lvl="0"/>
            <a:r>
              <a:rPr lang="en-GB" sz="1200" dirty="0">
                <a:solidFill>
                  <a:schemeClr val="tx1"/>
                </a:solidFill>
              </a:rPr>
              <a:t>Marine Water Colum (brine plume, tides) ( 3 dimensional)</a:t>
            </a:r>
          </a:p>
          <a:p>
            <a:pPr lvl="0"/>
            <a:r>
              <a:rPr lang="en-GB" sz="1200" dirty="0">
                <a:solidFill>
                  <a:schemeClr val="tx1"/>
                </a:solidFill>
              </a:rPr>
              <a:t>Geological Rock strata ( 3 dimensional)</a:t>
            </a:r>
            <a:endParaRPr lang="en-GB" dirty="0"/>
          </a:p>
        </p:txBody>
      </p:sp>
      <p:sp>
        <p:nvSpPr>
          <p:cNvPr id="5" name="Content Placeholder 2">
            <a:extLst>
              <a:ext uri="{FF2B5EF4-FFF2-40B4-BE49-F238E27FC236}">
                <a16:creationId xmlns:a16="http://schemas.microsoft.com/office/drawing/2014/main" id="{DEFA06B7-3436-48EB-B9C6-4BE1CC4F1952}"/>
              </a:ext>
            </a:extLst>
          </p:cNvPr>
          <p:cNvSpPr txBox="1">
            <a:spLocks/>
          </p:cNvSpPr>
          <p:nvPr/>
        </p:nvSpPr>
        <p:spPr>
          <a:xfrm>
            <a:off x="457200" y="3294080"/>
            <a:ext cx="8363272" cy="2943232"/>
          </a:xfrm>
          <a:prstGeom prst="rect">
            <a:avLst/>
          </a:prstGeom>
          <a:solidFill>
            <a:schemeClr val="bg1">
              <a:lumMod val="95000"/>
            </a:schemeClr>
          </a:solidFill>
          <a:ln w="38100">
            <a:solidFill>
              <a:srgbClr val="FF00FF"/>
            </a:solidFill>
          </a:ln>
          <a:effectLst>
            <a:innerShdw blurRad="114300">
              <a:prstClr val="black"/>
            </a:inn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rgbClr val="0E2B8D"/>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E2B8D"/>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E2B8D"/>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E2B8D"/>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E2B8D"/>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100" b="1" i="1" dirty="0">
                <a:solidFill>
                  <a:srgbClr val="FF00FF"/>
                </a:solidFill>
              </a:rPr>
              <a:t>PLANNING  &amp; ENVIRONMENTAL CONSENTING IMPLICATIONS: </a:t>
            </a:r>
          </a:p>
          <a:p>
            <a:pPr lvl="1"/>
            <a:r>
              <a:rPr lang="en-IE" sz="1200" i="1" dirty="0">
                <a:solidFill>
                  <a:schemeClr val="tx1"/>
                </a:solidFill>
              </a:rPr>
              <a:t>The “Single Project” needs to be considered in 3-dimensions and for multitude of potential interactions and potential environmental effects.</a:t>
            </a:r>
          </a:p>
          <a:p>
            <a:pPr lvl="1"/>
            <a:r>
              <a:rPr lang="en-IE" sz="1200" i="1" dirty="0">
                <a:solidFill>
                  <a:schemeClr val="tx1"/>
                </a:solidFill>
              </a:rPr>
              <a:t>The changing degree of environmental impact needs to be considered as the project crosses over into different regions or ecological areas.</a:t>
            </a:r>
          </a:p>
          <a:p>
            <a:pPr lvl="1"/>
            <a:r>
              <a:rPr lang="en-IE" sz="1200" i="1" dirty="0">
                <a:solidFill>
                  <a:schemeClr val="tx1"/>
                </a:solidFill>
              </a:rPr>
              <a:t>Divergent corridor/route and nodal location constraints assessment between terrestrial ecology and marine ecology need to be anticipated.</a:t>
            </a:r>
          </a:p>
          <a:p>
            <a:pPr lvl="1"/>
            <a:r>
              <a:rPr lang="en-IE" sz="1200" i="1" dirty="0">
                <a:solidFill>
                  <a:schemeClr val="tx1"/>
                </a:solidFill>
              </a:rPr>
              <a:t>Environmental spatial bottleneck nodes need to be anticipated, as numerous linear infrastructures may seek to move through physical, geographic and environmentally constrained locations to reach their long distance destinations.</a:t>
            </a:r>
          </a:p>
          <a:p>
            <a:pPr lvl="1"/>
            <a:r>
              <a:rPr lang="en-IE" sz="1200" i="1" dirty="0">
                <a:solidFill>
                  <a:schemeClr val="tx1"/>
                </a:solidFill>
              </a:rPr>
              <a:t>Spatial planning principles (economics of location) need to be interpreted for application in “different functional space” i.e. sea, sub-terrestrial, etc.</a:t>
            </a:r>
          </a:p>
          <a:p>
            <a:pPr lvl="1"/>
            <a:r>
              <a:rPr lang="en-IE" sz="1200" i="1" dirty="0">
                <a:solidFill>
                  <a:schemeClr val="tx1"/>
                </a:solidFill>
              </a:rPr>
              <a:t>Different Consenting Jurisdiction; Consenting Regimes and Licences may apply across different space.</a:t>
            </a:r>
          </a:p>
          <a:p>
            <a:pPr lvl="1"/>
            <a:r>
              <a:rPr lang="en-IE" sz="1200" i="1" dirty="0">
                <a:solidFill>
                  <a:schemeClr val="tx1"/>
                </a:solidFill>
              </a:rPr>
              <a:t>Land-use, Marine Use, geological “Storage Use in Minerals” (as it is not mineral extraction).</a:t>
            </a:r>
          </a:p>
          <a:p>
            <a:pPr lvl="1"/>
            <a:endParaRPr lang="en-GB" sz="1100" i="1" dirty="0">
              <a:solidFill>
                <a:srgbClr val="FF00FF"/>
              </a:solidFill>
            </a:endParaRPr>
          </a:p>
          <a:p>
            <a:pPr lvl="1"/>
            <a:endParaRPr lang="en-GB" sz="1100" i="1" dirty="0">
              <a:solidFill>
                <a:srgbClr val="FF00FF"/>
              </a:solidFill>
            </a:endParaRPr>
          </a:p>
        </p:txBody>
      </p:sp>
    </p:spTree>
    <p:extLst>
      <p:ext uri="{BB962C8B-B14F-4D97-AF65-F5344CB8AC3E}">
        <p14:creationId xmlns:p14="http://schemas.microsoft.com/office/powerpoint/2010/main" val="8172623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normAutofit/>
          </a:bodyPr>
          <a:lstStyle/>
          <a:p>
            <a:pPr algn="l"/>
            <a:r>
              <a:rPr lang="en-GB" sz="1600" b="1" dirty="0">
                <a:solidFill>
                  <a:schemeClr val="tx1"/>
                </a:solidFill>
                <a:latin typeface="Aharoni" panose="02010803020104030203" pitchFamily="2" charset="-79"/>
                <a:cs typeface="Aharoni" panose="02010803020104030203" pitchFamily="2" charset="-79"/>
              </a:rPr>
              <a:t>3. </a:t>
            </a:r>
            <a:r>
              <a:rPr lang="en-GB" sz="1600" b="1" u="sng" dirty="0">
                <a:solidFill>
                  <a:schemeClr val="tx1"/>
                </a:solidFill>
                <a:latin typeface="Aharoni" panose="02010803020104030203" pitchFamily="2" charset="-79"/>
                <a:cs typeface="Aharoni" panose="02010803020104030203" pitchFamily="2" charset="-79"/>
              </a:rPr>
              <a:t>Different Market(functional space) Regimes. </a:t>
            </a:r>
            <a:endParaRPr lang="en-GB" sz="1600" b="1" dirty="0">
              <a:solidFill>
                <a:schemeClr val="tx1"/>
              </a:solidFill>
              <a:latin typeface="Aharoni" panose="02010803020104030203" pitchFamily="2" charset="-79"/>
              <a:cs typeface="Aharoni" panose="02010803020104030203" pitchFamily="2" charset="-79"/>
            </a:endParaRPr>
          </a:p>
        </p:txBody>
      </p:sp>
      <p:sp>
        <p:nvSpPr>
          <p:cNvPr id="3" name="Content Placeholder 2"/>
          <p:cNvSpPr>
            <a:spLocks noGrp="1"/>
          </p:cNvSpPr>
          <p:nvPr>
            <p:ph sz="half" idx="1"/>
          </p:nvPr>
        </p:nvSpPr>
        <p:spPr>
          <a:xfrm>
            <a:off x="545628" y="1068388"/>
            <a:ext cx="5682555" cy="3371044"/>
          </a:xfrm>
          <a:ln>
            <a:solidFill>
              <a:schemeClr val="tx1"/>
            </a:solidFill>
          </a:ln>
        </p:spPr>
        <p:txBody>
          <a:bodyPr>
            <a:normAutofit/>
          </a:bodyPr>
          <a:lstStyle/>
          <a:p>
            <a:r>
              <a:rPr lang="en-GB" sz="1200" dirty="0">
                <a:solidFill>
                  <a:schemeClr val="tx1"/>
                </a:solidFill>
              </a:rPr>
              <a:t>The tale of these Market Regimes are that they largely work in isolation from each other, while concerned with exactly the same “topic” or development description.</a:t>
            </a:r>
          </a:p>
          <a:p>
            <a:pPr marL="0" indent="0">
              <a:buNone/>
            </a:pPr>
            <a:endParaRPr lang="en-GB" sz="1200" dirty="0">
              <a:solidFill>
                <a:schemeClr val="tx1"/>
              </a:solidFill>
            </a:endParaRPr>
          </a:p>
          <a:p>
            <a:pPr lvl="1"/>
            <a:r>
              <a:rPr lang="en-IE" sz="1200" dirty="0">
                <a:solidFill>
                  <a:schemeClr val="tx1"/>
                </a:solidFill>
              </a:rPr>
              <a:t>The planning /marine construction/building market operates in a “physical development spatial region” </a:t>
            </a:r>
            <a:r>
              <a:rPr lang="en-IE" sz="1200" b="1" dirty="0">
                <a:solidFill>
                  <a:schemeClr val="tx1"/>
                </a:solidFill>
              </a:rPr>
              <a:t>(Free Market)</a:t>
            </a:r>
          </a:p>
          <a:p>
            <a:pPr lvl="1"/>
            <a:endParaRPr lang="en-IE" sz="1200" dirty="0">
              <a:solidFill>
                <a:schemeClr val="tx1"/>
              </a:solidFill>
            </a:endParaRPr>
          </a:p>
          <a:p>
            <a:pPr lvl="1"/>
            <a:r>
              <a:rPr lang="en-IE" sz="1200" dirty="0">
                <a:solidFill>
                  <a:schemeClr val="tx1"/>
                </a:solidFill>
              </a:rPr>
              <a:t>The Transmission and Energy Market operate in a “technical and economic functional space/region” </a:t>
            </a:r>
            <a:r>
              <a:rPr lang="en-IE" sz="1200" b="1" dirty="0">
                <a:solidFill>
                  <a:schemeClr val="tx1"/>
                </a:solidFill>
              </a:rPr>
              <a:t>(Regulated Market)</a:t>
            </a:r>
          </a:p>
          <a:p>
            <a:pPr lvl="1"/>
            <a:endParaRPr lang="en-IE" sz="1200" dirty="0">
              <a:solidFill>
                <a:schemeClr val="tx1"/>
              </a:solidFill>
            </a:endParaRPr>
          </a:p>
          <a:p>
            <a:pPr lvl="1"/>
            <a:r>
              <a:rPr lang="en-IE" sz="1200" dirty="0">
                <a:solidFill>
                  <a:schemeClr val="tx1"/>
                </a:solidFill>
              </a:rPr>
              <a:t>The PCI process operates in “EU Energy/ Transmission Market“  and “EU Development market” within “an EU, policy and financial region” with a mechanism aspiring to consolidate the first two regions. </a:t>
            </a:r>
          </a:p>
          <a:p>
            <a:pPr marL="457200" lvl="1" indent="0">
              <a:buNone/>
            </a:pPr>
            <a:r>
              <a:rPr lang="en-IE" sz="1200" b="1" dirty="0">
                <a:solidFill>
                  <a:schemeClr val="tx1"/>
                </a:solidFill>
              </a:rPr>
              <a:t>        (European Economic Area and future Single European electricity market)</a:t>
            </a:r>
          </a:p>
          <a:p>
            <a:pPr lvl="1"/>
            <a:endParaRPr lang="en-GB" sz="1200" dirty="0"/>
          </a:p>
          <a:p>
            <a:endParaRPr lang="en-GB" sz="1200" dirty="0"/>
          </a:p>
        </p:txBody>
      </p:sp>
      <p:pic>
        <p:nvPicPr>
          <p:cNvPr id="7" name="Content Placeholder 6"/>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3259" b="2783"/>
          <a:stretch/>
        </p:blipFill>
        <p:spPr>
          <a:xfrm>
            <a:off x="6372200" y="1052736"/>
            <a:ext cx="2468683" cy="3386696"/>
          </a:xfrm>
        </p:spPr>
      </p:pic>
      <p:pic>
        <p:nvPicPr>
          <p:cNvPr id="5" name="Picture 4">
            <a:extLst>
              <a:ext uri="{FF2B5EF4-FFF2-40B4-BE49-F238E27FC236}">
                <a16:creationId xmlns:a16="http://schemas.microsoft.com/office/drawing/2014/main" id="{DCBDA249-632E-406B-A6A8-1EF210EB5D3C}"/>
              </a:ext>
            </a:extLst>
          </p:cNvPr>
          <p:cNvPicPr/>
          <p:nvPr/>
        </p:nvPicPr>
        <p:blipFill rotWithShape="1">
          <a:blip r:embed="rId3"/>
          <a:srcRect r="29897"/>
          <a:stretch/>
        </p:blipFill>
        <p:spPr bwMode="auto">
          <a:xfrm>
            <a:off x="800" y="6126162"/>
            <a:ext cx="2050920" cy="747433"/>
          </a:xfrm>
          <a:prstGeom prst="rect">
            <a:avLst/>
          </a:prstGeom>
          <a:extLst>
            <a:ext uri="{53640926-AAD7-44D8-BBD7-CCE9431645EC}">
              <a14:shadowObscured xmlns:a14="http://schemas.microsoft.com/office/drawing/2010/main"/>
            </a:ext>
          </a:extLst>
        </p:spPr>
      </p:pic>
      <p:sp>
        <p:nvSpPr>
          <p:cNvPr id="6" name="Content Placeholder 2">
            <a:extLst>
              <a:ext uri="{FF2B5EF4-FFF2-40B4-BE49-F238E27FC236}">
                <a16:creationId xmlns:a16="http://schemas.microsoft.com/office/drawing/2014/main" id="{CEF8097F-D9CC-4266-9764-4E2CDBE47847}"/>
              </a:ext>
            </a:extLst>
          </p:cNvPr>
          <p:cNvSpPr txBox="1">
            <a:spLocks/>
          </p:cNvSpPr>
          <p:nvPr/>
        </p:nvSpPr>
        <p:spPr>
          <a:xfrm>
            <a:off x="564033" y="4637228"/>
            <a:ext cx="8276849" cy="2099395"/>
          </a:xfrm>
          <a:prstGeom prst="rect">
            <a:avLst/>
          </a:prstGeom>
          <a:solidFill>
            <a:schemeClr val="bg1">
              <a:lumMod val="95000"/>
            </a:schemeClr>
          </a:solidFill>
          <a:ln w="38100">
            <a:solidFill>
              <a:srgbClr val="FF00FF"/>
            </a:solidFill>
          </a:ln>
          <a:effectLst>
            <a:innerShdw blurRad="114300">
              <a:prstClr val="black"/>
            </a:inn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rgbClr val="0E2B8D"/>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E2B8D"/>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E2B8D"/>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E2B8D"/>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E2B8D"/>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100" b="1" i="1" dirty="0">
                <a:solidFill>
                  <a:srgbClr val="FF00FF"/>
                </a:solidFill>
              </a:rPr>
              <a:t>PLANNING  &amp; ENVIRONMENTAL CONSENTING IMPLICATIONS: </a:t>
            </a:r>
          </a:p>
          <a:p>
            <a:pPr marL="0" indent="0">
              <a:buNone/>
            </a:pPr>
            <a:endParaRPr lang="en-GB" sz="400" b="1" i="1" dirty="0">
              <a:solidFill>
                <a:srgbClr val="FF00FF"/>
              </a:solidFill>
            </a:endParaRPr>
          </a:p>
          <a:p>
            <a:pPr lvl="1"/>
            <a:r>
              <a:rPr lang="en-IE" sz="1100" i="1" dirty="0">
                <a:solidFill>
                  <a:schemeClr val="tx1"/>
                </a:solidFill>
              </a:rPr>
              <a:t>Bulk Energy/Renewable Energy Infrastructure Projects operates in three different economic markets. There different focusses and requirements can lead to divergence of information and in particular, environmental information, and confusion in terminology, i.e. planning: land-use/marine use planning and transmission engineering planning, etc.</a:t>
            </a:r>
          </a:p>
          <a:p>
            <a:pPr lvl="1"/>
            <a:endParaRPr lang="en-IE" sz="1100" i="1" dirty="0">
              <a:solidFill>
                <a:schemeClr val="tx1"/>
              </a:solidFill>
            </a:endParaRPr>
          </a:p>
          <a:p>
            <a:pPr lvl="1"/>
            <a:r>
              <a:rPr lang="en-IE" sz="1100" i="1" dirty="0">
                <a:solidFill>
                  <a:schemeClr val="tx1"/>
                </a:solidFill>
              </a:rPr>
              <a:t>Thus a Project Promotor has to work on all three fronts at the same time, while negotiating touching points between these spatial functional space regions.</a:t>
            </a:r>
          </a:p>
          <a:p>
            <a:pPr lvl="1"/>
            <a:endParaRPr lang="en-IE" sz="1100" i="1" dirty="0">
              <a:solidFill>
                <a:schemeClr val="tx1"/>
              </a:solidFill>
            </a:endParaRPr>
          </a:p>
          <a:p>
            <a:pPr lvl="1"/>
            <a:r>
              <a:rPr lang="en-IE" sz="1100" i="1" dirty="0">
                <a:solidFill>
                  <a:schemeClr val="tx1"/>
                </a:solidFill>
              </a:rPr>
              <a:t>PCI’s market extends across energy, development, construction and spatial development regions.</a:t>
            </a:r>
          </a:p>
        </p:txBody>
      </p:sp>
      <p:sp>
        <p:nvSpPr>
          <p:cNvPr id="9" name="Freeform: Shape 8">
            <a:extLst>
              <a:ext uri="{FF2B5EF4-FFF2-40B4-BE49-F238E27FC236}">
                <a16:creationId xmlns:a16="http://schemas.microsoft.com/office/drawing/2014/main" id="{D14FDADC-E7EE-4A6C-9846-481DFD3A6D1F}"/>
              </a:ext>
            </a:extLst>
          </p:cNvPr>
          <p:cNvSpPr/>
          <p:nvPr/>
        </p:nvSpPr>
        <p:spPr>
          <a:xfrm rot="19630107">
            <a:off x="6755211" y="1512260"/>
            <a:ext cx="720080" cy="296886"/>
          </a:xfrm>
          <a:custGeom>
            <a:avLst/>
            <a:gdLst>
              <a:gd name="connsiteX0" fmla="*/ 0 w 3304988"/>
              <a:gd name="connsiteY0" fmla="*/ 382495 h 1631577"/>
              <a:gd name="connsiteX1" fmla="*/ 137458 w 3304988"/>
              <a:gd name="connsiteY1" fmla="*/ 364565 h 1631577"/>
              <a:gd name="connsiteX2" fmla="*/ 245035 w 3304988"/>
              <a:gd name="connsiteY2" fmla="*/ 352612 h 1631577"/>
              <a:gd name="connsiteX3" fmla="*/ 525929 w 3304988"/>
              <a:gd name="connsiteY3" fmla="*/ 358589 h 1631577"/>
              <a:gd name="connsiteX4" fmla="*/ 561788 w 3304988"/>
              <a:gd name="connsiteY4" fmla="*/ 364565 h 1631577"/>
              <a:gd name="connsiteX5" fmla="*/ 621553 w 3304988"/>
              <a:gd name="connsiteY5" fmla="*/ 370542 h 1631577"/>
              <a:gd name="connsiteX6" fmla="*/ 711200 w 3304988"/>
              <a:gd name="connsiteY6" fmla="*/ 352612 h 1631577"/>
              <a:gd name="connsiteX7" fmla="*/ 747058 w 3304988"/>
              <a:gd name="connsiteY7" fmla="*/ 334683 h 1631577"/>
              <a:gd name="connsiteX8" fmla="*/ 794870 w 3304988"/>
              <a:gd name="connsiteY8" fmla="*/ 322730 h 1631577"/>
              <a:gd name="connsiteX9" fmla="*/ 842682 w 3304988"/>
              <a:gd name="connsiteY9" fmla="*/ 292847 h 1631577"/>
              <a:gd name="connsiteX10" fmla="*/ 920376 w 3304988"/>
              <a:gd name="connsiteY10" fmla="*/ 262965 h 1631577"/>
              <a:gd name="connsiteX11" fmla="*/ 950258 w 3304988"/>
              <a:gd name="connsiteY11" fmla="*/ 245036 h 1631577"/>
              <a:gd name="connsiteX12" fmla="*/ 974164 w 3304988"/>
              <a:gd name="connsiteY12" fmla="*/ 239059 h 1631577"/>
              <a:gd name="connsiteX13" fmla="*/ 1016000 w 3304988"/>
              <a:gd name="connsiteY13" fmla="*/ 227106 h 1631577"/>
              <a:gd name="connsiteX14" fmla="*/ 1081741 w 3304988"/>
              <a:gd name="connsiteY14" fmla="*/ 209177 h 1631577"/>
              <a:gd name="connsiteX15" fmla="*/ 1099670 w 3304988"/>
              <a:gd name="connsiteY15" fmla="*/ 197224 h 1631577"/>
              <a:gd name="connsiteX16" fmla="*/ 1135529 w 3304988"/>
              <a:gd name="connsiteY16" fmla="*/ 185271 h 1631577"/>
              <a:gd name="connsiteX17" fmla="*/ 1153458 w 3304988"/>
              <a:gd name="connsiteY17" fmla="*/ 167342 h 1631577"/>
              <a:gd name="connsiteX18" fmla="*/ 1177364 w 3304988"/>
              <a:gd name="connsiteY18" fmla="*/ 149412 h 1631577"/>
              <a:gd name="connsiteX19" fmla="*/ 1183341 w 3304988"/>
              <a:gd name="connsiteY19" fmla="*/ 131483 h 1631577"/>
              <a:gd name="connsiteX20" fmla="*/ 1201270 w 3304988"/>
              <a:gd name="connsiteY20" fmla="*/ 113553 h 1631577"/>
              <a:gd name="connsiteX21" fmla="*/ 1207247 w 3304988"/>
              <a:gd name="connsiteY21" fmla="*/ 95624 h 1631577"/>
              <a:gd name="connsiteX22" fmla="*/ 1189317 w 3304988"/>
              <a:gd name="connsiteY22" fmla="*/ 47812 h 1631577"/>
              <a:gd name="connsiteX23" fmla="*/ 1159435 w 3304988"/>
              <a:gd name="connsiteY23" fmla="*/ 11953 h 1631577"/>
              <a:gd name="connsiteX24" fmla="*/ 1111623 w 3304988"/>
              <a:gd name="connsiteY24" fmla="*/ 0 h 1631577"/>
              <a:gd name="connsiteX25" fmla="*/ 1057835 w 3304988"/>
              <a:gd name="connsiteY25" fmla="*/ 5977 h 1631577"/>
              <a:gd name="connsiteX26" fmla="*/ 1039906 w 3304988"/>
              <a:gd name="connsiteY26" fmla="*/ 23906 h 1631577"/>
              <a:gd name="connsiteX27" fmla="*/ 1021976 w 3304988"/>
              <a:gd name="connsiteY27" fmla="*/ 35859 h 1631577"/>
              <a:gd name="connsiteX28" fmla="*/ 950258 w 3304988"/>
              <a:gd name="connsiteY28" fmla="*/ 95624 h 1631577"/>
              <a:gd name="connsiteX29" fmla="*/ 920376 w 3304988"/>
              <a:gd name="connsiteY29" fmla="*/ 119530 h 1631577"/>
              <a:gd name="connsiteX30" fmla="*/ 896470 w 3304988"/>
              <a:gd name="connsiteY30" fmla="*/ 131483 h 1631577"/>
              <a:gd name="connsiteX31" fmla="*/ 866588 w 3304988"/>
              <a:gd name="connsiteY31" fmla="*/ 143436 h 1631577"/>
              <a:gd name="connsiteX32" fmla="*/ 812800 w 3304988"/>
              <a:gd name="connsiteY32" fmla="*/ 167342 h 1631577"/>
              <a:gd name="connsiteX33" fmla="*/ 717176 w 3304988"/>
              <a:gd name="connsiteY33" fmla="*/ 179295 h 1631577"/>
              <a:gd name="connsiteX34" fmla="*/ 657411 w 3304988"/>
              <a:gd name="connsiteY34" fmla="*/ 173318 h 1631577"/>
              <a:gd name="connsiteX35" fmla="*/ 627529 w 3304988"/>
              <a:gd name="connsiteY35" fmla="*/ 167342 h 1631577"/>
              <a:gd name="connsiteX36" fmla="*/ 597647 w 3304988"/>
              <a:gd name="connsiteY36" fmla="*/ 173318 h 1631577"/>
              <a:gd name="connsiteX37" fmla="*/ 567764 w 3304988"/>
              <a:gd name="connsiteY37" fmla="*/ 191247 h 1631577"/>
              <a:gd name="connsiteX38" fmla="*/ 508000 w 3304988"/>
              <a:gd name="connsiteY38" fmla="*/ 215153 h 1631577"/>
              <a:gd name="connsiteX39" fmla="*/ 490070 w 3304988"/>
              <a:gd name="connsiteY39" fmla="*/ 221130 h 1631577"/>
              <a:gd name="connsiteX40" fmla="*/ 442258 w 3304988"/>
              <a:gd name="connsiteY40" fmla="*/ 245036 h 1631577"/>
              <a:gd name="connsiteX41" fmla="*/ 418353 w 3304988"/>
              <a:gd name="connsiteY41" fmla="*/ 274918 h 1631577"/>
              <a:gd name="connsiteX42" fmla="*/ 400423 w 3304988"/>
              <a:gd name="connsiteY42" fmla="*/ 280895 h 1631577"/>
              <a:gd name="connsiteX43" fmla="*/ 364564 w 3304988"/>
              <a:gd name="connsiteY43" fmla="*/ 304800 h 1631577"/>
              <a:gd name="connsiteX44" fmla="*/ 358588 w 3304988"/>
              <a:gd name="connsiteY44" fmla="*/ 322730 h 1631577"/>
              <a:gd name="connsiteX45" fmla="*/ 340658 w 3304988"/>
              <a:gd name="connsiteY45" fmla="*/ 346636 h 1631577"/>
              <a:gd name="connsiteX46" fmla="*/ 328706 w 3304988"/>
              <a:gd name="connsiteY46" fmla="*/ 364565 h 1631577"/>
              <a:gd name="connsiteX47" fmla="*/ 316753 w 3304988"/>
              <a:gd name="connsiteY47" fmla="*/ 579718 h 1631577"/>
              <a:gd name="connsiteX48" fmla="*/ 298823 w 3304988"/>
              <a:gd name="connsiteY48" fmla="*/ 747059 h 1631577"/>
              <a:gd name="connsiteX49" fmla="*/ 292847 w 3304988"/>
              <a:gd name="connsiteY49" fmla="*/ 794871 h 1631577"/>
              <a:gd name="connsiteX50" fmla="*/ 280894 w 3304988"/>
              <a:gd name="connsiteY50" fmla="*/ 842683 h 1631577"/>
              <a:gd name="connsiteX51" fmla="*/ 268941 w 3304988"/>
              <a:gd name="connsiteY51" fmla="*/ 896471 h 1631577"/>
              <a:gd name="connsiteX52" fmla="*/ 262964 w 3304988"/>
              <a:gd name="connsiteY52" fmla="*/ 956236 h 1631577"/>
              <a:gd name="connsiteX53" fmla="*/ 251011 w 3304988"/>
              <a:gd name="connsiteY53" fmla="*/ 980142 h 1631577"/>
              <a:gd name="connsiteX54" fmla="*/ 245035 w 3304988"/>
              <a:gd name="connsiteY54" fmla="*/ 998071 h 1631577"/>
              <a:gd name="connsiteX55" fmla="*/ 227106 w 3304988"/>
              <a:gd name="connsiteY55" fmla="*/ 1039906 h 1631577"/>
              <a:gd name="connsiteX56" fmla="*/ 215153 w 3304988"/>
              <a:gd name="connsiteY56" fmla="*/ 1105647 h 1631577"/>
              <a:gd name="connsiteX57" fmla="*/ 203200 w 3304988"/>
              <a:gd name="connsiteY57" fmla="*/ 1141506 h 1631577"/>
              <a:gd name="connsiteX58" fmla="*/ 197223 w 3304988"/>
              <a:gd name="connsiteY58" fmla="*/ 1380565 h 1631577"/>
              <a:gd name="connsiteX59" fmla="*/ 191247 w 3304988"/>
              <a:gd name="connsiteY59" fmla="*/ 1398495 h 1631577"/>
              <a:gd name="connsiteX60" fmla="*/ 185270 w 3304988"/>
              <a:gd name="connsiteY60" fmla="*/ 1434353 h 1631577"/>
              <a:gd name="connsiteX61" fmla="*/ 161364 w 3304988"/>
              <a:gd name="connsiteY61" fmla="*/ 1416424 h 1631577"/>
              <a:gd name="connsiteX62" fmla="*/ 155388 w 3304988"/>
              <a:gd name="connsiteY62" fmla="*/ 1398495 h 1631577"/>
              <a:gd name="connsiteX63" fmla="*/ 125506 w 3304988"/>
              <a:gd name="connsiteY63" fmla="*/ 1374589 h 1631577"/>
              <a:gd name="connsiteX64" fmla="*/ 119529 w 3304988"/>
              <a:gd name="connsiteY64" fmla="*/ 1350683 h 1631577"/>
              <a:gd name="connsiteX65" fmla="*/ 203200 w 3304988"/>
              <a:gd name="connsiteY65" fmla="*/ 1344706 h 1631577"/>
              <a:gd name="connsiteX66" fmla="*/ 251011 w 3304988"/>
              <a:gd name="connsiteY66" fmla="*/ 1380565 h 1631577"/>
              <a:gd name="connsiteX67" fmla="*/ 268941 w 3304988"/>
              <a:gd name="connsiteY67" fmla="*/ 1404471 h 1631577"/>
              <a:gd name="connsiteX68" fmla="*/ 328706 w 3304988"/>
              <a:gd name="connsiteY68" fmla="*/ 1452283 h 1631577"/>
              <a:gd name="connsiteX69" fmla="*/ 358588 w 3304988"/>
              <a:gd name="connsiteY69" fmla="*/ 1482165 h 1631577"/>
              <a:gd name="connsiteX70" fmla="*/ 406400 w 3304988"/>
              <a:gd name="connsiteY70" fmla="*/ 1524000 h 1631577"/>
              <a:gd name="connsiteX71" fmla="*/ 424329 w 3304988"/>
              <a:gd name="connsiteY71" fmla="*/ 1529977 h 1631577"/>
              <a:gd name="connsiteX72" fmla="*/ 472141 w 3304988"/>
              <a:gd name="connsiteY72" fmla="*/ 1583765 h 1631577"/>
              <a:gd name="connsiteX73" fmla="*/ 490070 w 3304988"/>
              <a:gd name="connsiteY73" fmla="*/ 1601695 h 1631577"/>
              <a:gd name="connsiteX74" fmla="*/ 513976 w 3304988"/>
              <a:gd name="connsiteY74" fmla="*/ 1565836 h 1631577"/>
              <a:gd name="connsiteX75" fmla="*/ 525929 w 3304988"/>
              <a:gd name="connsiteY75" fmla="*/ 1541930 h 1631577"/>
              <a:gd name="connsiteX76" fmla="*/ 537882 w 3304988"/>
              <a:gd name="connsiteY76" fmla="*/ 1524000 h 1631577"/>
              <a:gd name="connsiteX77" fmla="*/ 567764 w 3304988"/>
              <a:gd name="connsiteY77" fmla="*/ 1476189 h 1631577"/>
              <a:gd name="connsiteX78" fmla="*/ 603623 w 3304988"/>
              <a:gd name="connsiteY78" fmla="*/ 1452283 h 1631577"/>
              <a:gd name="connsiteX79" fmla="*/ 651435 w 3304988"/>
              <a:gd name="connsiteY79" fmla="*/ 1404471 h 1631577"/>
              <a:gd name="connsiteX80" fmla="*/ 717176 w 3304988"/>
              <a:gd name="connsiteY80" fmla="*/ 1308847 h 1631577"/>
              <a:gd name="connsiteX81" fmla="*/ 753035 w 3304988"/>
              <a:gd name="connsiteY81" fmla="*/ 1278965 h 1631577"/>
              <a:gd name="connsiteX82" fmla="*/ 788894 w 3304988"/>
              <a:gd name="connsiteY82" fmla="*/ 1249083 h 1631577"/>
              <a:gd name="connsiteX83" fmla="*/ 806823 w 3304988"/>
              <a:gd name="connsiteY83" fmla="*/ 1231153 h 1631577"/>
              <a:gd name="connsiteX84" fmla="*/ 848658 w 3304988"/>
              <a:gd name="connsiteY84" fmla="*/ 1195295 h 1631577"/>
              <a:gd name="connsiteX85" fmla="*/ 866588 w 3304988"/>
              <a:gd name="connsiteY85" fmla="*/ 1165412 h 1631577"/>
              <a:gd name="connsiteX86" fmla="*/ 884517 w 3304988"/>
              <a:gd name="connsiteY86" fmla="*/ 1153459 h 1631577"/>
              <a:gd name="connsiteX87" fmla="*/ 920376 w 3304988"/>
              <a:gd name="connsiteY87" fmla="*/ 1117600 h 1631577"/>
              <a:gd name="connsiteX88" fmla="*/ 938306 w 3304988"/>
              <a:gd name="connsiteY88" fmla="*/ 1099671 h 1631577"/>
              <a:gd name="connsiteX89" fmla="*/ 950258 w 3304988"/>
              <a:gd name="connsiteY89" fmla="*/ 1081742 h 1631577"/>
              <a:gd name="connsiteX90" fmla="*/ 968188 w 3304988"/>
              <a:gd name="connsiteY90" fmla="*/ 1075765 h 1631577"/>
              <a:gd name="connsiteX91" fmla="*/ 1010023 w 3304988"/>
              <a:gd name="connsiteY91" fmla="*/ 1033930 h 1631577"/>
              <a:gd name="connsiteX92" fmla="*/ 1021976 w 3304988"/>
              <a:gd name="connsiteY92" fmla="*/ 1004047 h 1631577"/>
              <a:gd name="connsiteX93" fmla="*/ 1057835 w 3304988"/>
              <a:gd name="connsiteY93" fmla="*/ 968189 h 1631577"/>
              <a:gd name="connsiteX94" fmla="*/ 1075764 w 3304988"/>
              <a:gd name="connsiteY94" fmla="*/ 962212 h 1631577"/>
              <a:gd name="connsiteX95" fmla="*/ 1123576 w 3304988"/>
              <a:gd name="connsiteY95" fmla="*/ 926353 h 1631577"/>
              <a:gd name="connsiteX96" fmla="*/ 1141506 w 3304988"/>
              <a:gd name="connsiteY96" fmla="*/ 908424 h 1631577"/>
              <a:gd name="connsiteX97" fmla="*/ 1177364 w 3304988"/>
              <a:gd name="connsiteY97" fmla="*/ 878542 h 1631577"/>
              <a:gd name="connsiteX98" fmla="*/ 1201270 w 3304988"/>
              <a:gd name="connsiteY98" fmla="*/ 842683 h 1631577"/>
              <a:gd name="connsiteX99" fmla="*/ 1207247 w 3304988"/>
              <a:gd name="connsiteY99" fmla="*/ 824753 h 1631577"/>
              <a:gd name="connsiteX100" fmla="*/ 1249082 w 3304988"/>
              <a:gd name="connsiteY100" fmla="*/ 794871 h 1631577"/>
              <a:gd name="connsiteX101" fmla="*/ 1296894 w 3304988"/>
              <a:gd name="connsiteY101" fmla="*/ 747059 h 1631577"/>
              <a:gd name="connsiteX102" fmla="*/ 1320800 w 3304988"/>
              <a:gd name="connsiteY102" fmla="*/ 711200 h 1631577"/>
              <a:gd name="connsiteX103" fmla="*/ 1332753 w 3304988"/>
              <a:gd name="connsiteY103" fmla="*/ 693271 h 1631577"/>
              <a:gd name="connsiteX104" fmla="*/ 1368611 w 3304988"/>
              <a:gd name="connsiteY104" fmla="*/ 663389 h 1631577"/>
              <a:gd name="connsiteX105" fmla="*/ 1392517 w 3304988"/>
              <a:gd name="connsiteY105" fmla="*/ 627530 h 1631577"/>
              <a:gd name="connsiteX106" fmla="*/ 1404470 w 3304988"/>
              <a:gd name="connsiteY106" fmla="*/ 609600 h 1631577"/>
              <a:gd name="connsiteX107" fmla="*/ 1422400 w 3304988"/>
              <a:gd name="connsiteY107" fmla="*/ 585695 h 1631577"/>
              <a:gd name="connsiteX108" fmla="*/ 1428376 w 3304988"/>
              <a:gd name="connsiteY108" fmla="*/ 567765 h 1631577"/>
              <a:gd name="connsiteX109" fmla="*/ 1452282 w 3304988"/>
              <a:gd name="connsiteY109" fmla="*/ 531906 h 1631577"/>
              <a:gd name="connsiteX110" fmla="*/ 1476188 w 3304988"/>
              <a:gd name="connsiteY110" fmla="*/ 496047 h 1631577"/>
              <a:gd name="connsiteX111" fmla="*/ 1500094 w 3304988"/>
              <a:gd name="connsiteY111" fmla="*/ 466165 h 1631577"/>
              <a:gd name="connsiteX112" fmla="*/ 1529976 w 3304988"/>
              <a:gd name="connsiteY112" fmla="*/ 424330 h 1631577"/>
              <a:gd name="connsiteX113" fmla="*/ 1547906 w 3304988"/>
              <a:gd name="connsiteY113" fmla="*/ 382495 h 1631577"/>
              <a:gd name="connsiteX114" fmla="*/ 1565835 w 3304988"/>
              <a:gd name="connsiteY114" fmla="*/ 358589 h 1631577"/>
              <a:gd name="connsiteX115" fmla="*/ 1577788 w 3304988"/>
              <a:gd name="connsiteY115" fmla="*/ 304800 h 1631577"/>
              <a:gd name="connsiteX116" fmla="*/ 1589741 w 3304988"/>
              <a:gd name="connsiteY116" fmla="*/ 256989 h 1631577"/>
              <a:gd name="connsiteX117" fmla="*/ 1583764 w 3304988"/>
              <a:gd name="connsiteY117" fmla="*/ 155389 h 1631577"/>
              <a:gd name="connsiteX118" fmla="*/ 1547906 w 3304988"/>
              <a:gd name="connsiteY118" fmla="*/ 119530 h 1631577"/>
              <a:gd name="connsiteX119" fmla="*/ 1529976 w 3304988"/>
              <a:gd name="connsiteY119" fmla="*/ 95624 h 1631577"/>
              <a:gd name="connsiteX120" fmla="*/ 1506070 w 3304988"/>
              <a:gd name="connsiteY120" fmla="*/ 89647 h 1631577"/>
              <a:gd name="connsiteX121" fmla="*/ 1458258 w 3304988"/>
              <a:gd name="connsiteY121" fmla="*/ 113553 h 1631577"/>
              <a:gd name="connsiteX122" fmla="*/ 1422400 w 3304988"/>
              <a:gd name="connsiteY122" fmla="*/ 143436 h 1631577"/>
              <a:gd name="connsiteX123" fmla="*/ 1368611 w 3304988"/>
              <a:gd name="connsiteY123" fmla="*/ 197224 h 1631577"/>
              <a:gd name="connsiteX124" fmla="*/ 1350682 w 3304988"/>
              <a:gd name="connsiteY124" fmla="*/ 215153 h 1631577"/>
              <a:gd name="connsiteX125" fmla="*/ 1326776 w 3304988"/>
              <a:gd name="connsiteY125" fmla="*/ 268942 h 1631577"/>
              <a:gd name="connsiteX126" fmla="*/ 1320800 w 3304988"/>
              <a:gd name="connsiteY126" fmla="*/ 292847 h 1631577"/>
              <a:gd name="connsiteX127" fmla="*/ 1308847 w 3304988"/>
              <a:gd name="connsiteY127" fmla="*/ 310777 h 1631577"/>
              <a:gd name="connsiteX128" fmla="*/ 1302870 w 3304988"/>
              <a:gd name="connsiteY128" fmla="*/ 328706 h 1631577"/>
              <a:gd name="connsiteX129" fmla="*/ 1290917 w 3304988"/>
              <a:gd name="connsiteY129" fmla="*/ 352612 h 1631577"/>
              <a:gd name="connsiteX130" fmla="*/ 1237129 w 3304988"/>
              <a:gd name="connsiteY130" fmla="*/ 460189 h 1631577"/>
              <a:gd name="connsiteX131" fmla="*/ 1243106 w 3304988"/>
              <a:gd name="connsiteY131" fmla="*/ 1087718 h 1631577"/>
              <a:gd name="connsiteX132" fmla="*/ 1249082 w 3304988"/>
              <a:gd name="connsiteY132" fmla="*/ 1201271 h 1631577"/>
              <a:gd name="connsiteX133" fmla="*/ 1261035 w 3304988"/>
              <a:gd name="connsiteY133" fmla="*/ 1374589 h 1631577"/>
              <a:gd name="connsiteX134" fmla="*/ 1278964 w 3304988"/>
              <a:gd name="connsiteY134" fmla="*/ 1320800 h 1631577"/>
              <a:gd name="connsiteX135" fmla="*/ 1290917 w 3304988"/>
              <a:gd name="connsiteY135" fmla="*/ 1296895 h 1631577"/>
              <a:gd name="connsiteX136" fmla="*/ 1308847 w 3304988"/>
              <a:gd name="connsiteY136" fmla="*/ 1243106 h 1631577"/>
              <a:gd name="connsiteX137" fmla="*/ 1338729 w 3304988"/>
              <a:gd name="connsiteY137" fmla="*/ 1183342 h 1631577"/>
              <a:gd name="connsiteX138" fmla="*/ 1350682 w 3304988"/>
              <a:gd name="connsiteY138" fmla="*/ 1165412 h 1631577"/>
              <a:gd name="connsiteX139" fmla="*/ 1374588 w 3304988"/>
              <a:gd name="connsiteY139" fmla="*/ 1147483 h 1631577"/>
              <a:gd name="connsiteX140" fmla="*/ 1380564 w 3304988"/>
              <a:gd name="connsiteY140" fmla="*/ 1129553 h 1631577"/>
              <a:gd name="connsiteX141" fmla="*/ 1398494 w 3304988"/>
              <a:gd name="connsiteY141" fmla="*/ 1117600 h 1631577"/>
              <a:gd name="connsiteX142" fmla="*/ 1428376 w 3304988"/>
              <a:gd name="connsiteY142" fmla="*/ 1093695 h 1631577"/>
              <a:gd name="connsiteX143" fmla="*/ 1464235 w 3304988"/>
              <a:gd name="connsiteY143" fmla="*/ 1063812 h 1631577"/>
              <a:gd name="connsiteX144" fmla="*/ 1470211 w 3304988"/>
              <a:gd name="connsiteY144" fmla="*/ 1045883 h 1631577"/>
              <a:gd name="connsiteX145" fmla="*/ 1518023 w 3304988"/>
              <a:gd name="connsiteY145" fmla="*/ 1016000 h 1631577"/>
              <a:gd name="connsiteX146" fmla="*/ 1595717 w 3304988"/>
              <a:gd name="connsiteY146" fmla="*/ 1021977 h 1631577"/>
              <a:gd name="connsiteX147" fmla="*/ 1607670 w 3304988"/>
              <a:gd name="connsiteY147" fmla="*/ 1039906 h 1631577"/>
              <a:gd name="connsiteX148" fmla="*/ 1625600 w 3304988"/>
              <a:gd name="connsiteY148" fmla="*/ 1051859 h 1631577"/>
              <a:gd name="connsiteX149" fmla="*/ 1643529 w 3304988"/>
              <a:gd name="connsiteY149" fmla="*/ 1081742 h 1631577"/>
              <a:gd name="connsiteX150" fmla="*/ 1661458 w 3304988"/>
              <a:gd name="connsiteY150" fmla="*/ 1093695 h 1631577"/>
              <a:gd name="connsiteX151" fmla="*/ 1667435 w 3304988"/>
              <a:gd name="connsiteY151" fmla="*/ 1135530 h 1631577"/>
              <a:gd name="connsiteX152" fmla="*/ 1679388 w 3304988"/>
              <a:gd name="connsiteY152" fmla="*/ 1165412 h 1631577"/>
              <a:gd name="connsiteX153" fmla="*/ 1685364 w 3304988"/>
              <a:gd name="connsiteY153" fmla="*/ 1422400 h 1631577"/>
              <a:gd name="connsiteX154" fmla="*/ 1697317 w 3304988"/>
              <a:gd name="connsiteY154" fmla="*/ 1506071 h 1631577"/>
              <a:gd name="connsiteX155" fmla="*/ 1703294 w 3304988"/>
              <a:gd name="connsiteY155" fmla="*/ 1529977 h 1631577"/>
              <a:gd name="connsiteX156" fmla="*/ 1715247 w 3304988"/>
              <a:gd name="connsiteY156" fmla="*/ 1553883 h 1631577"/>
              <a:gd name="connsiteX157" fmla="*/ 1822823 w 3304988"/>
              <a:gd name="connsiteY157" fmla="*/ 1518024 h 1631577"/>
              <a:gd name="connsiteX158" fmla="*/ 1864658 w 3304988"/>
              <a:gd name="connsiteY158" fmla="*/ 1476189 h 1631577"/>
              <a:gd name="connsiteX159" fmla="*/ 1882588 w 3304988"/>
              <a:gd name="connsiteY159" fmla="*/ 1458259 h 1631577"/>
              <a:gd name="connsiteX160" fmla="*/ 1906494 w 3304988"/>
              <a:gd name="connsiteY160" fmla="*/ 1446306 h 1631577"/>
              <a:gd name="connsiteX161" fmla="*/ 1918447 w 3304988"/>
              <a:gd name="connsiteY161" fmla="*/ 1428377 h 1631577"/>
              <a:gd name="connsiteX162" fmla="*/ 1930400 w 3304988"/>
              <a:gd name="connsiteY162" fmla="*/ 1380565 h 1631577"/>
              <a:gd name="connsiteX163" fmla="*/ 1936376 w 3304988"/>
              <a:gd name="connsiteY163" fmla="*/ 1362636 h 1631577"/>
              <a:gd name="connsiteX164" fmla="*/ 1954306 w 3304988"/>
              <a:gd name="connsiteY164" fmla="*/ 1165412 h 1631577"/>
              <a:gd name="connsiteX165" fmla="*/ 1960282 w 3304988"/>
              <a:gd name="connsiteY165" fmla="*/ 1063812 h 1631577"/>
              <a:gd name="connsiteX166" fmla="*/ 1966258 w 3304988"/>
              <a:gd name="connsiteY166" fmla="*/ 1045883 h 1631577"/>
              <a:gd name="connsiteX167" fmla="*/ 1978211 w 3304988"/>
              <a:gd name="connsiteY167" fmla="*/ 992095 h 1631577"/>
              <a:gd name="connsiteX168" fmla="*/ 1996141 w 3304988"/>
              <a:gd name="connsiteY168" fmla="*/ 1063812 h 1631577"/>
              <a:gd name="connsiteX169" fmla="*/ 1984188 w 3304988"/>
              <a:gd name="connsiteY169" fmla="*/ 1326777 h 1631577"/>
              <a:gd name="connsiteX170" fmla="*/ 1978211 w 3304988"/>
              <a:gd name="connsiteY170" fmla="*/ 1374589 h 1631577"/>
              <a:gd name="connsiteX171" fmla="*/ 1972235 w 3304988"/>
              <a:gd name="connsiteY171" fmla="*/ 1428377 h 1631577"/>
              <a:gd name="connsiteX172" fmla="*/ 1984188 w 3304988"/>
              <a:gd name="connsiteY172" fmla="*/ 1207247 h 1631577"/>
              <a:gd name="connsiteX173" fmla="*/ 1996141 w 3304988"/>
              <a:gd name="connsiteY173" fmla="*/ 1111624 h 1631577"/>
              <a:gd name="connsiteX174" fmla="*/ 2008094 w 3304988"/>
              <a:gd name="connsiteY174" fmla="*/ 1087718 h 1631577"/>
              <a:gd name="connsiteX175" fmla="*/ 2014070 w 3304988"/>
              <a:gd name="connsiteY175" fmla="*/ 1069789 h 1631577"/>
              <a:gd name="connsiteX176" fmla="*/ 2043953 w 3304988"/>
              <a:gd name="connsiteY176" fmla="*/ 1021977 h 1631577"/>
              <a:gd name="connsiteX177" fmla="*/ 2055906 w 3304988"/>
              <a:gd name="connsiteY177" fmla="*/ 986118 h 1631577"/>
              <a:gd name="connsiteX178" fmla="*/ 2121647 w 3304988"/>
              <a:gd name="connsiteY178" fmla="*/ 1010024 h 1631577"/>
              <a:gd name="connsiteX179" fmla="*/ 2235200 w 3304988"/>
              <a:gd name="connsiteY179" fmla="*/ 1069789 h 1631577"/>
              <a:gd name="connsiteX180" fmla="*/ 2271058 w 3304988"/>
              <a:gd name="connsiteY180" fmla="*/ 1099671 h 1631577"/>
              <a:gd name="connsiteX181" fmla="*/ 2306917 w 3304988"/>
              <a:gd name="connsiteY181" fmla="*/ 1117600 h 1631577"/>
              <a:gd name="connsiteX182" fmla="*/ 2336800 w 3304988"/>
              <a:gd name="connsiteY182" fmla="*/ 1135530 h 1631577"/>
              <a:gd name="connsiteX183" fmla="*/ 2372658 w 3304988"/>
              <a:gd name="connsiteY183" fmla="*/ 1147483 h 1631577"/>
              <a:gd name="connsiteX184" fmla="*/ 2528047 w 3304988"/>
              <a:gd name="connsiteY184" fmla="*/ 1111624 h 1631577"/>
              <a:gd name="connsiteX185" fmla="*/ 2575858 w 3304988"/>
              <a:gd name="connsiteY185" fmla="*/ 1063812 h 1631577"/>
              <a:gd name="connsiteX186" fmla="*/ 2593788 w 3304988"/>
              <a:gd name="connsiteY186" fmla="*/ 1045883 h 1631577"/>
              <a:gd name="connsiteX187" fmla="*/ 2611717 w 3304988"/>
              <a:gd name="connsiteY187" fmla="*/ 1039906 h 1631577"/>
              <a:gd name="connsiteX188" fmla="*/ 2623670 w 3304988"/>
              <a:gd name="connsiteY188" fmla="*/ 1021977 h 1631577"/>
              <a:gd name="connsiteX189" fmla="*/ 2659529 w 3304988"/>
              <a:gd name="connsiteY189" fmla="*/ 998071 h 1631577"/>
              <a:gd name="connsiteX190" fmla="*/ 2659529 w 3304988"/>
              <a:gd name="connsiteY190" fmla="*/ 920377 h 1631577"/>
              <a:gd name="connsiteX191" fmla="*/ 2635623 w 3304988"/>
              <a:gd name="connsiteY191" fmla="*/ 932330 h 1631577"/>
              <a:gd name="connsiteX192" fmla="*/ 2569882 w 3304988"/>
              <a:gd name="connsiteY192" fmla="*/ 1004047 h 1631577"/>
              <a:gd name="connsiteX193" fmla="*/ 2522070 w 3304988"/>
              <a:gd name="connsiteY193" fmla="*/ 1045883 h 1631577"/>
              <a:gd name="connsiteX194" fmla="*/ 2480235 w 3304988"/>
              <a:gd name="connsiteY194" fmla="*/ 1099671 h 1631577"/>
              <a:gd name="connsiteX195" fmla="*/ 2414494 w 3304988"/>
              <a:gd name="connsiteY195" fmla="*/ 1153459 h 1631577"/>
              <a:gd name="connsiteX196" fmla="*/ 2408517 w 3304988"/>
              <a:gd name="connsiteY196" fmla="*/ 1171389 h 1631577"/>
              <a:gd name="connsiteX197" fmla="*/ 2372658 w 3304988"/>
              <a:gd name="connsiteY197" fmla="*/ 1201271 h 1631577"/>
              <a:gd name="connsiteX198" fmla="*/ 2354729 w 3304988"/>
              <a:gd name="connsiteY198" fmla="*/ 1219200 h 1631577"/>
              <a:gd name="connsiteX199" fmla="*/ 2348753 w 3304988"/>
              <a:gd name="connsiteY199" fmla="*/ 1237130 h 1631577"/>
              <a:gd name="connsiteX200" fmla="*/ 2324847 w 3304988"/>
              <a:gd name="connsiteY200" fmla="*/ 1267012 h 1631577"/>
              <a:gd name="connsiteX201" fmla="*/ 2330823 w 3304988"/>
              <a:gd name="connsiteY201" fmla="*/ 1422400 h 1631577"/>
              <a:gd name="connsiteX202" fmla="*/ 2336800 w 3304988"/>
              <a:gd name="connsiteY202" fmla="*/ 1440330 h 1631577"/>
              <a:gd name="connsiteX203" fmla="*/ 2354729 w 3304988"/>
              <a:gd name="connsiteY203" fmla="*/ 1458259 h 1631577"/>
              <a:gd name="connsiteX204" fmla="*/ 2378635 w 3304988"/>
              <a:gd name="connsiteY204" fmla="*/ 1488142 h 1631577"/>
              <a:gd name="connsiteX205" fmla="*/ 2414494 w 3304988"/>
              <a:gd name="connsiteY205" fmla="*/ 1524000 h 1631577"/>
              <a:gd name="connsiteX206" fmla="*/ 2426447 w 3304988"/>
              <a:gd name="connsiteY206" fmla="*/ 1547906 h 1631577"/>
              <a:gd name="connsiteX207" fmla="*/ 2468282 w 3304988"/>
              <a:gd name="connsiteY207" fmla="*/ 1577789 h 1631577"/>
              <a:gd name="connsiteX208" fmla="*/ 2498164 w 3304988"/>
              <a:gd name="connsiteY208" fmla="*/ 1601695 h 1631577"/>
              <a:gd name="connsiteX209" fmla="*/ 2516094 w 3304988"/>
              <a:gd name="connsiteY209" fmla="*/ 1619624 h 1631577"/>
              <a:gd name="connsiteX210" fmla="*/ 2545976 w 3304988"/>
              <a:gd name="connsiteY210" fmla="*/ 1625600 h 1631577"/>
              <a:gd name="connsiteX211" fmla="*/ 2569882 w 3304988"/>
              <a:gd name="connsiteY211" fmla="*/ 1631577 h 1631577"/>
              <a:gd name="connsiteX212" fmla="*/ 2641600 w 3304988"/>
              <a:gd name="connsiteY212" fmla="*/ 1613647 h 1631577"/>
              <a:gd name="connsiteX213" fmla="*/ 2653553 w 3304988"/>
              <a:gd name="connsiteY213" fmla="*/ 1595718 h 1631577"/>
              <a:gd name="connsiteX214" fmla="*/ 2671482 w 3304988"/>
              <a:gd name="connsiteY214" fmla="*/ 1589742 h 1631577"/>
              <a:gd name="connsiteX215" fmla="*/ 2725270 w 3304988"/>
              <a:gd name="connsiteY215" fmla="*/ 1559859 h 1631577"/>
              <a:gd name="connsiteX216" fmla="*/ 2761129 w 3304988"/>
              <a:gd name="connsiteY216" fmla="*/ 1518024 h 1631577"/>
              <a:gd name="connsiteX217" fmla="*/ 2791011 w 3304988"/>
              <a:gd name="connsiteY217" fmla="*/ 1482165 h 1631577"/>
              <a:gd name="connsiteX218" fmla="*/ 2808941 w 3304988"/>
              <a:gd name="connsiteY218" fmla="*/ 1476189 h 1631577"/>
              <a:gd name="connsiteX219" fmla="*/ 2862729 w 3304988"/>
              <a:gd name="connsiteY219" fmla="*/ 1452283 h 1631577"/>
              <a:gd name="connsiteX220" fmla="*/ 2880658 w 3304988"/>
              <a:gd name="connsiteY220" fmla="*/ 1446306 h 1631577"/>
              <a:gd name="connsiteX221" fmla="*/ 2922494 w 3304988"/>
              <a:gd name="connsiteY221" fmla="*/ 1404471 h 1631577"/>
              <a:gd name="connsiteX222" fmla="*/ 2934447 w 3304988"/>
              <a:gd name="connsiteY222" fmla="*/ 1386542 h 1631577"/>
              <a:gd name="connsiteX223" fmla="*/ 3012141 w 3304988"/>
              <a:gd name="connsiteY223" fmla="*/ 1314824 h 1631577"/>
              <a:gd name="connsiteX224" fmla="*/ 3024094 w 3304988"/>
              <a:gd name="connsiteY224" fmla="*/ 1278965 h 1631577"/>
              <a:gd name="connsiteX225" fmla="*/ 3059953 w 3304988"/>
              <a:gd name="connsiteY225" fmla="*/ 1225177 h 1631577"/>
              <a:gd name="connsiteX226" fmla="*/ 3071906 w 3304988"/>
              <a:gd name="connsiteY226" fmla="*/ 1201271 h 1631577"/>
              <a:gd name="connsiteX227" fmla="*/ 3083858 w 3304988"/>
              <a:gd name="connsiteY227" fmla="*/ 1159436 h 1631577"/>
              <a:gd name="connsiteX228" fmla="*/ 3089835 w 3304988"/>
              <a:gd name="connsiteY228" fmla="*/ 1141506 h 1631577"/>
              <a:gd name="connsiteX229" fmla="*/ 3095811 w 3304988"/>
              <a:gd name="connsiteY229" fmla="*/ 1087718 h 1631577"/>
              <a:gd name="connsiteX230" fmla="*/ 3107764 w 3304988"/>
              <a:gd name="connsiteY230" fmla="*/ 1063812 h 1631577"/>
              <a:gd name="connsiteX231" fmla="*/ 3095811 w 3304988"/>
              <a:gd name="connsiteY231" fmla="*/ 974165 h 1631577"/>
              <a:gd name="connsiteX232" fmla="*/ 3006164 w 3304988"/>
              <a:gd name="connsiteY232" fmla="*/ 1063812 h 1631577"/>
              <a:gd name="connsiteX233" fmla="*/ 2970306 w 3304988"/>
              <a:gd name="connsiteY233" fmla="*/ 1093695 h 1631577"/>
              <a:gd name="connsiteX234" fmla="*/ 2934447 w 3304988"/>
              <a:gd name="connsiteY234" fmla="*/ 1129553 h 1631577"/>
              <a:gd name="connsiteX235" fmla="*/ 2928470 w 3304988"/>
              <a:gd name="connsiteY235" fmla="*/ 1147483 h 1631577"/>
              <a:gd name="connsiteX236" fmla="*/ 2922494 w 3304988"/>
              <a:gd name="connsiteY236" fmla="*/ 1177365 h 1631577"/>
              <a:gd name="connsiteX237" fmla="*/ 2904564 w 3304988"/>
              <a:gd name="connsiteY237" fmla="*/ 1213224 h 1631577"/>
              <a:gd name="connsiteX238" fmla="*/ 2886635 w 3304988"/>
              <a:gd name="connsiteY238" fmla="*/ 1267012 h 1631577"/>
              <a:gd name="connsiteX239" fmla="*/ 2862729 w 3304988"/>
              <a:gd name="connsiteY239" fmla="*/ 1344706 h 1631577"/>
              <a:gd name="connsiteX240" fmla="*/ 2880658 w 3304988"/>
              <a:gd name="connsiteY240" fmla="*/ 1452283 h 1631577"/>
              <a:gd name="connsiteX241" fmla="*/ 2934447 w 3304988"/>
              <a:gd name="connsiteY241" fmla="*/ 1506071 h 1631577"/>
              <a:gd name="connsiteX242" fmla="*/ 2952376 w 3304988"/>
              <a:gd name="connsiteY242" fmla="*/ 1512047 h 1631577"/>
              <a:gd name="connsiteX243" fmla="*/ 2976282 w 3304988"/>
              <a:gd name="connsiteY243" fmla="*/ 1524000 h 1631577"/>
              <a:gd name="connsiteX244" fmla="*/ 3018117 w 3304988"/>
              <a:gd name="connsiteY244" fmla="*/ 1529977 h 1631577"/>
              <a:gd name="connsiteX245" fmla="*/ 3143623 w 3304988"/>
              <a:gd name="connsiteY245" fmla="*/ 1535953 h 1631577"/>
              <a:gd name="connsiteX246" fmla="*/ 3179482 w 3304988"/>
              <a:gd name="connsiteY246" fmla="*/ 1512047 h 1631577"/>
              <a:gd name="connsiteX247" fmla="*/ 3221317 w 3304988"/>
              <a:gd name="connsiteY247" fmla="*/ 1506071 h 1631577"/>
              <a:gd name="connsiteX248" fmla="*/ 3263153 w 3304988"/>
              <a:gd name="connsiteY248" fmla="*/ 1494118 h 1631577"/>
              <a:gd name="connsiteX249" fmla="*/ 3304988 w 3304988"/>
              <a:gd name="connsiteY249" fmla="*/ 1482165 h 1631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3304988" h="1631577">
                <a:moveTo>
                  <a:pt x="0" y="382495"/>
                </a:moveTo>
                <a:cubicBezTo>
                  <a:pt x="165436" y="364111"/>
                  <a:pt x="-94706" y="393586"/>
                  <a:pt x="137458" y="364565"/>
                </a:cubicBezTo>
                <a:cubicBezTo>
                  <a:pt x="173259" y="360090"/>
                  <a:pt x="209176" y="356596"/>
                  <a:pt x="245035" y="352612"/>
                </a:cubicBezTo>
                <a:lnTo>
                  <a:pt x="525929" y="358589"/>
                </a:lnTo>
                <a:cubicBezTo>
                  <a:pt x="538038" y="359046"/>
                  <a:pt x="549764" y="363062"/>
                  <a:pt x="561788" y="364565"/>
                </a:cubicBezTo>
                <a:cubicBezTo>
                  <a:pt x="581654" y="367048"/>
                  <a:pt x="601631" y="368550"/>
                  <a:pt x="621553" y="370542"/>
                </a:cubicBezTo>
                <a:cubicBezTo>
                  <a:pt x="651435" y="364565"/>
                  <a:pt x="681452" y="359223"/>
                  <a:pt x="711200" y="352612"/>
                </a:cubicBezTo>
                <a:cubicBezTo>
                  <a:pt x="738241" y="346603"/>
                  <a:pt x="721268" y="347579"/>
                  <a:pt x="747058" y="334683"/>
                </a:cubicBezTo>
                <a:cubicBezTo>
                  <a:pt x="759312" y="328556"/>
                  <a:pt x="783500" y="325004"/>
                  <a:pt x="794870" y="322730"/>
                </a:cubicBezTo>
                <a:cubicBezTo>
                  <a:pt x="810807" y="312769"/>
                  <a:pt x="824852" y="298790"/>
                  <a:pt x="842682" y="292847"/>
                </a:cubicBezTo>
                <a:cubicBezTo>
                  <a:pt x="873930" y="282432"/>
                  <a:pt x="889845" y="278231"/>
                  <a:pt x="920376" y="262965"/>
                </a:cubicBezTo>
                <a:cubicBezTo>
                  <a:pt x="930766" y="257770"/>
                  <a:pt x="939643" y="249754"/>
                  <a:pt x="950258" y="245036"/>
                </a:cubicBezTo>
                <a:cubicBezTo>
                  <a:pt x="957764" y="241700"/>
                  <a:pt x="966239" y="241220"/>
                  <a:pt x="974164" y="239059"/>
                </a:cubicBezTo>
                <a:cubicBezTo>
                  <a:pt x="988156" y="235243"/>
                  <a:pt x="1001986" y="230843"/>
                  <a:pt x="1016000" y="227106"/>
                </a:cubicBezTo>
                <a:cubicBezTo>
                  <a:pt x="1083408" y="209130"/>
                  <a:pt x="1043055" y="222071"/>
                  <a:pt x="1081741" y="209177"/>
                </a:cubicBezTo>
                <a:cubicBezTo>
                  <a:pt x="1087717" y="205193"/>
                  <a:pt x="1093106" y="200141"/>
                  <a:pt x="1099670" y="197224"/>
                </a:cubicBezTo>
                <a:cubicBezTo>
                  <a:pt x="1111184" y="192107"/>
                  <a:pt x="1135529" y="185271"/>
                  <a:pt x="1135529" y="185271"/>
                </a:cubicBezTo>
                <a:cubicBezTo>
                  <a:pt x="1141505" y="179295"/>
                  <a:pt x="1147041" y="172842"/>
                  <a:pt x="1153458" y="167342"/>
                </a:cubicBezTo>
                <a:cubicBezTo>
                  <a:pt x="1161021" y="160859"/>
                  <a:pt x="1170987" y="157064"/>
                  <a:pt x="1177364" y="149412"/>
                </a:cubicBezTo>
                <a:cubicBezTo>
                  <a:pt x="1181397" y="144572"/>
                  <a:pt x="1179847" y="136725"/>
                  <a:pt x="1183341" y="131483"/>
                </a:cubicBezTo>
                <a:cubicBezTo>
                  <a:pt x="1188029" y="124450"/>
                  <a:pt x="1195294" y="119530"/>
                  <a:pt x="1201270" y="113553"/>
                </a:cubicBezTo>
                <a:cubicBezTo>
                  <a:pt x="1203262" y="107577"/>
                  <a:pt x="1207247" y="101924"/>
                  <a:pt x="1207247" y="95624"/>
                </a:cubicBezTo>
                <a:cubicBezTo>
                  <a:pt x="1207247" y="65406"/>
                  <a:pt x="1201682" y="69451"/>
                  <a:pt x="1189317" y="47812"/>
                </a:cubicBezTo>
                <a:cubicBezTo>
                  <a:pt x="1175311" y="23300"/>
                  <a:pt x="1183843" y="24157"/>
                  <a:pt x="1159435" y="11953"/>
                </a:cubicBezTo>
                <a:cubicBezTo>
                  <a:pt x="1147186" y="5828"/>
                  <a:pt x="1122984" y="2272"/>
                  <a:pt x="1111623" y="0"/>
                </a:cubicBezTo>
                <a:cubicBezTo>
                  <a:pt x="1093694" y="1992"/>
                  <a:pt x="1074949" y="272"/>
                  <a:pt x="1057835" y="5977"/>
                </a:cubicBezTo>
                <a:cubicBezTo>
                  <a:pt x="1049817" y="8650"/>
                  <a:pt x="1046399" y="18495"/>
                  <a:pt x="1039906" y="23906"/>
                </a:cubicBezTo>
                <a:cubicBezTo>
                  <a:pt x="1034388" y="28504"/>
                  <a:pt x="1027585" y="31372"/>
                  <a:pt x="1021976" y="35859"/>
                </a:cubicBezTo>
                <a:cubicBezTo>
                  <a:pt x="997676" y="55299"/>
                  <a:pt x="974279" y="75842"/>
                  <a:pt x="950258" y="95624"/>
                </a:cubicBezTo>
                <a:cubicBezTo>
                  <a:pt x="940411" y="103733"/>
                  <a:pt x="931785" y="113825"/>
                  <a:pt x="920376" y="119530"/>
                </a:cubicBezTo>
                <a:cubicBezTo>
                  <a:pt x="912407" y="123514"/>
                  <a:pt x="904611" y="127865"/>
                  <a:pt x="896470" y="131483"/>
                </a:cubicBezTo>
                <a:cubicBezTo>
                  <a:pt x="886667" y="135840"/>
                  <a:pt x="876183" y="138638"/>
                  <a:pt x="866588" y="143436"/>
                </a:cubicBezTo>
                <a:cubicBezTo>
                  <a:pt x="839064" y="157198"/>
                  <a:pt x="853912" y="162203"/>
                  <a:pt x="812800" y="167342"/>
                </a:cubicBezTo>
                <a:lnTo>
                  <a:pt x="717176" y="179295"/>
                </a:lnTo>
                <a:cubicBezTo>
                  <a:pt x="697254" y="177303"/>
                  <a:pt x="677256" y="175964"/>
                  <a:pt x="657411" y="173318"/>
                </a:cubicBezTo>
                <a:cubicBezTo>
                  <a:pt x="647342" y="171975"/>
                  <a:pt x="637687" y="167342"/>
                  <a:pt x="627529" y="167342"/>
                </a:cubicBezTo>
                <a:cubicBezTo>
                  <a:pt x="617371" y="167342"/>
                  <a:pt x="607608" y="171326"/>
                  <a:pt x="597647" y="173318"/>
                </a:cubicBezTo>
                <a:cubicBezTo>
                  <a:pt x="587686" y="179294"/>
                  <a:pt x="578290" y="186335"/>
                  <a:pt x="567764" y="191247"/>
                </a:cubicBezTo>
                <a:cubicBezTo>
                  <a:pt x="548321" y="200320"/>
                  <a:pt x="528355" y="208368"/>
                  <a:pt x="508000" y="215153"/>
                </a:cubicBezTo>
                <a:cubicBezTo>
                  <a:pt x="502023" y="217145"/>
                  <a:pt x="495705" y="218313"/>
                  <a:pt x="490070" y="221130"/>
                </a:cubicBezTo>
                <a:cubicBezTo>
                  <a:pt x="433614" y="249358"/>
                  <a:pt x="482690" y="231558"/>
                  <a:pt x="442258" y="245036"/>
                </a:cubicBezTo>
                <a:cubicBezTo>
                  <a:pt x="434290" y="254997"/>
                  <a:pt x="428038" y="266617"/>
                  <a:pt x="418353" y="274918"/>
                </a:cubicBezTo>
                <a:cubicBezTo>
                  <a:pt x="413570" y="279018"/>
                  <a:pt x="405665" y="277400"/>
                  <a:pt x="400423" y="280895"/>
                </a:cubicBezTo>
                <a:cubicBezTo>
                  <a:pt x="355658" y="310738"/>
                  <a:pt x="407195" y="290591"/>
                  <a:pt x="364564" y="304800"/>
                </a:cubicBezTo>
                <a:cubicBezTo>
                  <a:pt x="362572" y="310777"/>
                  <a:pt x="361714" y="317260"/>
                  <a:pt x="358588" y="322730"/>
                </a:cubicBezTo>
                <a:cubicBezTo>
                  <a:pt x="353646" y="331379"/>
                  <a:pt x="346448" y="338530"/>
                  <a:pt x="340658" y="346636"/>
                </a:cubicBezTo>
                <a:cubicBezTo>
                  <a:pt x="336483" y="352481"/>
                  <a:pt x="332690" y="358589"/>
                  <a:pt x="328706" y="364565"/>
                </a:cubicBezTo>
                <a:cubicBezTo>
                  <a:pt x="307105" y="450962"/>
                  <a:pt x="324180" y="375485"/>
                  <a:pt x="316753" y="579718"/>
                </a:cubicBezTo>
                <a:cubicBezTo>
                  <a:pt x="311470" y="724994"/>
                  <a:pt x="327538" y="675273"/>
                  <a:pt x="298823" y="747059"/>
                </a:cubicBezTo>
                <a:cubicBezTo>
                  <a:pt x="296831" y="762996"/>
                  <a:pt x="295807" y="779085"/>
                  <a:pt x="292847" y="794871"/>
                </a:cubicBezTo>
                <a:cubicBezTo>
                  <a:pt x="289820" y="811017"/>
                  <a:pt x="284458" y="826646"/>
                  <a:pt x="280894" y="842683"/>
                </a:cubicBezTo>
                <a:lnTo>
                  <a:pt x="268941" y="896471"/>
                </a:lnTo>
                <a:cubicBezTo>
                  <a:pt x="266949" y="916393"/>
                  <a:pt x="267159" y="936659"/>
                  <a:pt x="262964" y="956236"/>
                </a:cubicBezTo>
                <a:cubicBezTo>
                  <a:pt x="261097" y="964947"/>
                  <a:pt x="254520" y="971953"/>
                  <a:pt x="251011" y="980142"/>
                </a:cubicBezTo>
                <a:cubicBezTo>
                  <a:pt x="248530" y="985932"/>
                  <a:pt x="247516" y="992281"/>
                  <a:pt x="245035" y="998071"/>
                </a:cubicBezTo>
                <a:cubicBezTo>
                  <a:pt x="231372" y="1029953"/>
                  <a:pt x="235116" y="1011870"/>
                  <a:pt x="227106" y="1039906"/>
                </a:cubicBezTo>
                <a:cubicBezTo>
                  <a:pt x="210026" y="1099685"/>
                  <a:pt x="235472" y="1017597"/>
                  <a:pt x="215153" y="1105647"/>
                </a:cubicBezTo>
                <a:cubicBezTo>
                  <a:pt x="212320" y="1117924"/>
                  <a:pt x="207184" y="1129553"/>
                  <a:pt x="203200" y="1141506"/>
                </a:cubicBezTo>
                <a:cubicBezTo>
                  <a:pt x="201208" y="1221192"/>
                  <a:pt x="200927" y="1300940"/>
                  <a:pt x="197223" y="1380565"/>
                </a:cubicBezTo>
                <a:cubicBezTo>
                  <a:pt x="196930" y="1386858"/>
                  <a:pt x="192614" y="1392345"/>
                  <a:pt x="191247" y="1398495"/>
                </a:cubicBezTo>
                <a:cubicBezTo>
                  <a:pt x="188618" y="1410324"/>
                  <a:pt x="187262" y="1422400"/>
                  <a:pt x="185270" y="1434353"/>
                </a:cubicBezTo>
                <a:cubicBezTo>
                  <a:pt x="177301" y="1428377"/>
                  <a:pt x="167741" y="1424076"/>
                  <a:pt x="161364" y="1416424"/>
                </a:cubicBezTo>
                <a:cubicBezTo>
                  <a:pt x="157331" y="1411585"/>
                  <a:pt x="159488" y="1403278"/>
                  <a:pt x="155388" y="1398495"/>
                </a:cubicBezTo>
                <a:cubicBezTo>
                  <a:pt x="147087" y="1388810"/>
                  <a:pt x="135467" y="1382558"/>
                  <a:pt x="125506" y="1374589"/>
                </a:cubicBezTo>
                <a:cubicBezTo>
                  <a:pt x="123514" y="1366620"/>
                  <a:pt x="122865" y="1358189"/>
                  <a:pt x="119529" y="1350683"/>
                </a:cubicBezTo>
                <a:cubicBezTo>
                  <a:pt x="94073" y="1293407"/>
                  <a:pt x="59226" y="1310830"/>
                  <a:pt x="203200" y="1344706"/>
                </a:cubicBezTo>
                <a:cubicBezTo>
                  <a:pt x="219137" y="1356659"/>
                  <a:pt x="236270" y="1367164"/>
                  <a:pt x="251011" y="1380565"/>
                </a:cubicBezTo>
                <a:cubicBezTo>
                  <a:pt x="258381" y="1387265"/>
                  <a:pt x="262382" y="1396975"/>
                  <a:pt x="268941" y="1404471"/>
                </a:cubicBezTo>
                <a:cubicBezTo>
                  <a:pt x="292787" y="1431723"/>
                  <a:pt x="296496" y="1430810"/>
                  <a:pt x="328706" y="1452283"/>
                </a:cubicBezTo>
                <a:cubicBezTo>
                  <a:pt x="350619" y="1485154"/>
                  <a:pt x="328705" y="1457262"/>
                  <a:pt x="358588" y="1482165"/>
                </a:cubicBezTo>
                <a:cubicBezTo>
                  <a:pt x="386799" y="1505675"/>
                  <a:pt x="368011" y="1500007"/>
                  <a:pt x="406400" y="1524000"/>
                </a:cubicBezTo>
                <a:cubicBezTo>
                  <a:pt x="411742" y="1527339"/>
                  <a:pt x="418353" y="1527985"/>
                  <a:pt x="424329" y="1529977"/>
                </a:cubicBezTo>
                <a:cubicBezTo>
                  <a:pt x="445660" y="1561972"/>
                  <a:pt x="431202" y="1542825"/>
                  <a:pt x="472141" y="1583765"/>
                </a:cubicBezTo>
                <a:lnTo>
                  <a:pt x="490070" y="1601695"/>
                </a:lnTo>
                <a:cubicBezTo>
                  <a:pt x="502892" y="1563232"/>
                  <a:pt x="485996" y="1605009"/>
                  <a:pt x="513976" y="1565836"/>
                </a:cubicBezTo>
                <a:cubicBezTo>
                  <a:pt x="519154" y="1558586"/>
                  <a:pt x="521509" y="1549665"/>
                  <a:pt x="525929" y="1541930"/>
                </a:cubicBezTo>
                <a:cubicBezTo>
                  <a:pt x="529493" y="1535693"/>
                  <a:pt x="533898" y="1529977"/>
                  <a:pt x="537882" y="1524000"/>
                </a:cubicBezTo>
                <a:cubicBezTo>
                  <a:pt x="545600" y="1500844"/>
                  <a:pt x="544562" y="1497070"/>
                  <a:pt x="567764" y="1476189"/>
                </a:cubicBezTo>
                <a:cubicBezTo>
                  <a:pt x="578442" y="1466579"/>
                  <a:pt x="592716" y="1461632"/>
                  <a:pt x="603623" y="1452283"/>
                </a:cubicBezTo>
                <a:cubicBezTo>
                  <a:pt x="620736" y="1437615"/>
                  <a:pt x="640253" y="1424040"/>
                  <a:pt x="651435" y="1404471"/>
                </a:cubicBezTo>
                <a:cubicBezTo>
                  <a:pt x="675270" y="1362761"/>
                  <a:pt x="681519" y="1347247"/>
                  <a:pt x="717176" y="1308847"/>
                </a:cubicBezTo>
                <a:cubicBezTo>
                  <a:pt x="727763" y="1297445"/>
                  <a:pt x="742033" y="1289967"/>
                  <a:pt x="753035" y="1278965"/>
                </a:cubicBezTo>
                <a:cubicBezTo>
                  <a:pt x="785599" y="1246401"/>
                  <a:pt x="754649" y="1260497"/>
                  <a:pt x="788894" y="1249083"/>
                </a:cubicBezTo>
                <a:cubicBezTo>
                  <a:pt x="794870" y="1243106"/>
                  <a:pt x="800406" y="1236654"/>
                  <a:pt x="806823" y="1231153"/>
                </a:cubicBezTo>
                <a:cubicBezTo>
                  <a:pt x="823791" y="1216609"/>
                  <a:pt x="835310" y="1213092"/>
                  <a:pt x="848658" y="1195295"/>
                </a:cubicBezTo>
                <a:cubicBezTo>
                  <a:pt x="855628" y="1186002"/>
                  <a:pt x="859028" y="1174232"/>
                  <a:pt x="866588" y="1165412"/>
                </a:cubicBezTo>
                <a:cubicBezTo>
                  <a:pt x="871262" y="1159958"/>
                  <a:pt x="879149" y="1158231"/>
                  <a:pt x="884517" y="1153459"/>
                </a:cubicBezTo>
                <a:cubicBezTo>
                  <a:pt x="897151" y="1142228"/>
                  <a:pt x="908423" y="1129553"/>
                  <a:pt x="920376" y="1117600"/>
                </a:cubicBezTo>
                <a:cubicBezTo>
                  <a:pt x="926353" y="1111624"/>
                  <a:pt x="933618" y="1106704"/>
                  <a:pt x="938306" y="1099671"/>
                </a:cubicBezTo>
                <a:cubicBezTo>
                  <a:pt x="942290" y="1093695"/>
                  <a:pt x="944649" y="1086229"/>
                  <a:pt x="950258" y="1081742"/>
                </a:cubicBezTo>
                <a:cubicBezTo>
                  <a:pt x="955177" y="1077806"/>
                  <a:pt x="962211" y="1077757"/>
                  <a:pt x="968188" y="1075765"/>
                </a:cubicBezTo>
                <a:cubicBezTo>
                  <a:pt x="982133" y="1061820"/>
                  <a:pt x="1002699" y="1052241"/>
                  <a:pt x="1010023" y="1033930"/>
                </a:cubicBezTo>
                <a:cubicBezTo>
                  <a:pt x="1014007" y="1023969"/>
                  <a:pt x="1015666" y="1012723"/>
                  <a:pt x="1021976" y="1004047"/>
                </a:cubicBezTo>
                <a:cubicBezTo>
                  <a:pt x="1031918" y="990376"/>
                  <a:pt x="1041799" y="973535"/>
                  <a:pt x="1057835" y="968189"/>
                </a:cubicBezTo>
                <a:cubicBezTo>
                  <a:pt x="1063811" y="966197"/>
                  <a:pt x="1070129" y="965029"/>
                  <a:pt x="1075764" y="962212"/>
                </a:cubicBezTo>
                <a:cubicBezTo>
                  <a:pt x="1087627" y="956280"/>
                  <a:pt x="1117707" y="931488"/>
                  <a:pt x="1123576" y="926353"/>
                </a:cubicBezTo>
                <a:cubicBezTo>
                  <a:pt x="1129937" y="920787"/>
                  <a:pt x="1135013" y="913835"/>
                  <a:pt x="1141506" y="908424"/>
                </a:cubicBezTo>
                <a:cubicBezTo>
                  <a:pt x="1191422" y="866828"/>
                  <a:pt x="1124993" y="930913"/>
                  <a:pt x="1177364" y="878542"/>
                </a:cubicBezTo>
                <a:cubicBezTo>
                  <a:pt x="1191576" y="835908"/>
                  <a:pt x="1171424" y="887452"/>
                  <a:pt x="1201270" y="842683"/>
                </a:cubicBezTo>
                <a:cubicBezTo>
                  <a:pt x="1204765" y="837441"/>
                  <a:pt x="1203214" y="829593"/>
                  <a:pt x="1207247" y="824753"/>
                </a:cubicBezTo>
                <a:cubicBezTo>
                  <a:pt x="1221325" y="807860"/>
                  <a:pt x="1234096" y="808495"/>
                  <a:pt x="1249082" y="794871"/>
                </a:cubicBezTo>
                <a:cubicBezTo>
                  <a:pt x="1265759" y="779710"/>
                  <a:pt x="1284392" y="765812"/>
                  <a:pt x="1296894" y="747059"/>
                </a:cubicBezTo>
                <a:lnTo>
                  <a:pt x="1320800" y="711200"/>
                </a:lnTo>
                <a:cubicBezTo>
                  <a:pt x="1324784" y="705224"/>
                  <a:pt x="1326777" y="697255"/>
                  <a:pt x="1332753" y="693271"/>
                </a:cubicBezTo>
                <a:cubicBezTo>
                  <a:pt x="1357714" y="676630"/>
                  <a:pt x="1345603" y="686397"/>
                  <a:pt x="1368611" y="663389"/>
                </a:cubicBezTo>
                <a:cubicBezTo>
                  <a:pt x="1379115" y="631878"/>
                  <a:pt x="1367646" y="657376"/>
                  <a:pt x="1392517" y="627530"/>
                </a:cubicBezTo>
                <a:cubicBezTo>
                  <a:pt x="1397115" y="622012"/>
                  <a:pt x="1400295" y="615445"/>
                  <a:pt x="1404470" y="609600"/>
                </a:cubicBezTo>
                <a:cubicBezTo>
                  <a:pt x="1410260" y="601495"/>
                  <a:pt x="1416423" y="593663"/>
                  <a:pt x="1422400" y="585695"/>
                </a:cubicBezTo>
                <a:cubicBezTo>
                  <a:pt x="1424392" y="579718"/>
                  <a:pt x="1425317" y="573272"/>
                  <a:pt x="1428376" y="567765"/>
                </a:cubicBezTo>
                <a:cubicBezTo>
                  <a:pt x="1435352" y="555207"/>
                  <a:pt x="1452282" y="531906"/>
                  <a:pt x="1452282" y="531906"/>
                </a:cubicBezTo>
                <a:cubicBezTo>
                  <a:pt x="1466491" y="489276"/>
                  <a:pt x="1446343" y="540815"/>
                  <a:pt x="1476188" y="496047"/>
                </a:cubicBezTo>
                <a:cubicBezTo>
                  <a:pt x="1499282" y="461406"/>
                  <a:pt x="1459994" y="492898"/>
                  <a:pt x="1500094" y="466165"/>
                </a:cubicBezTo>
                <a:cubicBezTo>
                  <a:pt x="1512804" y="428033"/>
                  <a:pt x="1495944" y="469706"/>
                  <a:pt x="1529976" y="424330"/>
                </a:cubicBezTo>
                <a:cubicBezTo>
                  <a:pt x="1558418" y="386407"/>
                  <a:pt x="1529444" y="414803"/>
                  <a:pt x="1547906" y="382495"/>
                </a:cubicBezTo>
                <a:cubicBezTo>
                  <a:pt x="1552848" y="373847"/>
                  <a:pt x="1559859" y="366558"/>
                  <a:pt x="1565835" y="358589"/>
                </a:cubicBezTo>
                <a:cubicBezTo>
                  <a:pt x="1586560" y="275682"/>
                  <a:pt x="1555006" y="403517"/>
                  <a:pt x="1577788" y="304800"/>
                </a:cubicBezTo>
                <a:cubicBezTo>
                  <a:pt x="1581482" y="288793"/>
                  <a:pt x="1585757" y="272926"/>
                  <a:pt x="1589741" y="256989"/>
                </a:cubicBezTo>
                <a:cubicBezTo>
                  <a:pt x="1587749" y="223122"/>
                  <a:pt x="1593642" y="187844"/>
                  <a:pt x="1583764" y="155389"/>
                </a:cubicBezTo>
                <a:cubicBezTo>
                  <a:pt x="1578842" y="139218"/>
                  <a:pt x="1558048" y="133053"/>
                  <a:pt x="1547906" y="119530"/>
                </a:cubicBezTo>
                <a:cubicBezTo>
                  <a:pt x="1541929" y="111561"/>
                  <a:pt x="1538082" y="101414"/>
                  <a:pt x="1529976" y="95624"/>
                </a:cubicBezTo>
                <a:cubicBezTo>
                  <a:pt x="1523292" y="90850"/>
                  <a:pt x="1514039" y="91639"/>
                  <a:pt x="1506070" y="89647"/>
                </a:cubicBezTo>
                <a:cubicBezTo>
                  <a:pt x="1491804" y="95354"/>
                  <a:pt x="1470193" y="101618"/>
                  <a:pt x="1458258" y="113553"/>
                </a:cubicBezTo>
                <a:cubicBezTo>
                  <a:pt x="1425693" y="146118"/>
                  <a:pt x="1456644" y="132020"/>
                  <a:pt x="1422400" y="143436"/>
                </a:cubicBezTo>
                <a:lnTo>
                  <a:pt x="1368611" y="197224"/>
                </a:lnTo>
                <a:lnTo>
                  <a:pt x="1350682" y="215153"/>
                </a:lnTo>
                <a:cubicBezTo>
                  <a:pt x="1336668" y="271214"/>
                  <a:pt x="1356316" y="202478"/>
                  <a:pt x="1326776" y="268942"/>
                </a:cubicBezTo>
                <a:cubicBezTo>
                  <a:pt x="1323440" y="276448"/>
                  <a:pt x="1324035" y="285298"/>
                  <a:pt x="1320800" y="292847"/>
                </a:cubicBezTo>
                <a:cubicBezTo>
                  <a:pt x="1317971" y="299449"/>
                  <a:pt x="1312059" y="304352"/>
                  <a:pt x="1308847" y="310777"/>
                </a:cubicBezTo>
                <a:cubicBezTo>
                  <a:pt x="1306030" y="316412"/>
                  <a:pt x="1305352" y="322916"/>
                  <a:pt x="1302870" y="328706"/>
                </a:cubicBezTo>
                <a:cubicBezTo>
                  <a:pt x="1299360" y="336895"/>
                  <a:pt x="1295285" y="344847"/>
                  <a:pt x="1290917" y="352612"/>
                </a:cubicBezTo>
                <a:cubicBezTo>
                  <a:pt x="1240231" y="442722"/>
                  <a:pt x="1258973" y="394656"/>
                  <a:pt x="1237129" y="460189"/>
                </a:cubicBezTo>
                <a:cubicBezTo>
                  <a:pt x="1214476" y="709388"/>
                  <a:pt x="1228303" y="530132"/>
                  <a:pt x="1243106" y="1087718"/>
                </a:cubicBezTo>
                <a:cubicBezTo>
                  <a:pt x="1244112" y="1125608"/>
                  <a:pt x="1247189" y="1163415"/>
                  <a:pt x="1249082" y="1201271"/>
                </a:cubicBezTo>
                <a:cubicBezTo>
                  <a:pt x="1256384" y="1347313"/>
                  <a:pt x="1249647" y="1283495"/>
                  <a:pt x="1261035" y="1374589"/>
                </a:cubicBezTo>
                <a:cubicBezTo>
                  <a:pt x="1267011" y="1356659"/>
                  <a:pt x="1272180" y="1338440"/>
                  <a:pt x="1278964" y="1320800"/>
                </a:cubicBezTo>
                <a:cubicBezTo>
                  <a:pt x="1282162" y="1312485"/>
                  <a:pt x="1288100" y="1305347"/>
                  <a:pt x="1290917" y="1296895"/>
                </a:cubicBezTo>
                <a:cubicBezTo>
                  <a:pt x="1314090" y="1227378"/>
                  <a:pt x="1278802" y="1303196"/>
                  <a:pt x="1308847" y="1243106"/>
                </a:cubicBezTo>
                <a:cubicBezTo>
                  <a:pt x="1318307" y="1205263"/>
                  <a:pt x="1310266" y="1226036"/>
                  <a:pt x="1338729" y="1183342"/>
                </a:cubicBezTo>
                <a:cubicBezTo>
                  <a:pt x="1342713" y="1177365"/>
                  <a:pt x="1344936" y="1169722"/>
                  <a:pt x="1350682" y="1165412"/>
                </a:cubicBezTo>
                <a:lnTo>
                  <a:pt x="1374588" y="1147483"/>
                </a:lnTo>
                <a:cubicBezTo>
                  <a:pt x="1376580" y="1141506"/>
                  <a:pt x="1376629" y="1134472"/>
                  <a:pt x="1380564" y="1129553"/>
                </a:cubicBezTo>
                <a:cubicBezTo>
                  <a:pt x="1385051" y="1123944"/>
                  <a:pt x="1392748" y="1121910"/>
                  <a:pt x="1398494" y="1117600"/>
                </a:cubicBezTo>
                <a:cubicBezTo>
                  <a:pt x="1408699" y="1109947"/>
                  <a:pt x="1418776" y="1102095"/>
                  <a:pt x="1428376" y="1093695"/>
                </a:cubicBezTo>
                <a:cubicBezTo>
                  <a:pt x="1465193" y="1061480"/>
                  <a:pt x="1427539" y="1088277"/>
                  <a:pt x="1464235" y="1063812"/>
                </a:cubicBezTo>
                <a:cubicBezTo>
                  <a:pt x="1466227" y="1057836"/>
                  <a:pt x="1465503" y="1050068"/>
                  <a:pt x="1470211" y="1045883"/>
                </a:cubicBezTo>
                <a:cubicBezTo>
                  <a:pt x="1484258" y="1033397"/>
                  <a:pt x="1518023" y="1016000"/>
                  <a:pt x="1518023" y="1016000"/>
                </a:cubicBezTo>
                <a:cubicBezTo>
                  <a:pt x="1543921" y="1017992"/>
                  <a:pt x="1570620" y="1015284"/>
                  <a:pt x="1595717" y="1021977"/>
                </a:cubicBezTo>
                <a:cubicBezTo>
                  <a:pt x="1602657" y="1023828"/>
                  <a:pt x="1602591" y="1034827"/>
                  <a:pt x="1607670" y="1039906"/>
                </a:cubicBezTo>
                <a:cubicBezTo>
                  <a:pt x="1612749" y="1044985"/>
                  <a:pt x="1619623" y="1047875"/>
                  <a:pt x="1625600" y="1051859"/>
                </a:cubicBezTo>
                <a:cubicBezTo>
                  <a:pt x="1631576" y="1061820"/>
                  <a:pt x="1635969" y="1072922"/>
                  <a:pt x="1643529" y="1081742"/>
                </a:cubicBezTo>
                <a:cubicBezTo>
                  <a:pt x="1648203" y="1087196"/>
                  <a:pt x="1658541" y="1087131"/>
                  <a:pt x="1661458" y="1093695"/>
                </a:cubicBezTo>
                <a:cubicBezTo>
                  <a:pt x="1667179" y="1106567"/>
                  <a:pt x="1664018" y="1121864"/>
                  <a:pt x="1667435" y="1135530"/>
                </a:cubicBezTo>
                <a:cubicBezTo>
                  <a:pt x="1670037" y="1145938"/>
                  <a:pt x="1675404" y="1155451"/>
                  <a:pt x="1679388" y="1165412"/>
                </a:cubicBezTo>
                <a:cubicBezTo>
                  <a:pt x="1681380" y="1251075"/>
                  <a:pt x="1680861" y="1336833"/>
                  <a:pt x="1685364" y="1422400"/>
                </a:cubicBezTo>
                <a:cubicBezTo>
                  <a:pt x="1686845" y="1450535"/>
                  <a:pt x="1690483" y="1478739"/>
                  <a:pt x="1697317" y="1506071"/>
                </a:cubicBezTo>
                <a:cubicBezTo>
                  <a:pt x="1699309" y="1514040"/>
                  <a:pt x="1700410" y="1522286"/>
                  <a:pt x="1703294" y="1529977"/>
                </a:cubicBezTo>
                <a:cubicBezTo>
                  <a:pt x="1706422" y="1538319"/>
                  <a:pt x="1711263" y="1545914"/>
                  <a:pt x="1715247" y="1553883"/>
                </a:cubicBezTo>
                <a:cubicBezTo>
                  <a:pt x="1802422" y="1520353"/>
                  <a:pt x="1765732" y="1529441"/>
                  <a:pt x="1822823" y="1518024"/>
                </a:cubicBezTo>
                <a:lnTo>
                  <a:pt x="1864658" y="1476189"/>
                </a:lnTo>
                <a:cubicBezTo>
                  <a:pt x="1870635" y="1470212"/>
                  <a:pt x="1875028" y="1462039"/>
                  <a:pt x="1882588" y="1458259"/>
                </a:cubicBezTo>
                <a:lnTo>
                  <a:pt x="1906494" y="1446306"/>
                </a:lnTo>
                <a:cubicBezTo>
                  <a:pt x="1910478" y="1440330"/>
                  <a:pt x="1915235" y="1434801"/>
                  <a:pt x="1918447" y="1428377"/>
                </a:cubicBezTo>
                <a:cubicBezTo>
                  <a:pt x="1925275" y="1414720"/>
                  <a:pt x="1926992" y="1394196"/>
                  <a:pt x="1930400" y="1380565"/>
                </a:cubicBezTo>
                <a:cubicBezTo>
                  <a:pt x="1931928" y="1374454"/>
                  <a:pt x="1934384" y="1368612"/>
                  <a:pt x="1936376" y="1362636"/>
                </a:cubicBezTo>
                <a:cubicBezTo>
                  <a:pt x="1947487" y="1273755"/>
                  <a:pt x="1944381" y="1304367"/>
                  <a:pt x="1954306" y="1165412"/>
                </a:cubicBezTo>
                <a:cubicBezTo>
                  <a:pt x="1956723" y="1131573"/>
                  <a:pt x="1956907" y="1097569"/>
                  <a:pt x="1960282" y="1063812"/>
                </a:cubicBezTo>
                <a:cubicBezTo>
                  <a:pt x="1960909" y="1057544"/>
                  <a:pt x="1964527" y="1051940"/>
                  <a:pt x="1966258" y="1045883"/>
                </a:cubicBezTo>
                <a:cubicBezTo>
                  <a:pt x="1971888" y="1026180"/>
                  <a:pt x="1974101" y="1012647"/>
                  <a:pt x="1978211" y="992095"/>
                </a:cubicBezTo>
                <a:cubicBezTo>
                  <a:pt x="1980000" y="998356"/>
                  <a:pt x="1996393" y="1051466"/>
                  <a:pt x="1996141" y="1063812"/>
                </a:cubicBezTo>
                <a:cubicBezTo>
                  <a:pt x="1994351" y="1151539"/>
                  <a:pt x="1989242" y="1239177"/>
                  <a:pt x="1984188" y="1326777"/>
                </a:cubicBezTo>
                <a:cubicBezTo>
                  <a:pt x="1983263" y="1342812"/>
                  <a:pt x="1980088" y="1358638"/>
                  <a:pt x="1978211" y="1374589"/>
                </a:cubicBezTo>
                <a:cubicBezTo>
                  <a:pt x="1976103" y="1392505"/>
                  <a:pt x="1974227" y="1410448"/>
                  <a:pt x="1972235" y="1428377"/>
                </a:cubicBezTo>
                <a:cubicBezTo>
                  <a:pt x="1976219" y="1354667"/>
                  <a:pt x="1978633" y="1280855"/>
                  <a:pt x="1984188" y="1207247"/>
                </a:cubicBezTo>
                <a:cubicBezTo>
                  <a:pt x="1986605" y="1175216"/>
                  <a:pt x="1981775" y="1140355"/>
                  <a:pt x="1996141" y="1111624"/>
                </a:cubicBezTo>
                <a:cubicBezTo>
                  <a:pt x="2000125" y="1103655"/>
                  <a:pt x="2004585" y="1095907"/>
                  <a:pt x="2008094" y="1087718"/>
                </a:cubicBezTo>
                <a:cubicBezTo>
                  <a:pt x="2010575" y="1081928"/>
                  <a:pt x="2011253" y="1075424"/>
                  <a:pt x="2014070" y="1069789"/>
                </a:cubicBezTo>
                <a:cubicBezTo>
                  <a:pt x="2042803" y="1012322"/>
                  <a:pt x="2005612" y="1106326"/>
                  <a:pt x="2043953" y="1021977"/>
                </a:cubicBezTo>
                <a:cubicBezTo>
                  <a:pt x="2049167" y="1010507"/>
                  <a:pt x="2055906" y="986118"/>
                  <a:pt x="2055906" y="986118"/>
                </a:cubicBezTo>
                <a:cubicBezTo>
                  <a:pt x="2077820" y="994087"/>
                  <a:pt x="2100215" y="1000839"/>
                  <a:pt x="2121647" y="1010024"/>
                </a:cubicBezTo>
                <a:cubicBezTo>
                  <a:pt x="2139201" y="1017547"/>
                  <a:pt x="2217707" y="1058127"/>
                  <a:pt x="2235200" y="1069789"/>
                </a:cubicBezTo>
                <a:cubicBezTo>
                  <a:pt x="2248146" y="1078420"/>
                  <a:pt x="2258776" y="1090119"/>
                  <a:pt x="2271058" y="1099671"/>
                </a:cubicBezTo>
                <a:cubicBezTo>
                  <a:pt x="2301890" y="1123651"/>
                  <a:pt x="2275456" y="1101869"/>
                  <a:pt x="2306917" y="1117600"/>
                </a:cubicBezTo>
                <a:cubicBezTo>
                  <a:pt x="2317307" y="1122795"/>
                  <a:pt x="2326225" y="1130723"/>
                  <a:pt x="2336800" y="1135530"/>
                </a:cubicBezTo>
                <a:cubicBezTo>
                  <a:pt x="2348270" y="1140744"/>
                  <a:pt x="2372658" y="1147483"/>
                  <a:pt x="2372658" y="1147483"/>
                </a:cubicBezTo>
                <a:cubicBezTo>
                  <a:pt x="2422959" y="1144339"/>
                  <a:pt x="2486828" y="1152844"/>
                  <a:pt x="2528047" y="1111624"/>
                </a:cubicBezTo>
                <a:lnTo>
                  <a:pt x="2575858" y="1063812"/>
                </a:lnTo>
                <a:cubicBezTo>
                  <a:pt x="2581835" y="1057835"/>
                  <a:pt x="2585770" y="1048556"/>
                  <a:pt x="2593788" y="1045883"/>
                </a:cubicBezTo>
                <a:lnTo>
                  <a:pt x="2611717" y="1039906"/>
                </a:lnTo>
                <a:cubicBezTo>
                  <a:pt x="2615701" y="1033930"/>
                  <a:pt x="2618264" y="1026707"/>
                  <a:pt x="2623670" y="1021977"/>
                </a:cubicBezTo>
                <a:cubicBezTo>
                  <a:pt x="2634481" y="1012517"/>
                  <a:pt x="2659529" y="998071"/>
                  <a:pt x="2659529" y="998071"/>
                </a:cubicBezTo>
                <a:cubicBezTo>
                  <a:pt x="2676068" y="948453"/>
                  <a:pt x="2674943" y="974327"/>
                  <a:pt x="2659529" y="920377"/>
                </a:cubicBezTo>
                <a:cubicBezTo>
                  <a:pt x="2651560" y="924361"/>
                  <a:pt x="2642518" y="926688"/>
                  <a:pt x="2635623" y="932330"/>
                </a:cubicBezTo>
                <a:cubicBezTo>
                  <a:pt x="2558621" y="995332"/>
                  <a:pt x="2623020" y="950909"/>
                  <a:pt x="2569882" y="1004047"/>
                </a:cubicBezTo>
                <a:cubicBezTo>
                  <a:pt x="2554908" y="1019021"/>
                  <a:pt x="2536554" y="1030433"/>
                  <a:pt x="2522070" y="1045883"/>
                </a:cubicBezTo>
                <a:cubicBezTo>
                  <a:pt x="2506535" y="1062454"/>
                  <a:pt x="2495111" y="1082506"/>
                  <a:pt x="2480235" y="1099671"/>
                </a:cubicBezTo>
                <a:cubicBezTo>
                  <a:pt x="2448405" y="1136398"/>
                  <a:pt x="2450459" y="1131880"/>
                  <a:pt x="2414494" y="1153459"/>
                </a:cubicBezTo>
                <a:cubicBezTo>
                  <a:pt x="2412502" y="1159436"/>
                  <a:pt x="2412012" y="1166147"/>
                  <a:pt x="2408517" y="1171389"/>
                </a:cubicBezTo>
                <a:cubicBezTo>
                  <a:pt x="2395422" y="1191032"/>
                  <a:pt x="2389196" y="1187490"/>
                  <a:pt x="2372658" y="1201271"/>
                </a:cubicBezTo>
                <a:cubicBezTo>
                  <a:pt x="2366165" y="1206682"/>
                  <a:pt x="2360705" y="1213224"/>
                  <a:pt x="2354729" y="1219200"/>
                </a:cubicBezTo>
                <a:cubicBezTo>
                  <a:pt x="2352737" y="1225177"/>
                  <a:pt x="2352092" y="1231788"/>
                  <a:pt x="2348753" y="1237130"/>
                </a:cubicBezTo>
                <a:cubicBezTo>
                  <a:pt x="2341992" y="1247947"/>
                  <a:pt x="2326076" y="1254315"/>
                  <a:pt x="2324847" y="1267012"/>
                </a:cubicBezTo>
                <a:cubicBezTo>
                  <a:pt x="2319854" y="1318605"/>
                  <a:pt x="2327257" y="1370689"/>
                  <a:pt x="2330823" y="1422400"/>
                </a:cubicBezTo>
                <a:cubicBezTo>
                  <a:pt x="2331256" y="1428685"/>
                  <a:pt x="2333305" y="1435088"/>
                  <a:pt x="2336800" y="1440330"/>
                </a:cubicBezTo>
                <a:cubicBezTo>
                  <a:pt x="2341488" y="1447362"/>
                  <a:pt x="2349163" y="1451898"/>
                  <a:pt x="2354729" y="1458259"/>
                </a:cubicBezTo>
                <a:cubicBezTo>
                  <a:pt x="2363129" y="1467859"/>
                  <a:pt x="2370054" y="1478703"/>
                  <a:pt x="2378635" y="1488142"/>
                </a:cubicBezTo>
                <a:cubicBezTo>
                  <a:pt x="2390006" y="1500650"/>
                  <a:pt x="2414494" y="1524000"/>
                  <a:pt x="2414494" y="1524000"/>
                </a:cubicBezTo>
                <a:cubicBezTo>
                  <a:pt x="2418478" y="1531969"/>
                  <a:pt x="2420649" y="1541142"/>
                  <a:pt x="2426447" y="1547906"/>
                </a:cubicBezTo>
                <a:cubicBezTo>
                  <a:pt x="2431389" y="1553672"/>
                  <a:pt x="2459883" y="1572190"/>
                  <a:pt x="2468282" y="1577789"/>
                </a:cubicBezTo>
                <a:cubicBezTo>
                  <a:pt x="2495013" y="1617885"/>
                  <a:pt x="2463524" y="1578602"/>
                  <a:pt x="2498164" y="1601695"/>
                </a:cubicBezTo>
                <a:cubicBezTo>
                  <a:pt x="2505197" y="1606383"/>
                  <a:pt x="2508534" y="1615844"/>
                  <a:pt x="2516094" y="1619624"/>
                </a:cubicBezTo>
                <a:cubicBezTo>
                  <a:pt x="2525180" y="1624167"/>
                  <a:pt x="2536060" y="1623396"/>
                  <a:pt x="2545976" y="1625600"/>
                </a:cubicBezTo>
                <a:cubicBezTo>
                  <a:pt x="2553994" y="1627382"/>
                  <a:pt x="2561913" y="1629585"/>
                  <a:pt x="2569882" y="1631577"/>
                </a:cubicBezTo>
                <a:cubicBezTo>
                  <a:pt x="2599786" y="1628254"/>
                  <a:pt x="2621013" y="1634234"/>
                  <a:pt x="2641600" y="1613647"/>
                </a:cubicBezTo>
                <a:cubicBezTo>
                  <a:pt x="2646679" y="1608568"/>
                  <a:pt x="2647944" y="1600205"/>
                  <a:pt x="2653553" y="1595718"/>
                </a:cubicBezTo>
                <a:cubicBezTo>
                  <a:pt x="2658472" y="1591783"/>
                  <a:pt x="2665692" y="1592223"/>
                  <a:pt x="2671482" y="1589742"/>
                </a:cubicBezTo>
                <a:cubicBezTo>
                  <a:pt x="2684729" y="1584065"/>
                  <a:pt x="2715193" y="1567417"/>
                  <a:pt x="2725270" y="1559859"/>
                </a:cubicBezTo>
                <a:cubicBezTo>
                  <a:pt x="2738640" y="1549832"/>
                  <a:pt x="2751804" y="1531079"/>
                  <a:pt x="2761129" y="1518024"/>
                </a:cubicBezTo>
                <a:cubicBezTo>
                  <a:pt x="2771150" y="1503995"/>
                  <a:pt x="2775794" y="1492310"/>
                  <a:pt x="2791011" y="1482165"/>
                </a:cubicBezTo>
                <a:cubicBezTo>
                  <a:pt x="2796253" y="1478670"/>
                  <a:pt x="2802964" y="1478181"/>
                  <a:pt x="2808941" y="1476189"/>
                </a:cubicBezTo>
                <a:cubicBezTo>
                  <a:pt x="2837354" y="1457246"/>
                  <a:pt x="2820054" y="1466508"/>
                  <a:pt x="2862729" y="1452283"/>
                </a:cubicBezTo>
                <a:lnTo>
                  <a:pt x="2880658" y="1446306"/>
                </a:lnTo>
                <a:cubicBezTo>
                  <a:pt x="2894603" y="1432361"/>
                  <a:pt x="2911554" y="1420880"/>
                  <a:pt x="2922494" y="1404471"/>
                </a:cubicBezTo>
                <a:cubicBezTo>
                  <a:pt x="2926478" y="1398495"/>
                  <a:pt x="2929575" y="1391820"/>
                  <a:pt x="2934447" y="1386542"/>
                </a:cubicBezTo>
                <a:cubicBezTo>
                  <a:pt x="2986324" y="1330342"/>
                  <a:pt x="2974075" y="1340201"/>
                  <a:pt x="3012141" y="1314824"/>
                </a:cubicBezTo>
                <a:cubicBezTo>
                  <a:pt x="3016125" y="1302871"/>
                  <a:pt x="3018880" y="1290435"/>
                  <a:pt x="3024094" y="1278965"/>
                </a:cubicBezTo>
                <a:cubicBezTo>
                  <a:pt x="3039562" y="1244935"/>
                  <a:pt x="3041558" y="1254608"/>
                  <a:pt x="3059953" y="1225177"/>
                </a:cubicBezTo>
                <a:cubicBezTo>
                  <a:pt x="3064675" y="1217622"/>
                  <a:pt x="3068397" y="1209460"/>
                  <a:pt x="3071906" y="1201271"/>
                </a:cubicBezTo>
                <a:cubicBezTo>
                  <a:pt x="3078047" y="1186941"/>
                  <a:pt x="3079525" y="1174600"/>
                  <a:pt x="3083858" y="1159436"/>
                </a:cubicBezTo>
                <a:cubicBezTo>
                  <a:pt x="3085589" y="1153378"/>
                  <a:pt x="3087843" y="1147483"/>
                  <a:pt x="3089835" y="1141506"/>
                </a:cubicBezTo>
                <a:cubicBezTo>
                  <a:pt x="3091827" y="1123577"/>
                  <a:pt x="3091755" y="1105296"/>
                  <a:pt x="3095811" y="1087718"/>
                </a:cubicBezTo>
                <a:cubicBezTo>
                  <a:pt x="3097814" y="1079037"/>
                  <a:pt x="3107764" y="1072721"/>
                  <a:pt x="3107764" y="1063812"/>
                </a:cubicBezTo>
                <a:cubicBezTo>
                  <a:pt x="3107764" y="1033665"/>
                  <a:pt x="3099795" y="1004047"/>
                  <a:pt x="3095811" y="974165"/>
                </a:cubicBezTo>
                <a:cubicBezTo>
                  <a:pt x="3023988" y="1022048"/>
                  <a:pt x="3093502" y="970651"/>
                  <a:pt x="3006164" y="1063812"/>
                </a:cubicBezTo>
                <a:cubicBezTo>
                  <a:pt x="2995522" y="1075163"/>
                  <a:pt x="2981775" y="1083181"/>
                  <a:pt x="2970306" y="1093695"/>
                </a:cubicBezTo>
                <a:cubicBezTo>
                  <a:pt x="2957845" y="1105117"/>
                  <a:pt x="2946400" y="1117600"/>
                  <a:pt x="2934447" y="1129553"/>
                </a:cubicBezTo>
                <a:cubicBezTo>
                  <a:pt x="2932455" y="1135530"/>
                  <a:pt x="2929998" y="1141371"/>
                  <a:pt x="2928470" y="1147483"/>
                </a:cubicBezTo>
                <a:cubicBezTo>
                  <a:pt x="2926006" y="1157338"/>
                  <a:pt x="2925965" y="1167819"/>
                  <a:pt x="2922494" y="1177365"/>
                </a:cubicBezTo>
                <a:cubicBezTo>
                  <a:pt x="2917927" y="1189924"/>
                  <a:pt x="2909527" y="1200816"/>
                  <a:pt x="2904564" y="1213224"/>
                </a:cubicBezTo>
                <a:cubicBezTo>
                  <a:pt x="2897545" y="1230771"/>
                  <a:pt x="2892365" y="1249003"/>
                  <a:pt x="2886635" y="1267012"/>
                </a:cubicBezTo>
                <a:cubicBezTo>
                  <a:pt x="2878419" y="1292833"/>
                  <a:pt x="2862729" y="1344706"/>
                  <a:pt x="2862729" y="1344706"/>
                </a:cubicBezTo>
                <a:cubicBezTo>
                  <a:pt x="2868705" y="1380565"/>
                  <a:pt x="2858845" y="1423200"/>
                  <a:pt x="2880658" y="1452283"/>
                </a:cubicBezTo>
                <a:cubicBezTo>
                  <a:pt x="2900960" y="1479351"/>
                  <a:pt x="2901814" y="1484316"/>
                  <a:pt x="2934447" y="1506071"/>
                </a:cubicBezTo>
                <a:cubicBezTo>
                  <a:pt x="2939689" y="1509565"/>
                  <a:pt x="2946586" y="1509566"/>
                  <a:pt x="2952376" y="1512047"/>
                </a:cubicBezTo>
                <a:cubicBezTo>
                  <a:pt x="2960565" y="1515556"/>
                  <a:pt x="2967687" y="1521656"/>
                  <a:pt x="2976282" y="1524000"/>
                </a:cubicBezTo>
                <a:cubicBezTo>
                  <a:pt x="2989872" y="1527707"/>
                  <a:pt x="3004172" y="1527985"/>
                  <a:pt x="3018117" y="1529977"/>
                </a:cubicBezTo>
                <a:cubicBezTo>
                  <a:pt x="3069487" y="1547100"/>
                  <a:pt x="3072069" y="1552990"/>
                  <a:pt x="3143623" y="1535953"/>
                </a:cubicBezTo>
                <a:cubicBezTo>
                  <a:pt x="3157598" y="1532626"/>
                  <a:pt x="3166074" y="1517204"/>
                  <a:pt x="3179482" y="1512047"/>
                </a:cubicBezTo>
                <a:cubicBezTo>
                  <a:pt x="3192630" y="1506990"/>
                  <a:pt x="3207372" y="1508063"/>
                  <a:pt x="3221317" y="1506071"/>
                </a:cubicBezTo>
                <a:cubicBezTo>
                  <a:pt x="3235262" y="1502087"/>
                  <a:pt x="3249291" y="1498383"/>
                  <a:pt x="3263153" y="1494118"/>
                </a:cubicBezTo>
                <a:cubicBezTo>
                  <a:pt x="3304048" y="1481535"/>
                  <a:pt x="3285914" y="1482165"/>
                  <a:pt x="3304988" y="1482165"/>
                </a:cubicBezTo>
              </a:path>
            </a:pathLst>
          </a:custGeom>
          <a:ln w="2540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IE"/>
          </a:p>
        </p:txBody>
      </p:sp>
    </p:spTree>
    <p:extLst>
      <p:ext uri="{BB962C8B-B14F-4D97-AF65-F5344CB8AC3E}">
        <p14:creationId xmlns:p14="http://schemas.microsoft.com/office/powerpoint/2010/main" val="2514236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noAutofit/>
          </a:bodyPr>
          <a:lstStyle/>
          <a:p>
            <a:pPr algn="l"/>
            <a:r>
              <a:rPr lang="en-GB" sz="1600" b="1" dirty="0">
                <a:solidFill>
                  <a:schemeClr val="tx1"/>
                </a:solidFill>
                <a:latin typeface="Aharoni" panose="02010803020104030203" pitchFamily="2" charset="-79"/>
                <a:cs typeface="Aharoni" panose="02010803020104030203" pitchFamily="2" charset="-79"/>
              </a:rPr>
              <a:t>4. Different Strategic Consenting Regimes</a:t>
            </a:r>
            <a:br>
              <a:rPr lang="en-GB" sz="1600" dirty="0">
                <a:solidFill>
                  <a:schemeClr val="tx1"/>
                </a:solidFill>
                <a:latin typeface="Aharoni" panose="02010803020104030203" pitchFamily="2" charset="-79"/>
                <a:cs typeface="Aharoni" panose="02010803020104030203" pitchFamily="2" charset="-79"/>
              </a:rPr>
            </a:br>
            <a:r>
              <a:rPr lang="en-GB" sz="1600" dirty="0">
                <a:solidFill>
                  <a:schemeClr val="tx1"/>
                </a:solidFill>
                <a:latin typeface="Aharoni" panose="02010803020104030203" pitchFamily="2" charset="-79"/>
                <a:cs typeface="Aharoni" panose="02010803020104030203" pitchFamily="2" charset="-79"/>
              </a:rPr>
              <a:t> </a:t>
            </a:r>
          </a:p>
        </p:txBody>
      </p:sp>
      <p:sp>
        <p:nvSpPr>
          <p:cNvPr id="3" name="Content Placeholder 2"/>
          <p:cNvSpPr>
            <a:spLocks noGrp="1"/>
          </p:cNvSpPr>
          <p:nvPr>
            <p:ph idx="1"/>
          </p:nvPr>
        </p:nvSpPr>
        <p:spPr>
          <a:xfrm>
            <a:off x="440060" y="713346"/>
            <a:ext cx="8229600" cy="2592288"/>
          </a:xfrm>
          <a:ln>
            <a:solidFill>
              <a:schemeClr val="tx1"/>
            </a:solidFill>
          </a:ln>
        </p:spPr>
        <p:txBody>
          <a:bodyPr>
            <a:normAutofit/>
          </a:bodyPr>
          <a:lstStyle/>
          <a:p>
            <a:r>
              <a:rPr lang="en-GB" sz="1200" b="1" dirty="0">
                <a:solidFill>
                  <a:schemeClr val="tx1"/>
                </a:solidFill>
                <a:ea typeface="+mj-ea"/>
                <a:cs typeface="+mj-cs"/>
              </a:rPr>
              <a:t>Different Decision Makers: EU, Northern Ireland(member states, &amp; TSO(</a:t>
            </a:r>
            <a:r>
              <a:rPr lang="en-GB" sz="1200" b="1" dirty="0" err="1">
                <a:solidFill>
                  <a:schemeClr val="tx1"/>
                </a:solidFill>
                <a:ea typeface="+mj-ea"/>
                <a:cs typeface="+mj-cs"/>
              </a:rPr>
              <a:t>SONI</a:t>
            </a:r>
            <a:r>
              <a:rPr lang="en-GB" sz="1200" b="1" dirty="0">
                <a:solidFill>
                  <a:schemeClr val="tx1"/>
                </a:solidFill>
                <a:ea typeface="+mj-ea"/>
                <a:cs typeface="+mj-cs"/>
              </a:rPr>
              <a:t>)</a:t>
            </a:r>
            <a:endParaRPr lang="en-GB" sz="1200" b="1" u="sng" dirty="0">
              <a:solidFill>
                <a:schemeClr val="tx1"/>
              </a:solidFill>
            </a:endParaRPr>
          </a:p>
          <a:p>
            <a:pPr marL="0" indent="0">
              <a:buNone/>
            </a:pPr>
            <a:endParaRPr lang="en-IE" sz="1200" u="sng" dirty="0">
              <a:solidFill>
                <a:schemeClr val="tx1"/>
              </a:solidFill>
            </a:endParaRPr>
          </a:p>
          <a:p>
            <a:r>
              <a:rPr lang="en-IE" sz="1200" b="1" dirty="0">
                <a:solidFill>
                  <a:schemeClr val="tx1"/>
                </a:solidFill>
              </a:rPr>
              <a:t>Different strategic consenting regimes, i.e. N-S Interconnector, Project-CAES, </a:t>
            </a:r>
            <a:r>
              <a:rPr lang="en-IE" sz="1200" b="1" dirty="0" err="1">
                <a:solidFill>
                  <a:schemeClr val="tx1"/>
                </a:solidFill>
              </a:rPr>
              <a:t>Intrastata</a:t>
            </a:r>
            <a:r>
              <a:rPr lang="en-IE" sz="1200" b="1" dirty="0">
                <a:solidFill>
                  <a:schemeClr val="tx1"/>
                </a:solidFill>
              </a:rPr>
              <a:t> Gas project, etc.</a:t>
            </a:r>
          </a:p>
          <a:p>
            <a:pPr marL="400050" lvl="1" indent="0">
              <a:buNone/>
            </a:pPr>
            <a:endParaRPr lang="en-GB" sz="800" u="sng" dirty="0">
              <a:solidFill>
                <a:schemeClr val="tx1"/>
              </a:solidFill>
            </a:endParaRPr>
          </a:p>
          <a:p>
            <a:pPr marL="1428750" lvl="1" indent="-1028700">
              <a:buFont typeface="+mj-lt"/>
              <a:buAutoNum type="romanUcPeriod"/>
            </a:pPr>
            <a:r>
              <a:rPr lang="en-IE" sz="1200" dirty="0">
                <a:solidFill>
                  <a:schemeClr val="tx1"/>
                </a:solidFill>
              </a:rPr>
              <a:t>The EUs TEN-E regulations, the Member State Consent and Regulated(NI &amp; UK) Planning Process</a:t>
            </a:r>
          </a:p>
          <a:p>
            <a:pPr marL="1428750" lvl="1" indent="-1028700">
              <a:buFont typeface="+mj-lt"/>
              <a:buAutoNum type="romanUcPeriod"/>
            </a:pPr>
            <a:r>
              <a:rPr lang="en-IE" sz="1200" dirty="0">
                <a:solidFill>
                  <a:schemeClr val="tx1"/>
                </a:solidFill>
              </a:rPr>
              <a:t>Technical/Economic TSO(</a:t>
            </a:r>
            <a:r>
              <a:rPr lang="en-IE" sz="1200" dirty="0" err="1">
                <a:solidFill>
                  <a:schemeClr val="tx1"/>
                </a:solidFill>
              </a:rPr>
              <a:t>SONI</a:t>
            </a:r>
            <a:r>
              <a:rPr lang="en-IE" sz="1200" dirty="0">
                <a:solidFill>
                  <a:schemeClr val="tx1"/>
                </a:solidFill>
              </a:rPr>
              <a:t> &amp; EirGrid) grid connection consenting regime:</a:t>
            </a:r>
          </a:p>
          <a:p>
            <a:pPr marL="1428750" lvl="1" indent="-1028700">
              <a:buFont typeface="+mj-lt"/>
              <a:buAutoNum type="romanUcPeriod"/>
            </a:pPr>
            <a:r>
              <a:rPr lang="en-IE" sz="1200" dirty="0">
                <a:solidFill>
                  <a:schemeClr val="tx1"/>
                </a:solidFill>
              </a:rPr>
              <a:t>NI Planning Regime, under the then Planning (NI) Order 1991 and 2012 Regs; replaced 2014 by Planning Act (NI) 2011 and Planning (Development Management) Regs (NI) 2015.</a:t>
            </a:r>
          </a:p>
          <a:p>
            <a:pPr marL="1428750" lvl="1" indent="-1028700">
              <a:buFont typeface="+mj-lt"/>
              <a:buAutoNum type="romanUcPeriod"/>
            </a:pPr>
            <a:r>
              <a:rPr lang="en-IE" sz="1200" dirty="0">
                <a:solidFill>
                  <a:schemeClr val="tx1"/>
                </a:solidFill>
              </a:rPr>
              <a:t>Section 26;  Section 27 and Section 28</a:t>
            </a:r>
          </a:p>
          <a:p>
            <a:pPr marL="1428750" lvl="1" indent="-1028700">
              <a:buFont typeface="+mj-lt"/>
              <a:buAutoNum type="romanUcPeriod"/>
            </a:pPr>
            <a:r>
              <a:rPr lang="en-IE" sz="1200" dirty="0">
                <a:solidFill>
                  <a:schemeClr val="tx1"/>
                </a:solidFill>
              </a:rPr>
              <a:t>Marine Act 2011</a:t>
            </a:r>
          </a:p>
          <a:p>
            <a:pPr marL="1428750" lvl="1" indent="-1028700">
              <a:buFont typeface="+mj-lt"/>
              <a:buAutoNum type="romanUcPeriod"/>
            </a:pPr>
            <a:r>
              <a:rPr lang="en-IE" sz="1200" dirty="0">
                <a:solidFill>
                  <a:schemeClr val="tx1"/>
                </a:solidFill>
              </a:rPr>
              <a:t>EU TEN-E Regulations and PCI Directive </a:t>
            </a:r>
          </a:p>
          <a:p>
            <a:pPr marL="1028700" indent="-1028700">
              <a:buFont typeface="+mj-lt"/>
              <a:buAutoNum type="romanUcPeriod"/>
            </a:pPr>
            <a:endParaRPr lang="en-IE" sz="1200" dirty="0"/>
          </a:p>
          <a:p>
            <a:pPr marL="0" indent="0">
              <a:buNone/>
            </a:pPr>
            <a:endParaRPr lang="en-GB" sz="1200" dirty="0"/>
          </a:p>
        </p:txBody>
      </p:sp>
      <p:pic>
        <p:nvPicPr>
          <p:cNvPr id="4" name="Picture 3">
            <a:extLst>
              <a:ext uri="{FF2B5EF4-FFF2-40B4-BE49-F238E27FC236}">
                <a16:creationId xmlns:a16="http://schemas.microsoft.com/office/drawing/2014/main" id="{62B4272B-E56F-454D-A618-2788678BDEAD}"/>
              </a:ext>
            </a:extLst>
          </p:cNvPr>
          <p:cNvPicPr/>
          <p:nvPr/>
        </p:nvPicPr>
        <p:blipFill rotWithShape="1">
          <a:blip r:embed="rId2"/>
          <a:srcRect r="29897"/>
          <a:stretch/>
        </p:blipFill>
        <p:spPr bwMode="auto">
          <a:xfrm>
            <a:off x="0" y="6026000"/>
            <a:ext cx="2123728" cy="850106"/>
          </a:xfrm>
          <a:prstGeom prst="rect">
            <a:avLst/>
          </a:prstGeom>
          <a:extLst>
            <a:ext uri="{53640926-AAD7-44D8-BBD7-CCE9431645EC}">
              <a14:shadowObscured xmlns:a14="http://schemas.microsoft.com/office/drawing/2010/main"/>
            </a:ext>
          </a:extLst>
        </p:spPr>
      </p:pic>
      <p:sp>
        <p:nvSpPr>
          <p:cNvPr id="5" name="Content Placeholder 2">
            <a:extLst>
              <a:ext uri="{FF2B5EF4-FFF2-40B4-BE49-F238E27FC236}">
                <a16:creationId xmlns:a16="http://schemas.microsoft.com/office/drawing/2014/main" id="{53A8BE67-2A53-48D0-9CD0-B4DB72FBBE8D}"/>
              </a:ext>
            </a:extLst>
          </p:cNvPr>
          <p:cNvSpPr txBox="1">
            <a:spLocks/>
          </p:cNvSpPr>
          <p:nvPr/>
        </p:nvSpPr>
        <p:spPr>
          <a:xfrm>
            <a:off x="440060" y="3596792"/>
            <a:ext cx="8229600" cy="2547862"/>
          </a:xfrm>
          <a:prstGeom prst="rect">
            <a:avLst/>
          </a:prstGeom>
          <a:solidFill>
            <a:schemeClr val="bg1">
              <a:lumMod val="95000"/>
            </a:schemeClr>
          </a:solidFill>
          <a:ln w="38100">
            <a:solidFill>
              <a:srgbClr val="FF00FF"/>
            </a:solidFill>
          </a:ln>
          <a:effectLst>
            <a:innerShdw blurRad="114300">
              <a:prstClr val="black"/>
            </a:inn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rgbClr val="0E2B8D"/>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E2B8D"/>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E2B8D"/>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E2B8D"/>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E2B8D"/>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100" b="1" i="1" dirty="0">
                <a:solidFill>
                  <a:srgbClr val="FF00FF"/>
                </a:solidFill>
              </a:rPr>
              <a:t>PLANNING  &amp; ENVIRONMENTAL CONSENTING IMPLICATIONS: </a:t>
            </a:r>
          </a:p>
          <a:p>
            <a:pPr marL="0" indent="0">
              <a:buNone/>
            </a:pPr>
            <a:endParaRPr lang="en-GB" sz="400" b="1" i="1" dirty="0">
              <a:solidFill>
                <a:srgbClr val="FF00FF"/>
              </a:solidFill>
            </a:endParaRPr>
          </a:p>
          <a:p>
            <a:pPr lvl="1"/>
            <a:r>
              <a:rPr lang="en-IE" sz="1100" i="1" dirty="0">
                <a:solidFill>
                  <a:schemeClr val="tx1"/>
                </a:solidFill>
              </a:rPr>
              <a:t>Different decision makers with differing asks, negotiated co-operation required, robust documentation to serve all needs to avoid duplication.</a:t>
            </a:r>
          </a:p>
          <a:p>
            <a:pPr lvl="1"/>
            <a:endParaRPr lang="en-IE" sz="400" i="1" dirty="0">
              <a:solidFill>
                <a:schemeClr val="tx1"/>
              </a:solidFill>
            </a:endParaRPr>
          </a:p>
          <a:p>
            <a:pPr lvl="1"/>
            <a:r>
              <a:rPr lang="en-IE" sz="1100" i="1" dirty="0">
                <a:solidFill>
                  <a:schemeClr val="tx1"/>
                </a:solidFill>
              </a:rPr>
              <a:t>Careful monitoring is required to avoid divergence of information, especially environmental information.</a:t>
            </a:r>
          </a:p>
          <a:p>
            <a:pPr lvl="1"/>
            <a:endParaRPr lang="en-IE" sz="400" i="1" dirty="0">
              <a:solidFill>
                <a:schemeClr val="tx1"/>
              </a:solidFill>
            </a:endParaRPr>
          </a:p>
          <a:p>
            <a:pPr lvl="1"/>
            <a:r>
              <a:rPr lang="en-IE" sz="1100" i="1" dirty="0">
                <a:solidFill>
                  <a:schemeClr val="tx1"/>
                </a:solidFill>
              </a:rPr>
              <a:t>Awareness needs to be raised of what the other decision makers require, or request, and it needs to be mutually interpreted and ideally noted  in all the other consents.</a:t>
            </a:r>
          </a:p>
          <a:p>
            <a:pPr lvl="1"/>
            <a:endParaRPr lang="en-IE" sz="400" i="1" dirty="0">
              <a:solidFill>
                <a:schemeClr val="tx1"/>
              </a:solidFill>
            </a:endParaRPr>
          </a:p>
          <a:p>
            <a:pPr lvl="1"/>
            <a:r>
              <a:rPr lang="en-IE" sz="1100" i="1" dirty="0">
                <a:solidFill>
                  <a:schemeClr val="tx1"/>
                </a:solidFill>
              </a:rPr>
              <a:t>Over arching </a:t>
            </a:r>
            <a:r>
              <a:rPr lang="en-IE" sz="1100" i="1" dirty="0" err="1">
                <a:solidFill>
                  <a:schemeClr val="tx1"/>
                </a:solidFill>
              </a:rPr>
              <a:t>EIAR</a:t>
            </a:r>
            <a:r>
              <a:rPr lang="en-IE" sz="1100" i="1" dirty="0">
                <a:solidFill>
                  <a:schemeClr val="tx1"/>
                </a:solidFill>
              </a:rPr>
              <a:t>, </a:t>
            </a:r>
            <a:r>
              <a:rPr lang="en-IE" sz="1100" i="1" dirty="0" err="1">
                <a:solidFill>
                  <a:schemeClr val="tx1"/>
                </a:solidFill>
              </a:rPr>
              <a:t>HRA</a:t>
            </a:r>
            <a:r>
              <a:rPr lang="en-IE" sz="1100" i="1" dirty="0">
                <a:solidFill>
                  <a:schemeClr val="tx1"/>
                </a:solidFill>
              </a:rPr>
              <a:t> assessment and non divergence of environmental information, are critical in assessment given the timelines that can be involved for infrastructure projects.</a:t>
            </a:r>
          </a:p>
          <a:p>
            <a:pPr lvl="1"/>
            <a:r>
              <a:rPr lang="en-IE" sz="1100" i="1" dirty="0">
                <a:solidFill>
                  <a:schemeClr val="tx1"/>
                </a:solidFill>
              </a:rPr>
              <a:t>Seek to use the PCI TEN-E unifying regs and member state guidelines or laws.</a:t>
            </a:r>
          </a:p>
        </p:txBody>
      </p:sp>
    </p:spTree>
    <p:extLst>
      <p:ext uri="{BB962C8B-B14F-4D97-AF65-F5344CB8AC3E}">
        <p14:creationId xmlns:p14="http://schemas.microsoft.com/office/powerpoint/2010/main" val="16478285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738E0AC-4835-42BB-A28B-45B5ED81C8BD}"/>
              </a:ext>
            </a:extLst>
          </p:cNvPr>
          <p:cNvPicPr/>
          <p:nvPr/>
        </p:nvPicPr>
        <p:blipFill rotWithShape="1">
          <a:blip r:embed="rId2"/>
          <a:srcRect r="29897"/>
          <a:stretch/>
        </p:blipFill>
        <p:spPr bwMode="auto">
          <a:xfrm>
            <a:off x="0" y="6093296"/>
            <a:ext cx="1907704" cy="764704"/>
          </a:xfrm>
          <a:prstGeom prst="rect">
            <a:avLst/>
          </a:prstGeom>
          <a:extLst>
            <a:ext uri="{53640926-AAD7-44D8-BBD7-CCE9431645EC}">
              <a14:shadowObscured xmlns:a14="http://schemas.microsoft.com/office/drawing/2010/main"/>
            </a:ext>
          </a:extLst>
        </p:spPr>
      </p:pic>
      <p:sp>
        <p:nvSpPr>
          <p:cNvPr id="2" name="Title 1"/>
          <p:cNvSpPr>
            <a:spLocks noGrp="1"/>
          </p:cNvSpPr>
          <p:nvPr>
            <p:ph type="title"/>
          </p:nvPr>
        </p:nvSpPr>
        <p:spPr>
          <a:xfrm>
            <a:off x="457200" y="335445"/>
            <a:ext cx="8229600" cy="955549"/>
          </a:xfrm>
        </p:spPr>
        <p:txBody>
          <a:bodyPr>
            <a:normAutofit/>
          </a:bodyPr>
          <a:lstStyle/>
          <a:p>
            <a:pPr algn="l"/>
            <a:r>
              <a:rPr lang="en-GB" sz="1600" b="1" dirty="0">
                <a:solidFill>
                  <a:schemeClr val="tx1"/>
                </a:solidFill>
                <a:latin typeface="Aharoni" panose="02010803020104030203" pitchFamily="2" charset="-79"/>
                <a:cs typeface="Aharoni" panose="02010803020104030203" pitchFamily="2" charset="-79"/>
              </a:rPr>
              <a:t>5. Spatial Nodal &amp; Corridor(axis/linear) locational factors</a:t>
            </a:r>
            <a:endParaRPr lang="en-IE" sz="1600" dirty="0">
              <a:solidFill>
                <a:schemeClr val="tx1"/>
              </a:solidFill>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a:xfrm>
            <a:off x="457200" y="1290994"/>
            <a:ext cx="8229600" cy="4833209"/>
          </a:xfrm>
        </p:spPr>
        <p:txBody>
          <a:bodyPr>
            <a:normAutofit/>
          </a:bodyPr>
          <a:lstStyle/>
          <a:p>
            <a:endParaRPr lang="en-IE" sz="923" b="1" dirty="0">
              <a:solidFill>
                <a:schemeClr val="tx1"/>
              </a:solidFill>
            </a:endParaRPr>
          </a:p>
          <a:p>
            <a:r>
              <a:rPr lang="en-IE" sz="1292" dirty="0">
                <a:solidFill>
                  <a:schemeClr val="tx1"/>
                </a:solidFill>
              </a:rPr>
              <a:t>Under the Spatial Planning theory of Nodal Location, which predicts land use, environmental and economic cost sustainability</a:t>
            </a:r>
          </a:p>
          <a:p>
            <a:endParaRPr lang="en-IE" sz="923" dirty="0">
              <a:solidFill>
                <a:schemeClr val="tx1"/>
              </a:solidFill>
            </a:endParaRPr>
          </a:p>
          <a:p>
            <a:pPr marL="0" indent="0">
              <a:buNone/>
            </a:pPr>
            <a:r>
              <a:rPr lang="en-IE" sz="1292" dirty="0">
                <a:solidFill>
                  <a:schemeClr val="tx1"/>
                </a:solidFill>
              </a:rPr>
              <a:t>	</a:t>
            </a:r>
            <a:r>
              <a:rPr lang="en-IE" sz="1292" dirty="0" err="1">
                <a:solidFill>
                  <a:schemeClr val="tx1"/>
                </a:solidFill>
              </a:rPr>
              <a:t>i</a:t>
            </a:r>
            <a:r>
              <a:rPr lang="en-IE" sz="1292" dirty="0">
                <a:solidFill>
                  <a:schemeClr val="tx1"/>
                </a:solidFill>
              </a:rPr>
              <a:t>). 			              ii.)	</a:t>
            </a:r>
            <a:endParaRPr lang="en-IE" sz="1108" dirty="0">
              <a:solidFill>
                <a:schemeClr val="tx1"/>
              </a:solidFill>
            </a:endParaRPr>
          </a:p>
          <a:p>
            <a:pPr marL="0" indent="0">
              <a:buNone/>
            </a:pPr>
            <a:endParaRPr lang="en-IE" sz="1108" dirty="0">
              <a:solidFill>
                <a:schemeClr val="tx1"/>
              </a:solidFill>
            </a:endParaRPr>
          </a:p>
          <a:p>
            <a:pPr marL="0" indent="0">
              <a:buNone/>
            </a:pPr>
            <a:endParaRPr lang="en-IE" sz="1108" dirty="0">
              <a:solidFill>
                <a:schemeClr val="tx1"/>
              </a:solidFill>
            </a:endParaRPr>
          </a:p>
          <a:p>
            <a:pPr marL="0" indent="0">
              <a:buNone/>
            </a:pPr>
            <a:endParaRPr lang="en-IE" sz="369" dirty="0">
              <a:solidFill>
                <a:schemeClr val="tx1"/>
              </a:solidFill>
            </a:endParaRPr>
          </a:p>
          <a:p>
            <a:pPr marL="0" indent="0">
              <a:buNone/>
            </a:pPr>
            <a:r>
              <a:rPr lang="en-IE" sz="1108" dirty="0">
                <a:solidFill>
                  <a:schemeClr val="tx1"/>
                </a:solidFill>
              </a:rPr>
              <a:t>	</a:t>
            </a:r>
            <a:r>
              <a:rPr lang="en-IE" sz="1108" i="1" dirty="0">
                <a:solidFill>
                  <a:schemeClr val="tx1"/>
                </a:solidFill>
              </a:rPr>
              <a:t>      </a:t>
            </a:r>
          </a:p>
          <a:p>
            <a:pPr marL="0" indent="0">
              <a:buNone/>
            </a:pPr>
            <a:r>
              <a:rPr lang="en-IE" sz="1108" i="1" dirty="0">
                <a:solidFill>
                  <a:schemeClr val="tx1"/>
                </a:solidFill>
              </a:rPr>
              <a:t>	(</a:t>
            </a:r>
            <a:r>
              <a:rPr lang="en-IE" sz="923" i="1" dirty="0">
                <a:solidFill>
                  <a:schemeClr val="tx1"/>
                </a:solidFill>
              </a:rPr>
              <a:t>Growth Pole Theory, </a:t>
            </a:r>
            <a:r>
              <a:rPr lang="en-IE" sz="923" i="1" dirty="0" err="1">
                <a:solidFill>
                  <a:schemeClr val="tx1"/>
                </a:solidFill>
              </a:rPr>
              <a:t>Francios</a:t>
            </a:r>
            <a:r>
              <a:rPr lang="en-IE" sz="923" i="1" dirty="0">
                <a:solidFill>
                  <a:schemeClr val="tx1"/>
                </a:solidFill>
              </a:rPr>
              <a:t> </a:t>
            </a:r>
            <a:r>
              <a:rPr lang="en-IE" sz="923" i="1" dirty="0" err="1">
                <a:solidFill>
                  <a:schemeClr val="tx1"/>
                </a:solidFill>
              </a:rPr>
              <a:t>Perroux</a:t>
            </a:r>
            <a:r>
              <a:rPr lang="en-IE" sz="923" i="1" dirty="0">
                <a:solidFill>
                  <a:schemeClr val="tx1"/>
                </a:solidFill>
              </a:rPr>
              <a:t>) </a:t>
            </a:r>
            <a:r>
              <a:rPr lang="en-IE" sz="923" dirty="0">
                <a:solidFill>
                  <a:schemeClr val="tx1"/>
                </a:solidFill>
              </a:rPr>
              <a:t>	</a:t>
            </a:r>
            <a:r>
              <a:rPr lang="en-IE" sz="1108" dirty="0">
                <a:solidFill>
                  <a:schemeClr val="tx1"/>
                </a:solidFill>
              </a:rPr>
              <a:t>             </a:t>
            </a:r>
            <a:r>
              <a:rPr lang="en-IE" sz="923" dirty="0">
                <a:solidFill>
                  <a:schemeClr val="tx1"/>
                </a:solidFill>
              </a:rPr>
              <a:t> </a:t>
            </a:r>
            <a:r>
              <a:rPr lang="en-IE" sz="923" i="1" dirty="0">
                <a:solidFill>
                  <a:schemeClr val="tx1"/>
                </a:solidFill>
              </a:rPr>
              <a:t>(Central Place theory, Walter </a:t>
            </a:r>
            <a:r>
              <a:rPr lang="en-IE" sz="923" i="1" dirty="0" err="1">
                <a:solidFill>
                  <a:schemeClr val="tx1"/>
                </a:solidFill>
              </a:rPr>
              <a:t>Christaller</a:t>
            </a:r>
            <a:r>
              <a:rPr lang="en-IE" sz="923" i="1" dirty="0">
                <a:solidFill>
                  <a:schemeClr val="tx1"/>
                </a:solidFill>
              </a:rPr>
              <a:t>)</a:t>
            </a:r>
          </a:p>
          <a:p>
            <a:pPr marL="0" indent="0">
              <a:buNone/>
            </a:pPr>
            <a:endParaRPr lang="en-IE" sz="369" i="1" dirty="0">
              <a:solidFill>
                <a:schemeClr val="tx1"/>
              </a:solidFill>
            </a:endParaRPr>
          </a:p>
          <a:p>
            <a:r>
              <a:rPr lang="en-IE" sz="1292" dirty="0">
                <a:solidFill>
                  <a:schemeClr val="tx1"/>
                </a:solidFill>
              </a:rPr>
              <a:t>Where would they predict a new Bulk Energy Power Station, a Marine Outfall, transmission corridor routes, brine intake outfall pipelines, etc?</a:t>
            </a:r>
          </a:p>
        </p:txBody>
      </p:sp>
      <p:grpSp>
        <p:nvGrpSpPr>
          <p:cNvPr id="4" name="Group 3"/>
          <p:cNvGrpSpPr/>
          <p:nvPr/>
        </p:nvGrpSpPr>
        <p:grpSpPr>
          <a:xfrm>
            <a:off x="1631745" y="1944343"/>
            <a:ext cx="2045345" cy="1029875"/>
            <a:chOff x="467544" y="3034373"/>
            <a:chExt cx="3397913" cy="1554195"/>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1483" r="48588"/>
            <a:stretch/>
          </p:blipFill>
          <p:spPr bwMode="auto">
            <a:xfrm>
              <a:off x="467544" y="3034373"/>
              <a:ext cx="3397913" cy="1554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s://people.hofstra.edu/geotrans/eng/ch4en/conc4en/img/terminalgrowthpole.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117" t="13665" r="50957" b="50317"/>
            <a:stretch/>
          </p:blipFill>
          <p:spPr bwMode="auto">
            <a:xfrm>
              <a:off x="611561" y="4005064"/>
              <a:ext cx="664789" cy="529070"/>
            </a:xfrm>
            <a:prstGeom prst="rect">
              <a:avLst/>
            </a:prstGeom>
            <a:noFill/>
            <a:extLst>
              <a:ext uri="{909E8E84-426E-40DD-AFC4-6F175D3DCCD1}">
                <a14:hiddenFill xmlns:a14="http://schemas.microsoft.com/office/drawing/2010/main">
                  <a:solidFill>
                    <a:srgbClr val="FFFFFF"/>
                  </a:solidFill>
                </a14:hiddenFill>
              </a:ext>
            </a:extLst>
          </p:spPr>
        </p:pic>
      </p:grpSp>
      <p:pic>
        <p:nvPicPr>
          <p:cNvPr id="1036" name="Picture 12" descr="https://encrypted-tbn3.gstatic.com/images?q=tbn:ANd9GcSRC7VjAAqdGORvSjYOV9nm4jJUOKyW2hYaJcNQMvPZtKXOsam9">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3485" y="1851468"/>
            <a:ext cx="1152127" cy="11227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p:nvPr/>
        </p:nvPicPr>
        <p:blipFill rotWithShape="1">
          <a:blip r:embed="rId7"/>
          <a:srcRect l="18130" t="9764" r="3198" b="13018"/>
          <a:stretch/>
        </p:blipFill>
        <p:spPr bwMode="auto">
          <a:xfrm>
            <a:off x="2099524" y="3695811"/>
            <a:ext cx="4608512" cy="1979872"/>
          </a:xfrm>
          <a:prstGeom prst="rect">
            <a:avLst/>
          </a:prstGeom>
          <a:ln>
            <a:noFill/>
          </a:ln>
          <a:extLst>
            <a:ext uri="{53640926-AAD7-44D8-BBD7-CCE9431645EC}">
              <a14:shadowObscured xmlns:a14="http://schemas.microsoft.com/office/drawing/2010/main"/>
            </a:ext>
          </a:extLst>
        </p:spPr>
      </p:pic>
      <p:sp>
        <p:nvSpPr>
          <p:cNvPr id="6" name="Multiply 5"/>
          <p:cNvSpPr/>
          <p:nvPr/>
        </p:nvSpPr>
        <p:spPr>
          <a:xfrm>
            <a:off x="5159196" y="5204051"/>
            <a:ext cx="554360" cy="556774"/>
          </a:xfrm>
          <a:prstGeom prst="mathMultiply">
            <a:avLst>
              <a:gd name="adj1" fmla="val 1885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62">
              <a:solidFill>
                <a:prstClr val="white"/>
              </a:solidFill>
            </a:endParaRPr>
          </a:p>
        </p:txBody>
      </p:sp>
    </p:spTree>
    <p:extLst>
      <p:ext uri="{BB962C8B-B14F-4D97-AF65-F5344CB8AC3E}">
        <p14:creationId xmlns:p14="http://schemas.microsoft.com/office/powerpoint/2010/main" val="31156921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F3FAF5-C7A6-4FA5-93D9-C61A79B38CE6}"/>
              </a:ext>
            </a:extLst>
          </p:cNvPr>
          <p:cNvPicPr/>
          <p:nvPr/>
        </p:nvPicPr>
        <p:blipFill rotWithShape="1">
          <a:blip r:embed="rId2"/>
          <a:srcRect r="29897"/>
          <a:stretch/>
        </p:blipFill>
        <p:spPr bwMode="auto">
          <a:xfrm>
            <a:off x="0" y="6006818"/>
            <a:ext cx="1979712" cy="851182"/>
          </a:xfrm>
          <a:prstGeom prst="rect">
            <a:avLst/>
          </a:prstGeom>
          <a:extLst>
            <a:ext uri="{53640926-AAD7-44D8-BBD7-CCE9431645EC}">
              <a14:shadowObscured xmlns:a14="http://schemas.microsoft.com/office/drawing/2010/main"/>
            </a:ext>
          </a:extLst>
        </p:spPr>
      </p:pic>
      <p:sp>
        <p:nvSpPr>
          <p:cNvPr id="5" name="Content Placeholder 2">
            <a:extLst>
              <a:ext uri="{FF2B5EF4-FFF2-40B4-BE49-F238E27FC236}">
                <a16:creationId xmlns:a16="http://schemas.microsoft.com/office/drawing/2014/main" id="{64FB8DF2-F5F1-4CAF-9F0F-0B831C4361F1}"/>
              </a:ext>
            </a:extLst>
          </p:cNvPr>
          <p:cNvSpPr txBox="1">
            <a:spLocks/>
          </p:cNvSpPr>
          <p:nvPr/>
        </p:nvSpPr>
        <p:spPr>
          <a:xfrm>
            <a:off x="395536" y="231639"/>
            <a:ext cx="8064896" cy="4565513"/>
          </a:xfrm>
          <a:prstGeom prst="rect">
            <a:avLst/>
          </a:prstGeom>
          <a:solidFill>
            <a:schemeClr val="bg1">
              <a:lumMod val="95000"/>
            </a:schemeClr>
          </a:solidFill>
          <a:ln w="38100">
            <a:solidFill>
              <a:srgbClr val="FF00FF"/>
            </a:solidFill>
          </a:ln>
          <a:effectLst>
            <a:innerShdw blurRad="114300">
              <a:prstClr val="black"/>
            </a:inn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rgbClr val="0E2B8D"/>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E2B8D"/>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E2B8D"/>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E2B8D"/>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E2B8D"/>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100" b="1" i="1" dirty="0">
                <a:solidFill>
                  <a:srgbClr val="FF00FF"/>
                </a:solidFill>
              </a:rPr>
              <a:t>PLANNING  &amp; ENVIRONMENTAL CONSENTING IMPLICATIONS: </a:t>
            </a:r>
          </a:p>
          <a:p>
            <a:pPr marL="0" indent="0">
              <a:buNone/>
            </a:pPr>
            <a:endParaRPr lang="en-GB" sz="1100" b="1" i="1" dirty="0">
              <a:solidFill>
                <a:srgbClr val="FF00FF"/>
              </a:solidFill>
            </a:endParaRPr>
          </a:p>
          <a:p>
            <a:pPr marL="0" lvl="0" indent="0" defTabSz="844083">
              <a:buNone/>
            </a:pPr>
            <a:r>
              <a:rPr lang="en-IE" sz="1100" u="sng" dirty="0">
                <a:solidFill>
                  <a:srgbClr val="FF00FF"/>
                </a:solidFill>
              </a:rPr>
              <a:t>IDENTIFIED PRIMARY SPATIAL LOCATIONAL FACTORS:</a:t>
            </a:r>
          </a:p>
          <a:p>
            <a:pPr marL="0" lvl="0" indent="0" defTabSz="844083">
              <a:buNone/>
            </a:pPr>
            <a:endParaRPr lang="en-GB" sz="1100" b="1" i="1" dirty="0">
              <a:solidFill>
                <a:srgbClr val="FF00FF"/>
              </a:solidFill>
            </a:endParaRPr>
          </a:p>
          <a:p>
            <a:pPr lvl="0"/>
            <a:r>
              <a:rPr lang="en-IE" sz="1292" b="1" i="1" dirty="0">
                <a:solidFill>
                  <a:schemeClr val="tx1"/>
                </a:solidFill>
              </a:rPr>
              <a:t>Land Use Precedent: </a:t>
            </a:r>
            <a:r>
              <a:rPr lang="en-IE" sz="1108" dirty="0">
                <a:solidFill>
                  <a:schemeClr val="tx1"/>
                </a:solidFill>
              </a:rPr>
              <a:t> Heavy Industrial Use adjacent to the west.</a:t>
            </a:r>
          </a:p>
          <a:p>
            <a:pPr lvl="0"/>
            <a:endParaRPr lang="en-IE" sz="369" dirty="0">
              <a:solidFill>
                <a:schemeClr val="tx1"/>
              </a:solidFill>
            </a:endParaRPr>
          </a:p>
          <a:p>
            <a:pPr lvl="0"/>
            <a:r>
              <a:rPr lang="en-IE" sz="1292" b="1" i="1" dirty="0">
                <a:solidFill>
                  <a:schemeClr val="tx1"/>
                </a:solidFill>
              </a:rPr>
              <a:t>Succession of Land Use:  </a:t>
            </a:r>
            <a:r>
              <a:rPr lang="en-IE" sz="1108" i="1" dirty="0">
                <a:solidFill>
                  <a:schemeClr val="tx1"/>
                </a:solidFill>
              </a:rPr>
              <a:t> </a:t>
            </a:r>
            <a:r>
              <a:rPr lang="en-IE" sz="1108" dirty="0">
                <a:solidFill>
                  <a:schemeClr val="tx1"/>
                </a:solidFill>
              </a:rPr>
              <a:t>expansion or intensification of the land use.  </a:t>
            </a:r>
          </a:p>
          <a:p>
            <a:pPr lvl="0"/>
            <a:endParaRPr lang="en-IE" sz="369" dirty="0">
              <a:solidFill>
                <a:schemeClr val="tx1"/>
              </a:solidFill>
            </a:endParaRPr>
          </a:p>
          <a:p>
            <a:pPr lvl="0"/>
            <a:r>
              <a:rPr lang="en-IE" sz="1292" b="1" i="1" dirty="0" err="1">
                <a:solidFill>
                  <a:schemeClr val="tx1"/>
                </a:solidFill>
              </a:rPr>
              <a:t>Agglomerational</a:t>
            </a:r>
            <a:r>
              <a:rPr lang="en-IE" sz="1292" b="1" i="1" dirty="0">
                <a:solidFill>
                  <a:schemeClr val="tx1"/>
                </a:solidFill>
              </a:rPr>
              <a:t> Advantages:  </a:t>
            </a:r>
            <a:r>
              <a:rPr lang="en-IE" sz="1108" dirty="0">
                <a:solidFill>
                  <a:schemeClr val="tx1"/>
                </a:solidFill>
              </a:rPr>
              <a:t>due to similar type of land use similar functionality,  interaction, infrastructure, service connection and economic sustainability. </a:t>
            </a:r>
          </a:p>
          <a:p>
            <a:pPr lvl="0"/>
            <a:endParaRPr lang="en-IE" sz="369" dirty="0">
              <a:solidFill>
                <a:schemeClr val="tx1"/>
              </a:solidFill>
            </a:endParaRPr>
          </a:p>
          <a:p>
            <a:pPr lvl="0"/>
            <a:r>
              <a:rPr lang="en-IE" sz="1292" b="1" i="1" dirty="0">
                <a:solidFill>
                  <a:schemeClr val="tx1"/>
                </a:solidFill>
              </a:rPr>
              <a:t>Reduced Development Foot Print: </a:t>
            </a:r>
            <a:r>
              <a:rPr lang="en-IE" sz="1108" i="1" dirty="0">
                <a:solidFill>
                  <a:schemeClr val="tx1"/>
                </a:solidFill>
              </a:rPr>
              <a:t>relocation of CAES Project from Carnduff to </a:t>
            </a:r>
            <a:r>
              <a:rPr lang="en-IE" sz="1108" i="1" dirty="0" err="1">
                <a:solidFill>
                  <a:schemeClr val="tx1"/>
                </a:solidFill>
              </a:rPr>
              <a:t>Ballylumford</a:t>
            </a:r>
            <a:r>
              <a:rPr lang="en-IE" sz="1108" i="1" dirty="0">
                <a:solidFill>
                  <a:schemeClr val="tx1"/>
                </a:solidFill>
              </a:rPr>
              <a:t>, </a:t>
            </a:r>
            <a:r>
              <a:rPr lang="en-IE" sz="1108" i="1" dirty="0" err="1">
                <a:solidFill>
                  <a:schemeClr val="tx1"/>
                </a:solidFill>
              </a:rPr>
              <a:t>Islandmagee</a:t>
            </a:r>
            <a:r>
              <a:rPr lang="en-IE" sz="1108" i="1" dirty="0">
                <a:solidFill>
                  <a:schemeClr val="tx1"/>
                </a:solidFill>
              </a:rPr>
              <a:t>, the overall physical  project foot print is significantly reduced, </a:t>
            </a:r>
            <a:r>
              <a:rPr lang="en-IE" sz="1108" i="1" u="sng" dirty="0">
                <a:solidFill>
                  <a:schemeClr val="tx1"/>
                </a:solidFill>
              </a:rPr>
              <a:t>and not only reducing economic costs, </a:t>
            </a:r>
            <a:r>
              <a:rPr lang="en-IE" sz="1108" i="1" dirty="0">
                <a:solidFill>
                  <a:schemeClr val="tx1"/>
                </a:solidFill>
              </a:rPr>
              <a:t>but the physical impact and sterilisation of  land use by the development. </a:t>
            </a:r>
          </a:p>
          <a:p>
            <a:pPr lvl="0"/>
            <a:endParaRPr lang="en-IE" sz="369" i="1" dirty="0">
              <a:solidFill>
                <a:schemeClr val="tx1"/>
              </a:solidFill>
            </a:endParaRPr>
          </a:p>
          <a:p>
            <a:pPr lvl="0"/>
            <a:r>
              <a:rPr lang="en-IE" sz="1292" b="1" i="1" dirty="0">
                <a:solidFill>
                  <a:schemeClr val="tx1"/>
                </a:solidFill>
              </a:rPr>
              <a:t>Planning and Environmental Sustainability: </a:t>
            </a:r>
            <a:r>
              <a:rPr lang="en-IE" sz="1108" i="1" dirty="0">
                <a:solidFill>
                  <a:schemeClr val="tx1"/>
                </a:solidFill>
              </a:rPr>
              <a:t>The existing land use, existing service investment and infrastructure, development foot print and established impact on the environment --future development at this location will be more sustainable than development on a random green field location.</a:t>
            </a:r>
          </a:p>
          <a:p>
            <a:pPr lvl="0"/>
            <a:endParaRPr lang="en-IE" sz="369" i="1" dirty="0">
              <a:solidFill>
                <a:schemeClr val="tx1"/>
              </a:solidFill>
            </a:endParaRPr>
          </a:p>
          <a:p>
            <a:pPr lvl="0"/>
            <a:r>
              <a:rPr lang="en-IE" sz="1292" b="1" i="1" dirty="0">
                <a:solidFill>
                  <a:schemeClr val="tx1"/>
                </a:solidFill>
              </a:rPr>
              <a:t>Reduced Relative Environmental Impact: </a:t>
            </a:r>
            <a:r>
              <a:rPr lang="en-IE" sz="1108" i="1" dirty="0">
                <a:solidFill>
                  <a:schemeClr val="tx1"/>
                </a:solidFill>
              </a:rPr>
              <a:t>Due to existing industrial land use,  environmental impact is significantly decreased as a much higher environmental impact baseline exit for i.e. Noise, Visual Impact, Physical Foot Print, Bulk Scale and Massing at this location, therefore, the relative increase is lower.</a:t>
            </a:r>
          </a:p>
        </p:txBody>
      </p:sp>
    </p:spTree>
    <p:extLst>
      <p:ext uri="{BB962C8B-B14F-4D97-AF65-F5344CB8AC3E}">
        <p14:creationId xmlns:p14="http://schemas.microsoft.com/office/powerpoint/2010/main" val="1172535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Content Placeholder 2">
            <a:extLst>
              <a:ext uri="{FF2B5EF4-FFF2-40B4-BE49-F238E27FC236}">
                <a16:creationId xmlns:a16="http://schemas.microsoft.com/office/drawing/2014/main" id="{78CAF110-12F9-4475-954E-00316604027C}"/>
              </a:ext>
            </a:extLst>
          </p:cNvPr>
          <p:cNvSpPr txBox="1">
            <a:spLocks/>
          </p:cNvSpPr>
          <p:nvPr/>
        </p:nvSpPr>
        <p:spPr>
          <a:xfrm>
            <a:off x="4708078" y="1268760"/>
            <a:ext cx="4435921" cy="5589190"/>
          </a:xfrm>
          <a:prstGeom prst="rect">
            <a:avLst/>
          </a:prstGeom>
          <a:solidFill>
            <a:schemeClr val="bg1"/>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rgbClr val="0E2B8D"/>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E2B8D"/>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E2B8D"/>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E2B8D"/>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E2B8D"/>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endParaRPr lang="en-IE" sz="1600" dirty="0">
              <a:solidFill>
                <a:schemeClr val="tx1"/>
              </a:solidFill>
            </a:endParaRPr>
          </a:p>
        </p:txBody>
      </p:sp>
      <p:sp>
        <p:nvSpPr>
          <p:cNvPr id="2" name="Title 1"/>
          <p:cNvSpPr>
            <a:spLocks noGrp="1"/>
          </p:cNvSpPr>
          <p:nvPr>
            <p:ph type="title"/>
          </p:nvPr>
        </p:nvSpPr>
        <p:spPr>
          <a:xfrm>
            <a:off x="323528" y="114304"/>
            <a:ext cx="8229600" cy="968571"/>
          </a:xfrm>
        </p:spPr>
        <p:txBody>
          <a:bodyPr>
            <a:normAutofit/>
          </a:bodyPr>
          <a:lstStyle/>
          <a:p>
            <a:r>
              <a:rPr lang="en-IE" sz="2800" b="1" dirty="0">
                <a:solidFill>
                  <a:schemeClr val="tx1"/>
                </a:solidFill>
              </a:rPr>
              <a:t>Bulk Energy/Renewable Energy Infrastructure Projects on the Terrestrial &amp; Marine “edge” Transition Zone</a:t>
            </a:r>
          </a:p>
        </p:txBody>
      </p:sp>
      <p:pic>
        <p:nvPicPr>
          <p:cNvPr id="6" name="Picture 5">
            <a:extLst>
              <a:ext uri="{FF2B5EF4-FFF2-40B4-BE49-F238E27FC236}">
                <a16:creationId xmlns:a16="http://schemas.microsoft.com/office/drawing/2014/main" id="{D54D10B4-2521-4E70-8491-B2ED4055851F}"/>
              </a:ext>
            </a:extLst>
          </p:cNvPr>
          <p:cNvPicPr/>
          <p:nvPr/>
        </p:nvPicPr>
        <p:blipFill rotWithShape="1">
          <a:blip r:embed="rId3"/>
          <a:srcRect r="29897"/>
          <a:stretch/>
        </p:blipFill>
        <p:spPr bwMode="auto">
          <a:xfrm>
            <a:off x="219674" y="6093295"/>
            <a:ext cx="2048070" cy="764655"/>
          </a:xfrm>
          <a:prstGeom prst="rect">
            <a:avLst/>
          </a:prstGeom>
          <a:extLst>
            <a:ext uri="{53640926-AAD7-44D8-BBD7-CCE9431645EC}">
              <a14:shadowObscured xmlns:a14="http://schemas.microsoft.com/office/drawing/2010/main"/>
            </a:ext>
          </a:extLst>
        </p:spPr>
      </p:pic>
      <p:sp>
        <p:nvSpPr>
          <p:cNvPr id="7" name="Content Placeholder 2">
            <a:extLst>
              <a:ext uri="{FF2B5EF4-FFF2-40B4-BE49-F238E27FC236}">
                <a16:creationId xmlns:a16="http://schemas.microsoft.com/office/drawing/2014/main" id="{C43B11E9-E600-4B70-9036-0AFEAB4BC89C}"/>
              </a:ext>
            </a:extLst>
          </p:cNvPr>
          <p:cNvSpPr>
            <a:spLocks noGrp="1"/>
          </p:cNvSpPr>
          <p:nvPr>
            <p:ph idx="1"/>
          </p:nvPr>
        </p:nvSpPr>
        <p:spPr>
          <a:xfrm>
            <a:off x="163770" y="1102725"/>
            <a:ext cx="4544308" cy="5775125"/>
          </a:xfrm>
          <a:solidFill>
            <a:schemeClr val="bg1"/>
          </a:solidFill>
        </p:spPr>
        <p:txBody>
          <a:bodyPr>
            <a:normAutofit fontScale="92500"/>
          </a:bodyPr>
          <a:lstStyle/>
          <a:p>
            <a:r>
              <a:rPr lang="en-IE" sz="1300" dirty="0">
                <a:solidFill>
                  <a:schemeClr val="tx1"/>
                </a:solidFill>
              </a:rPr>
              <a:t>Bulk Energy/Renewable Energy Infrastructure Projects are </a:t>
            </a:r>
            <a:r>
              <a:rPr lang="en-IE" sz="1300" b="1" dirty="0">
                <a:solidFill>
                  <a:schemeClr val="tx1"/>
                </a:solidFill>
              </a:rPr>
              <a:t>increasing located on the terrestrial marine transition zone</a:t>
            </a:r>
            <a:r>
              <a:rPr lang="en-IE" sz="1300" dirty="0">
                <a:solidFill>
                  <a:schemeClr val="tx1"/>
                </a:solidFill>
              </a:rPr>
              <a:t>, i.e. coastal areas, foreshore, near shore.</a:t>
            </a:r>
          </a:p>
          <a:p>
            <a:endParaRPr lang="en-IE" sz="1300" dirty="0">
              <a:solidFill>
                <a:schemeClr val="tx1"/>
              </a:solidFill>
            </a:endParaRPr>
          </a:p>
          <a:p>
            <a:r>
              <a:rPr lang="en-IE" sz="1300" b="1" dirty="0">
                <a:solidFill>
                  <a:schemeClr val="tx1"/>
                </a:solidFill>
              </a:rPr>
              <a:t>What kind of projects are these </a:t>
            </a:r>
            <a:r>
              <a:rPr lang="en-IE" sz="1300" dirty="0">
                <a:solidFill>
                  <a:schemeClr val="tx1"/>
                </a:solidFill>
              </a:rPr>
              <a:t>Offshore Wind Farms, Offshore Floating Wind Farms, Marine Tidal Generation, Wave Generation, Marine Transmission Cables, Marine Interconnectors,  Renewable-energy  Power Stations, etc.</a:t>
            </a:r>
          </a:p>
          <a:p>
            <a:endParaRPr lang="en-IE" sz="1300" dirty="0">
              <a:solidFill>
                <a:schemeClr val="tx1"/>
              </a:solidFill>
            </a:endParaRPr>
          </a:p>
          <a:p>
            <a:r>
              <a:rPr lang="en-IE" sz="1300" b="1" dirty="0">
                <a:solidFill>
                  <a:schemeClr val="tx1"/>
                </a:solidFill>
              </a:rPr>
              <a:t>Why now at marine transition zone?</a:t>
            </a:r>
          </a:p>
          <a:p>
            <a:endParaRPr lang="en-IE" sz="1600" dirty="0">
              <a:solidFill>
                <a:schemeClr val="tx1"/>
              </a:solidFill>
            </a:endParaRPr>
          </a:p>
          <a:p>
            <a:pPr lvl="1"/>
            <a:r>
              <a:rPr lang="en-IE" sz="1200" b="1" i="1" dirty="0">
                <a:solidFill>
                  <a:schemeClr val="tx1"/>
                </a:solidFill>
              </a:rPr>
              <a:t>Firstly the drive away from fossil fuels towards renewables to reduce global warming and sustainable energy.</a:t>
            </a:r>
          </a:p>
          <a:p>
            <a:pPr lvl="1"/>
            <a:r>
              <a:rPr lang="en-IE" sz="1200" b="1" i="1" dirty="0">
                <a:solidFill>
                  <a:schemeClr val="tx1"/>
                </a:solidFill>
              </a:rPr>
              <a:t>Secondly the spatial location of the resource. (in the marine environment, the sea –one of the biggest natural sources of energy [sun &amp; geothermal) i.e. coastal tides, sea-streams, winds, waves.</a:t>
            </a:r>
          </a:p>
          <a:p>
            <a:pPr lvl="1"/>
            <a:r>
              <a:rPr lang="en-IE" sz="1200" b="1" i="1" dirty="0">
                <a:solidFill>
                  <a:schemeClr val="tx1"/>
                </a:solidFill>
              </a:rPr>
              <a:t>Thirdly, the spatial location and distribution of the end user, i.e. populations, population centres and regions.</a:t>
            </a:r>
          </a:p>
          <a:p>
            <a:pPr lvl="1"/>
            <a:r>
              <a:rPr lang="en-IE" sz="1200" b="1" i="1" dirty="0">
                <a:solidFill>
                  <a:schemeClr val="tx1"/>
                </a:solidFill>
              </a:rPr>
              <a:t>Fourthly the scale of these kinds of infrastructures.</a:t>
            </a:r>
          </a:p>
          <a:p>
            <a:pPr lvl="1"/>
            <a:r>
              <a:rPr lang="en-IE" sz="1200" b="1" i="1" dirty="0">
                <a:solidFill>
                  <a:schemeClr val="tx1"/>
                </a:solidFill>
              </a:rPr>
              <a:t>Fifthly, the physical “piped transmission”  of electrical transmission and distribution cables and/or gas pipelines vs. product transportation of the declining fishery industry.</a:t>
            </a:r>
          </a:p>
          <a:p>
            <a:pPr lvl="1"/>
            <a:r>
              <a:rPr lang="en-IE" sz="1200" b="1" i="1" dirty="0">
                <a:solidFill>
                  <a:schemeClr val="tx1"/>
                </a:solidFill>
              </a:rPr>
              <a:t>Sixthly, the surface marine-use (land-use take) demand and the more finite, pressurized and constrained  resource of terrestrial land.</a:t>
            </a:r>
          </a:p>
          <a:p>
            <a:pPr lvl="1"/>
            <a:r>
              <a:rPr lang="en-IE" sz="1200" b="1" i="1" dirty="0">
                <a:solidFill>
                  <a:schemeClr val="tx1"/>
                </a:solidFill>
              </a:rPr>
              <a:t>Finally the need for international interconnectivity to enhance national and international energy security of supply </a:t>
            </a:r>
          </a:p>
          <a:p>
            <a:pPr lvl="1"/>
            <a:endParaRPr lang="en-IE" sz="1200" dirty="0">
              <a:solidFill>
                <a:schemeClr val="tx1"/>
              </a:solidFill>
            </a:endParaRPr>
          </a:p>
          <a:p>
            <a:pPr lvl="1"/>
            <a:endParaRPr lang="en-IE" sz="1600" dirty="0">
              <a:solidFill>
                <a:schemeClr val="tx1"/>
              </a:solidFill>
            </a:endParaRPr>
          </a:p>
        </p:txBody>
      </p:sp>
      <p:pic>
        <p:nvPicPr>
          <p:cNvPr id="4" name="Picture 2">
            <a:extLst>
              <a:ext uri="{FF2B5EF4-FFF2-40B4-BE49-F238E27FC236}">
                <a16:creationId xmlns:a16="http://schemas.microsoft.com/office/drawing/2014/main" id="{70EC2874-1C88-4DB8-9DDE-1BEA1FAD828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77944" y="1104097"/>
            <a:ext cx="2183822" cy="1630851"/>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55BBB4AA-B1FD-4239-858F-4B8DF773B22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79996" y="2774419"/>
            <a:ext cx="2692083" cy="124426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32" name="Picture 3">
            <a:extLst>
              <a:ext uri="{FF2B5EF4-FFF2-40B4-BE49-F238E27FC236}">
                <a16:creationId xmlns:a16="http://schemas.microsoft.com/office/drawing/2014/main" id="{1E4FF39C-D90B-4020-AFCA-C825340F72B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8484"/>
          <a:stretch>
            <a:fillRect/>
          </a:stretch>
        </p:blipFill>
        <p:spPr bwMode="auto">
          <a:xfrm>
            <a:off x="4755532" y="4113394"/>
            <a:ext cx="2183822" cy="136925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36" name="Picture 12" descr="Related image">
            <a:extLst>
              <a:ext uri="{FF2B5EF4-FFF2-40B4-BE49-F238E27FC236}">
                <a16:creationId xmlns:a16="http://schemas.microsoft.com/office/drawing/2014/main" id="{BAAD3F00-0347-46B8-8D81-F2C136437D6F}"/>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46863"/>
          <a:stretch/>
        </p:blipFill>
        <p:spPr bwMode="auto">
          <a:xfrm>
            <a:off x="6638175" y="5704478"/>
            <a:ext cx="1147853" cy="972449"/>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038" name="Picture 14" descr="Image result for floating wind turbines">
            <a:extLst>
              <a:ext uri="{FF2B5EF4-FFF2-40B4-BE49-F238E27FC236}">
                <a16:creationId xmlns:a16="http://schemas.microsoft.com/office/drawing/2014/main" id="{297071F1-CA8A-4736-B1AC-DF81C6C26417}"/>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121" t="2498" r="7050"/>
          <a:stretch/>
        </p:blipFill>
        <p:spPr bwMode="auto">
          <a:xfrm>
            <a:off x="7909275" y="5525494"/>
            <a:ext cx="965985" cy="115001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040" name="Picture 16" descr="Image result for floating wind turbines">
            <a:extLst>
              <a:ext uri="{FF2B5EF4-FFF2-40B4-BE49-F238E27FC236}">
                <a16:creationId xmlns:a16="http://schemas.microsoft.com/office/drawing/2014/main" id="{02C52A16-4007-4DD4-ABC5-883DAA87BBE4}"/>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0177"/>
          <a:stretch/>
        </p:blipFill>
        <p:spPr bwMode="auto">
          <a:xfrm>
            <a:off x="5051695" y="5601288"/>
            <a:ext cx="1463234" cy="105829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2" name="irc_mi" descr="http://project-caeslarne.co.uk/wp-content/uploads/2014/06/p7-June2014-Panel-3.jpg">
            <a:hlinkClick r:id="rId10"/>
            <a:extLst>
              <a:ext uri="{FF2B5EF4-FFF2-40B4-BE49-F238E27FC236}">
                <a16:creationId xmlns:a16="http://schemas.microsoft.com/office/drawing/2014/main" id="{3E3094EE-D10D-4D25-8131-100E530F79B2}"/>
              </a:ext>
            </a:extLst>
          </p:cNvPr>
          <p:cNvPicPr/>
          <p:nvPr/>
        </p:nvPicPr>
        <p:blipFill rotWithShape="1">
          <a:blip r:embed="rId11" cstate="print">
            <a:extLst>
              <a:ext uri="{28A0092B-C50C-407E-A947-70E740481C1C}">
                <a14:useLocalDpi xmlns:a14="http://schemas.microsoft.com/office/drawing/2010/main" val="0"/>
              </a:ext>
            </a:extLst>
          </a:blip>
          <a:srcRect b="33614"/>
          <a:stretch/>
        </p:blipFill>
        <p:spPr bwMode="auto">
          <a:xfrm>
            <a:off x="7102793" y="4104612"/>
            <a:ext cx="1906204" cy="1297122"/>
          </a:xfrm>
          <a:prstGeom prst="rect">
            <a:avLst/>
          </a:prstGeom>
          <a:noFill/>
          <a:ln w="1270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063486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776B1DE2-7B52-4A86-BDF0-58ACFB30C086}"/>
              </a:ext>
            </a:extLst>
          </p:cNvPr>
          <p:cNvPicPr/>
          <p:nvPr/>
        </p:nvPicPr>
        <p:blipFill rotWithShape="1">
          <a:blip r:embed="rId2"/>
          <a:srcRect r="29897"/>
          <a:stretch/>
        </p:blipFill>
        <p:spPr bwMode="auto">
          <a:xfrm>
            <a:off x="0" y="6122853"/>
            <a:ext cx="1832046" cy="735098"/>
          </a:xfrm>
          <a:prstGeom prst="rect">
            <a:avLst/>
          </a:prstGeom>
          <a:extLst>
            <a:ext uri="{53640926-AAD7-44D8-BBD7-CCE9431645EC}">
              <a14:shadowObscured xmlns:a14="http://schemas.microsoft.com/office/drawing/2010/main"/>
            </a:ext>
          </a:extLst>
        </p:spPr>
      </p:pic>
      <p:sp>
        <p:nvSpPr>
          <p:cNvPr id="2" name="Title 1"/>
          <p:cNvSpPr>
            <a:spLocks noGrp="1"/>
          </p:cNvSpPr>
          <p:nvPr>
            <p:ph type="title"/>
          </p:nvPr>
        </p:nvSpPr>
        <p:spPr>
          <a:xfrm>
            <a:off x="457200" y="517281"/>
            <a:ext cx="8229600" cy="718244"/>
          </a:xfrm>
        </p:spPr>
        <p:txBody>
          <a:bodyPr>
            <a:normAutofit/>
          </a:bodyPr>
          <a:lstStyle/>
          <a:p>
            <a:pPr algn="l"/>
            <a:r>
              <a:rPr lang="en-IE" sz="1600" b="1" dirty="0">
                <a:solidFill>
                  <a:schemeClr val="tx1"/>
                </a:solidFill>
                <a:latin typeface="Aharoni" panose="02010803020104030203" pitchFamily="2" charset="-79"/>
                <a:cs typeface="Aharoni" panose="02010803020104030203" pitchFamily="2" charset="-79"/>
              </a:rPr>
              <a:t>Hierarchy of Site</a:t>
            </a:r>
            <a:r>
              <a:rPr lang="en-IE" sz="1600" dirty="0">
                <a:solidFill>
                  <a:schemeClr val="tx1"/>
                </a:solidFill>
                <a:latin typeface="Aharoni" panose="02010803020104030203" pitchFamily="2" charset="-79"/>
                <a:cs typeface="Aharoni" panose="02010803020104030203" pitchFamily="2" charset="-79"/>
              </a:rPr>
              <a:t>(nodal) </a:t>
            </a:r>
            <a:r>
              <a:rPr lang="en-IE" sz="1600" b="1" dirty="0">
                <a:solidFill>
                  <a:schemeClr val="tx1"/>
                </a:solidFill>
                <a:latin typeface="Aharoni" panose="02010803020104030203" pitchFamily="2" charset="-79"/>
                <a:cs typeface="Aharoni" panose="02010803020104030203" pitchFamily="2" charset="-79"/>
              </a:rPr>
              <a:t>selection, Corridor-Route</a:t>
            </a:r>
            <a:r>
              <a:rPr lang="en-IE" sz="1600" dirty="0">
                <a:solidFill>
                  <a:schemeClr val="tx1"/>
                </a:solidFill>
                <a:latin typeface="Aharoni" panose="02010803020104030203" pitchFamily="2" charset="-79"/>
                <a:cs typeface="Aharoni" panose="02010803020104030203" pitchFamily="2" charset="-79"/>
              </a:rPr>
              <a:t>(axial) </a:t>
            </a:r>
            <a:r>
              <a:rPr lang="en-IE" sz="1600" b="1" dirty="0">
                <a:solidFill>
                  <a:schemeClr val="tx1"/>
                </a:solidFill>
                <a:latin typeface="Aharoni" panose="02010803020104030203" pitchFamily="2" charset="-79"/>
                <a:cs typeface="Aharoni" panose="02010803020104030203" pitchFamily="2" charset="-79"/>
              </a:rPr>
              <a:t>Environment and Technical Constraints Analysis and Selection</a:t>
            </a:r>
          </a:p>
        </p:txBody>
      </p:sp>
      <p:sp>
        <p:nvSpPr>
          <p:cNvPr id="12" name="Content Placeholder 2"/>
          <p:cNvSpPr txBox="1">
            <a:spLocks/>
          </p:cNvSpPr>
          <p:nvPr/>
        </p:nvSpPr>
        <p:spPr>
          <a:xfrm>
            <a:off x="179512" y="1235524"/>
            <a:ext cx="2707920" cy="5591609"/>
          </a:xfrm>
          <a:prstGeom prst="rect">
            <a:avLst/>
          </a:prstGeom>
          <a:solidFill>
            <a:schemeClr val="bg1"/>
          </a:solidFill>
        </p:spPr>
        <p:txBody>
          <a:bodyPr vert="horz" lIns="84406" tIns="42203" rIns="84406" bIns="42203"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rgbClr val="0E2B8D"/>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E2B8D"/>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E2B8D"/>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E2B8D"/>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E2B8D"/>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endParaRPr lang="en-IE" sz="369" dirty="0">
              <a:solidFill>
                <a:prstClr val="black"/>
              </a:solidFill>
            </a:endParaRPr>
          </a:p>
          <a:p>
            <a:pPr marL="0" indent="0">
              <a:buNone/>
            </a:pPr>
            <a:r>
              <a:rPr lang="en-IE" sz="1292" dirty="0">
                <a:solidFill>
                  <a:schemeClr val="tx1"/>
                </a:solidFill>
              </a:rPr>
              <a:t>For example:</a:t>
            </a:r>
          </a:p>
          <a:p>
            <a:pPr marL="0" indent="0">
              <a:buNone/>
            </a:pPr>
            <a:r>
              <a:rPr lang="en-IE" sz="1292" b="1" dirty="0">
                <a:solidFill>
                  <a:schemeClr val="tx1"/>
                </a:solidFill>
              </a:rPr>
              <a:t>The marine corridor route selection study took account of the following constraints:</a:t>
            </a:r>
          </a:p>
          <a:p>
            <a:pPr marL="0" indent="0">
              <a:buNone/>
            </a:pPr>
            <a:endParaRPr lang="en-IE" sz="1292" b="1" dirty="0">
              <a:solidFill>
                <a:schemeClr val="tx1"/>
              </a:solidFill>
            </a:endParaRPr>
          </a:p>
          <a:p>
            <a:pPr>
              <a:buFont typeface="Calibri" panose="020F0502020204030204" pitchFamily="34" charset="0"/>
              <a:buChar char="₋"/>
            </a:pPr>
            <a:r>
              <a:rPr lang="en-IE" sz="1400" dirty="0">
                <a:solidFill>
                  <a:schemeClr val="tx1"/>
                </a:solidFill>
              </a:rPr>
              <a:t>700m distance from the </a:t>
            </a:r>
            <a:r>
              <a:rPr lang="en-IE" sz="1400" dirty="0" err="1">
                <a:solidFill>
                  <a:schemeClr val="tx1"/>
                </a:solidFill>
              </a:rPr>
              <a:t>Infrastrata</a:t>
            </a:r>
            <a:r>
              <a:rPr lang="en-IE" sz="1400" dirty="0">
                <a:solidFill>
                  <a:schemeClr val="tx1"/>
                </a:solidFill>
              </a:rPr>
              <a:t> (another unrelated project) discharge location;</a:t>
            </a:r>
          </a:p>
          <a:p>
            <a:pPr marL="57150" indent="0">
              <a:buNone/>
            </a:pPr>
            <a:endParaRPr lang="en-IE" sz="1400" dirty="0">
              <a:solidFill>
                <a:schemeClr val="tx1"/>
              </a:solidFill>
            </a:endParaRPr>
          </a:p>
          <a:p>
            <a:pPr>
              <a:buFont typeface="Calibri" panose="020F0502020204030204" pitchFamily="34" charset="0"/>
              <a:buChar char="₋"/>
            </a:pPr>
            <a:r>
              <a:rPr lang="en-IE" sz="1400" dirty="0">
                <a:solidFill>
                  <a:schemeClr val="tx1"/>
                </a:solidFill>
              </a:rPr>
              <a:t>water depth ≥ 20m close to shore, the deeper the water the smaller the portion of the total water column affected by the discharge; </a:t>
            </a:r>
          </a:p>
          <a:p>
            <a:pPr>
              <a:buFont typeface="Calibri" panose="020F0502020204030204" pitchFamily="34" charset="0"/>
              <a:buChar char="₋"/>
            </a:pPr>
            <a:endParaRPr lang="en-IE" sz="1400" dirty="0">
              <a:solidFill>
                <a:schemeClr val="tx1"/>
              </a:solidFill>
            </a:endParaRPr>
          </a:p>
          <a:p>
            <a:pPr>
              <a:buFont typeface="Calibri" panose="020F0502020204030204" pitchFamily="34" charset="0"/>
              <a:buChar char="₋"/>
            </a:pPr>
            <a:r>
              <a:rPr lang="en-IE" sz="1400" dirty="0">
                <a:solidFill>
                  <a:schemeClr val="tx1"/>
                </a:solidFill>
              </a:rPr>
              <a:t>dynamic tidal regime and sufficient distance from conservation sites and sensitive seabed communities; </a:t>
            </a:r>
          </a:p>
          <a:p>
            <a:pPr>
              <a:buFont typeface="Calibri" panose="020F0502020204030204" pitchFamily="34" charset="0"/>
              <a:buChar char="₋"/>
            </a:pPr>
            <a:endParaRPr lang="en-IE" sz="1400" dirty="0">
              <a:solidFill>
                <a:schemeClr val="tx1"/>
              </a:solidFill>
            </a:endParaRPr>
          </a:p>
          <a:p>
            <a:pPr>
              <a:buFont typeface="Calibri" panose="020F0502020204030204" pitchFamily="34" charset="0"/>
              <a:buChar char="₋"/>
            </a:pPr>
            <a:r>
              <a:rPr lang="en-IE" sz="1400" dirty="0">
                <a:solidFill>
                  <a:schemeClr val="tx1"/>
                </a:solidFill>
              </a:rPr>
              <a:t>technical constraints of suitable shore access; interference with shipping lanes;</a:t>
            </a:r>
          </a:p>
          <a:p>
            <a:pPr>
              <a:buFont typeface="Calibri" panose="020F0502020204030204" pitchFamily="34" charset="0"/>
              <a:buChar char="₋"/>
            </a:pPr>
            <a:endParaRPr lang="en-IE" sz="1400" dirty="0">
              <a:solidFill>
                <a:schemeClr val="tx1"/>
              </a:solidFill>
            </a:endParaRPr>
          </a:p>
          <a:p>
            <a:pPr>
              <a:buFont typeface="Calibri" panose="020F0502020204030204" pitchFamily="34" charset="0"/>
              <a:buChar char="₋"/>
            </a:pPr>
            <a:r>
              <a:rPr lang="en-IE" sz="1400" dirty="0">
                <a:solidFill>
                  <a:schemeClr val="tx1"/>
                </a:solidFill>
              </a:rPr>
              <a:t>distance to shore – shorter distances minimise the energy required to deliver the seawater to the plant and brine solution from the plant;</a:t>
            </a:r>
          </a:p>
          <a:p>
            <a:pPr>
              <a:buFont typeface="Calibri" panose="020F0502020204030204" pitchFamily="34" charset="0"/>
              <a:buChar char="₋"/>
            </a:pPr>
            <a:endParaRPr lang="en-IE" sz="1400" dirty="0">
              <a:solidFill>
                <a:schemeClr val="tx1"/>
              </a:solidFill>
            </a:endParaRPr>
          </a:p>
          <a:p>
            <a:pPr>
              <a:buFont typeface="Calibri" panose="020F0502020204030204" pitchFamily="34" charset="0"/>
              <a:buChar char="₋"/>
            </a:pPr>
            <a:r>
              <a:rPr lang="en-IE" sz="1400" dirty="0">
                <a:solidFill>
                  <a:schemeClr val="tx1"/>
                </a:solidFill>
              </a:rPr>
              <a:t> and substrate type – trenching and direct-lay can be carried out with any strata, including rock.</a:t>
            </a:r>
          </a:p>
          <a:p>
            <a:endParaRPr lang="en-IE" sz="1108" dirty="0">
              <a:solidFill>
                <a:prstClr val="black"/>
              </a:solidFill>
            </a:endParaRPr>
          </a:p>
          <a:p>
            <a:pPr marL="0" indent="0">
              <a:buNone/>
            </a:pPr>
            <a:endParaRPr lang="en-IE" sz="1108" dirty="0">
              <a:solidFill>
                <a:prstClr val="black"/>
              </a:solidFill>
            </a:endParaRPr>
          </a:p>
          <a:p>
            <a:pPr marL="0" indent="0">
              <a:buNone/>
            </a:pPr>
            <a:endParaRPr lang="en-IE" sz="1108" dirty="0">
              <a:solidFill>
                <a:prstClr val="black"/>
              </a:solidFill>
            </a:endParaRPr>
          </a:p>
        </p:txBody>
      </p:sp>
      <p:pic>
        <p:nvPicPr>
          <p:cNvPr id="16" name="Picture 15">
            <a:extLst>
              <a:ext uri="{FF2B5EF4-FFF2-40B4-BE49-F238E27FC236}">
                <a16:creationId xmlns:a16="http://schemas.microsoft.com/office/drawing/2014/main" id="{F99CBA49-9C4D-4E06-8FFC-74241E8D9C50}"/>
              </a:ext>
            </a:extLst>
          </p:cNvPr>
          <p:cNvPicPr>
            <a:picLocks noChangeAspect="1"/>
          </p:cNvPicPr>
          <p:nvPr/>
        </p:nvPicPr>
        <p:blipFill>
          <a:blip r:embed="rId3"/>
          <a:stretch>
            <a:fillRect/>
          </a:stretch>
        </p:blipFill>
        <p:spPr>
          <a:xfrm>
            <a:off x="2987824" y="1635041"/>
            <a:ext cx="2910558" cy="2044147"/>
          </a:xfrm>
          <a:prstGeom prst="rect">
            <a:avLst/>
          </a:prstGeom>
          <a:ln w="12700">
            <a:solidFill>
              <a:schemeClr val="tx1"/>
            </a:solidFill>
          </a:ln>
        </p:spPr>
      </p:pic>
      <p:pic>
        <p:nvPicPr>
          <p:cNvPr id="18" name="Picture 3">
            <a:extLst>
              <a:ext uri="{FF2B5EF4-FFF2-40B4-BE49-F238E27FC236}">
                <a16:creationId xmlns:a16="http://schemas.microsoft.com/office/drawing/2014/main" id="{785AC1FB-6208-48A8-90E7-0A8F5BE5E7B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28" r="3131"/>
          <a:stretch/>
        </p:blipFill>
        <p:spPr bwMode="auto">
          <a:xfrm>
            <a:off x="4924061" y="3814820"/>
            <a:ext cx="2030416" cy="1473974"/>
          </a:xfrm>
          <a:prstGeom prst="rect">
            <a:avLst/>
          </a:prstGeom>
          <a:noFill/>
          <a:ln w="12700"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054" name="Picture 6" descr="GES 200">
            <a:extLst>
              <a:ext uri="{FF2B5EF4-FFF2-40B4-BE49-F238E27FC236}">
                <a16:creationId xmlns:a16="http://schemas.microsoft.com/office/drawing/2014/main" id="{83AD35A1-38CA-4604-AF54-EFBE789478E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24" t="13457" r="404" b="385"/>
          <a:stretch/>
        </p:blipFill>
        <p:spPr bwMode="auto">
          <a:xfrm>
            <a:off x="5927283" y="1635040"/>
            <a:ext cx="3216717" cy="20099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55" name="Picture 7">
            <a:extLst>
              <a:ext uri="{FF2B5EF4-FFF2-40B4-BE49-F238E27FC236}">
                <a16:creationId xmlns:a16="http://schemas.microsoft.com/office/drawing/2014/main" id="{2568F41D-FA96-4A83-9C50-DD7CBA41293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8151" t="19281" r="10076" b="4712"/>
          <a:stretch/>
        </p:blipFill>
        <p:spPr bwMode="auto">
          <a:xfrm>
            <a:off x="2975214" y="3822272"/>
            <a:ext cx="1861065" cy="1691877"/>
          </a:xfrm>
          <a:prstGeom prst="rect">
            <a:avLst/>
          </a:prstGeom>
          <a:noFill/>
          <a:ln w="12700"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7" name="Picture 26">
            <a:extLst>
              <a:ext uri="{FF2B5EF4-FFF2-40B4-BE49-F238E27FC236}">
                <a16:creationId xmlns:a16="http://schemas.microsoft.com/office/drawing/2014/main" id="{FF9DBDC8-05E4-445E-842D-26A17E4C7807}"/>
              </a:ext>
            </a:extLst>
          </p:cNvPr>
          <p:cNvPicPr>
            <a:picLocks noChangeAspect="1"/>
          </p:cNvPicPr>
          <p:nvPr/>
        </p:nvPicPr>
        <p:blipFill>
          <a:blip r:embed="rId7"/>
          <a:stretch>
            <a:fillRect/>
          </a:stretch>
        </p:blipFill>
        <p:spPr>
          <a:xfrm>
            <a:off x="7042259" y="3793177"/>
            <a:ext cx="2064479" cy="1495617"/>
          </a:xfrm>
          <a:prstGeom prst="rect">
            <a:avLst/>
          </a:prstGeom>
          <a:ln w="12700">
            <a:solidFill>
              <a:srgbClr val="000000"/>
            </a:solidFill>
          </a:ln>
        </p:spPr>
      </p:pic>
    </p:spTree>
    <p:extLst>
      <p:ext uri="{BB962C8B-B14F-4D97-AF65-F5344CB8AC3E}">
        <p14:creationId xmlns:p14="http://schemas.microsoft.com/office/powerpoint/2010/main" val="20977748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8260AA-74F3-4709-8090-5C57B30B4F0F}"/>
              </a:ext>
            </a:extLst>
          </p:cNvPr>
          <p:cNvPicPr/>
          <p:nvPr/>
        </p:nvPicPr>
        <p:blipFill rotWithShape="1">
          <a:blip r:embed="rId3"/>
          <a:srcRect r="29897"/>
          <a:stretch/>
        </p:blipFill>
        <p:spPr bwMode="auto">
          <a:xfrm>
            <a:off x="0" y="6093296"/>
            <a:ext cx="1979712" cy="764704"/>
          </a:xfrm>
          <a:prstGeom prst="rect">
            <a:avLst/>
          </a:prstGeom>
          <a:extLst>
            <a:ext uri="{53640926-AAD7-44D8-BBD7-CCE9431645EC}">
              <a14:shadowObscured xmlns:a14="http://schemas.microsoft.com/office/drawing/2010/main"/>
            </a:ext>
          </a:extLst>
        </p:spPr>
      </p:pic>
      <p:sp>
        <p:nvSpPr>
          <p:cNvPr id="2" name="Title 1"/>
          <p:cNvSpPr>
            <a:spLocks noGrp="1"/>
          </p:cNvSpPr>
          <p:nvPr>
            <p:ph type="title"/>
          </p:nvPr>
        </p:nvSpPr>
        <p:spPr>
          <a:xfrm>
            <a:off x="493204" y="0"/>
            <a:ext cx="8229600" cy="562074"/>
          </a:xfrm>
        </p:spPr>
        <p:txBody>
          <a:bodyPr>
            <a:normAutofit/>
          </a:bodyPr>
          <a:lstStyle/>
          <a:p>
            <a:pPr algn="l"/>
            <a:r>
              <a:rPr lang="en-GB" sz="1600" b="1" dirty="0">
                <a:solidFill>
                  <a:schemeClr val="tx1"/>
                </a:solidFill>
                <a:latin typeface="Aharoni" panose="02010803020104030203" pitchFamily="2" charset="-79"/>
                <a:cs typeface="Aharoni" panose="02010803020104030203" pitchFamily="2" charset="-79"/>
              </a:rPr>
              <a:t>6. Planning &amp; Environmental Process of Alternatives</a:t>
            </a:r>
            <a:endParaRPr lang="en-IE" sz="1600" b="1" dirty="0">
              <a:solidFill>
                <a:schemeClr val="tx1"/>
              </a:solidFill>
              <a:latin typeface="Aharoni" panose="02010803020104030203" pitchFamily="2" charset="-79"/>
              <a:cs typeface="Aharoni" panose="02010803020104030203" pitchFamily="2" charset="-79"/>
            </a:endParaRPr>
          </a:p>
        </p:txBody>
      </p:sp>
      <p:sp>
        <p:nvSpPr>
          <p:cNvPr id="6" name="TextBox 5"/>
          <p:cNvSpPr txBox="1"/>
          <p:nvPr/>
        </p:nvSpPr>
        <p:spPr>
          <a:xfrm>
            <a:off x="611561" y="764704"/>
            <a:ext cx="8111243" cy="3293209"/>
          </a:xfrm>
          <a:prstGeom prst="rect">
            <a:avLst/>
          </a:prstGeom>
          <a:noFill/>
        </p:spPr>
        <p:txBody>
          <a:bodyPr wrap="square" rtlCol="0">
            <a:spAutoFit/>
          </a:bodyPr>
          <a:lstStyle/>
          <a:p>
            <a:pPr>
              <a:defRPr/>
            </a:pPr>
            <a:r>
              <a:rPr lang="en-IE" sz="1600" b="1" kern="0" dirty="0"/>
              <a:t>Principle of Alternatives</a:t>
            </a:r>
            <a:r>
              <a:rPr lang="en-IE" sz="1600" b="1" kern="0" dirty="0">
                <a:effectLst>
                  <a:outerShdw blurRad="38100" dist="38100" dir="2700000" algn="tl">
                    <a:srgbClr val="000000">
                      <a:alpha val="43137"/>
                    </a:srgbClr>
                  </a:outerShdw>
                </a:effectLst>
              </a:rPr>
              <a:t>:</a:t>
            </a:r>
          </a:p>
          <a:p>
            <a:pPr>
              <a:defRPr/>
            </a:pPr>
            <a:r>
              <a:rPr lang="en-IE" sz="1200" kern="0" dirty="0"/>
              <a:t>The project was d</a:t>
            </a:r>
            <a:r>
              <a:rPr lang="en-IE" sz="1200" b="1" kern="0" dirty="0"/>
              <a:t>eveloped firmly under the “Principle  of  Alternatives”</a:t>
            </a:r>
          </a:p>
          <a:p>
            <a:pPr>
              <a:defRPr/>
            </a:pPr>
            <a:endParaRPr lang="en-IE" sz="1200" kern="0" dirty="0"/>
          </a:p>
          <a:p>
            <a:pPr>
              <a:defRPr/>
            </a:pPr>
            <a:r>
              <a:rPr lang="en-IE" sz="1200" kern="0" dirty="0"/>
              <a:t>The </a:t>
            </a:r>
            <a:r>
              <a:rPr lang="en-IE" sz="1200" b="1" kern="0" dirty="0"/>
              <a:t>EU Directives indicate </a:t>
            </a:r>
          </a:p>
          <a:p>
            <a:pPr marL="171450" indent="-171450">
              <a:buFont typeface="Wingdings" panose="05000000000000000000" pitchFamily="2" charset="2"/>
              <a:buChar char="§"/>
              <a:defRPr/>
            </a:pPr>
            <a:r>
              <a:rPr lang="en-IE" sz="1200" b="1" kern="0" dirty="0"/>
              <a:t>A critical  category of which is “Alternative Technology”  as  referred in the EIA  Directive(85/337/EEC, SEA 2001/42/EC  and AA Article 6(3) and (4) of the Habitats Directive 92/43/EEC ;  New EIA directive 2014/52/EU), </a:t>
            </a:r>
          </a:p>
          <a:p>
            <a:pPr>
              <a:defRPr/>
            </a:pPr>
            <a:endParaRPr lang="en-IE" sz="1200" i="1" kern="0" dirty="0"/>
          </a:p>
          <a:p>
            <a:pPr marL="285750" indent="-285750">
              <a:buFont typeface="+mj-lt"/>
              <a:buAutoNum type="romanLcPeriod"/>
              <a:defRPr/>
            </a:pPr>
            <a:r>
              <a:rPr lang="en-IE" sz="1200" b="1" i="1" kern="0" dirty="0"/>
              <a:t>Alternative, Project Design:</a:t>
            </a:r>
            <a:endParaRPr lang="en-IE" sz="1200" i="1" kern="0" dirty="0"/>
          </a:p>
          <a:p>
            <a:pPr>
              <a:defRPr/>
            </a:pPr>
            <a:r>
              <a:rPr lang="en-IE" sz="1200" i="1" kern="0" dirty="0"/>
              <a:t>             corridors and routes of brine, electrical transmission        </a:t>
            </a:r>
          </a:p>
          <a:p>
            <a:pPr>
              <a:defRPr/>
            </a:pPr>
            <a:r>
              <a:rPr lang="en-IE" sz="1200" i="1" kern="0" dirty="0"/>
              <a:t>             and gas pipelines’. Overland routes, combined overland and </a:t>
            </a:r>
          </a:p>
          <a:p>
            <a:pPr>
              <a:defRPr/>
            </a:pPr>
            <a:r>
              <a:rPr lang="en-IE" sz="1200" i="1" kern="0" dirty="0"/>
              <a:t>             underground routes, overland and HDD routes</a:t>
            </a:r>
          </a:p>
          <a:p>
            <a:pPr>
              <a:defRPr/>
            </a:pPr>
            <a:endParaRPr lang="en-IE" sz="1200" i="1" kern="0" dirty="0"/>
          </a:p>
          <a:p>
            <a:pPr>
              <a:defRPr/>
            </a:pPr>
            <a:endParaRPr lang="en-IE" sz="1200" i="1" kern="0" dirty="0"/>
          </a:p>
          <a:p>
            <a:pPr marL="400050" indent="-400050">
              <a:buFont typeface="+mj-lt"/>
              <a:buAutoNum type="romanLcPeriod" startAt="2"/>
              <a:defRPr/>
            </a:pPr>
            <a:r>
              <a:rPr lang="en-IE" sz="1200" b="1" i="1" kern="0" dirty="0"/>
              <a:t>Alterative Spatial Location: </a:t>
            </a:r>
          </a:p>
          <a:p>
            <a:pPr marL="628650" lvl="1" indent="-171450">
              <a:buFont typeface="Wingdings" panose="05000000000000000000" pitchFamily="2" charset="2"/>
              <a:buChar char="§"/>
              <a:defRPr/>
            </a:pPr>
            <a:r>
              <a:rPr lang="en-IE" sz="1200" i="1" kern="0" dirty="0"/>
              <a:t>1</a:t>
            </a:r>
            <a:r>
              <a:rPr lang="en-IE" sz="1200" i="1" kern="0" baseline="30000" dirty="0"/>
              <a:t>st</a:t>
            </a:r>
            <a:r>
              <a:rPr lang="en-IE" sz="1200" i="1" kern="0" dirty="0"/>
              <a:t> Alternative- shallow Triassic salt) </a:t>
            </a:r>
          </a:p>
          <a:p>
            <a:pPr marL="628650" lvl="1" indent="-171450">
              <a:buFont typeface="Wingdings" panose="05000000000000000000" pitchFamily="2" charset="2"/>
              <a:buChar char="§"/>
              <a:defRPr/>
            </a:pPr>
            <a:r>
              <a:rPr lang="en-IE" sz="1200" i="1" kern="0" dirty="0"/>
              <a:t>2</a:t>
            </a:r>
            <a:r>
              <a:rPr lang="en-IE" sz="1200" i="1" kern="0" baseline="30000" dirty="0"/>
              <a:t>nd</a:t>
            </a:r>
            <a:r>
              <a:rPr lang="en-IE" sz="1200" i="1" kern="0" dirty="0"/>
              <a:t> Alternative resource(significantly deep Permian salt) </a:t>
            </a:r>
          </a:p>
          <a:p>
            <a:pPr marL="628650" lvl="1" indent="-171450">
              <a:buFont typeface="Wingdings" panose="05000000000000000000" pitchFamily="2" charset="2"/>
              <a:buChar char="§"/>
              <a:defRPr/>
            </a:pPr>
            <a:r>
              <a:rPr lang="en-IE" sz="1200" i="1" kern="0" dirty="0"/>
              <a:t>Alternative location end(nodal)</a:t>
            </a:r>
            <a:endParaRPr lang="en-IE" sz="1200" b="1" kern="0" dirty="0">
              <a:solidFill>
                <a:srgbClr val="0E2B8D"/>
              </a:solidFill>
            </a:endParaRPr>
          </a:p>
        </p:txBody>
      </p:sp>
    </p:spTree>
    <p:extLst>
      <p:ext uri="{BB962C8B-B14F-4D97-AF65-F5344CB8AC3E}">
        <p14:creationId xmlns:p14="http://schemas.microsoft.com/office/powerpoint/2010/main" val="36450591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107504" y="126961"/>
            <a:ext cx="7344816" cy="584775"/>
          </a:xfrm>
          <a:prstGeom prst="rect">
            <a:avLst/>
          </a:prstGeom>
          <a:noFill/>
        </p:spPr>
        <p:txBody>
          <a:bodyPr wrap="square" rtlCol="0">
            <a:spAutoFit/>
          </a:bodyPr>
          <a:lstStyle/>
          <a:p>
            <a:r>
              <a:rPr lang="en-GB" sz="1600" b="1" dirty="0">
                <a:solidFill>
                  <a:prstClr val="black"/>
                </a:solidFill>
              </a:rPr>
              <a:t>Development of CAES Technology</a:t>
            </a:r>
          </a:p>
          <a:p>
            <a:r>
              <a:rPr lang="en-GB" sz="1600" b="1" dirty="0">
                <a:solidFill>
                  <a:prstClr val="black"/>
                </a:solidFill>
              </a:rPr>
              <a:t>- </a:t>
            </a:r>
            <a:r>
              <a:rPr lang="en-GB" sz="1600" b="1" i="1" dirty="0">
                <a:solidFill>
                  <a:prstClr val="black"/>
                </a:solidFill>
              </a:rPr>
              <a:t>Alternative location for CAES Station</a:t>
            </a:r>
          </a:p>
        </p:txBody>
      </p:sp>
      <p:pic>
        <p:nvPicPr>
          <p:cNvPr id="4" name="Picture 3">
            <a:extLst>
              <a:ext uri="{FF2B5EF4-FFF2-40B4-BE49-F238E27FC236}">
                <a16:creationId xmlns:a16="http://schemas.microsoft.com/office/drawing/2014/main" id="{CC3E26DA-C8D2-4108-98DC-66B1A05D21D5}"/>
              </a:ext>
            </a:extLst>
          </p:cNvPr>
          <p:cNvPicPr>
            <a:picLocks noChangeAspect="1"/>
          </p:cNvPicPr>
          <p:nvPr/>
        </p:nvPicPr>
        <p:blipFill>
          <a:blip r:embed="rId3"/>
          <a:stretch>
            <a:fillRect/>
          </a:stretch>
        </p:blipFill>
        <p:spPr>
          <a:xfrm>
            <a:off x="611560" y="960657"/>
            <a:ext cx="7533321" cy="4936685"/>
          </a:xfrm>
          <a:prstGeom prst="rect">
            <a:avLst/>
          </a:prstGeom>
        </p:spPr>
      </p:pic>
    </p:spTree>
    <p:extLst>
      <p:ext uri="{BB962C8B-B14F-4D97-AF65-F5344CB8AC3E}">
        <p14:creationId xmlns:p14="http://schemas.microsoft.com/office/powerpoint/2010/main" val="16146697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3830"/>
            <a:ext cx="8229600" cy="718244"/>
          </a:xfrm>
        </p:spPr>
        <p:txBody>
          <a:bodyPr>
            <a:normAutofit/>
          </a:bodyPr>
          <a:lstStyle/>
          <a:p>
            <a:pPr algn="l"/>
            <a:r>
              <a:rPr lang="en-IE" sz="1600" b="1" dirty="0">
                <a:solidFill>
                  <a:schemeClr val="tx1"/>
                </a:solidFill>
                <a:latin typeface="Aharoni" panose="02010803020104030203" pitchFamily="2" charset="-79"/>
                <a:cs typeface="Aharoni" panose="02010803020104030203" pitchFamily="2" charset="-79"/>
              </a:rPr>
              <a:t>6.  (Continue)… Planning Process of Alternatives</a:t>
            </a:r>
            <a:br>
              <a:rPr lang="en-IE" sz="1600" b="1" dirty="0">
                <a:solidFill>
                  <a:schemeClr val="tx1"/>
                </a:solidFill>
                <a:latin typeface="Aharoni" panose="02010803020104030203" pitchFamily="2" charset="-79"/>
                <a:cs typeface="Aharoni" panose="02010803020104030203" pitchFamily="2" charset="-79"/>
              </a:rPr>
            </a:br>
            <a:r>
              <a:rPr lang="en-IE" sz="1600" b="1" dirty="0">
                <a:solidFill>
                  <a:schemeClr val="tx1"/>
                </a:solidFill>
                <a:latin typeface="Aharoni" panose="02010803020104030203" pitchFamily="2" charset="-79"/>
                <a:cs typeface="Aharoni" panose="02010803020104030203" pitchFamily="2" charset="-79"/>
              </a:rPr>
              <a:t>     Change in a Primary Locational Factor/s - “Resource Constraint”</a:t>
            </a:r>
          </a:p>
        </p:txBody>
      </p:sp>
      <p:sp>
        <p:nvSpPr>
          <p:cNvPr id="3" name="Content Placeholder 2"/>
          <p:cNvSpPr>
            <a:spLocks noGrp="1"/>
          </p:cNvSpPr>
          <p:nvPr>
            <p:ph idx="1"/>
          </p:nvPr>
        </p:nvSpPr>
        <p:spPr>
          <a:xfrm>
            <a:off x="126390" y="970029"/>
            <a:ext cx="8229600" cy="1575619"/>
          </a:xfrm>
        </p:spPr>
        <p:txBody>
          <a:bodyPr>
            <a:normAutofit/>
          </a:bodyPr>
          <a:lstStyle/>
          <a:p>
            <a:pPr lvl="0"/>
            <a:r>
              <a:rPr lang="en-IE" sz="1292" dirty="0">
                <a:solidFill>
                  <a:schemeClr val="tx1"/>
                </a:solidFill>
              </a:rPr>
              <a:t>Why located at Carnduff?</a:t>
            </a:r>
          </a:p>
          <a:p>
            <a:pPr lvl="1"/>
            <a:r>
              <a:rPr lang="en-IE" sz="1015" dirty="0">
                <a:solidFill>
                  <a:schemeClr val="tx1"/>
                </a:solidFill>
              </a:rPr>
              <a:t>One of four “Primary Locational factors”, ideal Triassic salt location.</a:t>
            </a:r>
          </a:p>
          <a:p>
            <a:pPr marL="422041" lvl="1" indent="0">
              <a:buNone/>
            </a:pPr>
            <a:endParaRPr lang="en-IE" sz="1015" dirty="0">
              <a:solidFill>
                <a:schemeClr val="tx1"/>
              </a:solidFill>
            </a:endParaRPr>
          </a:p>
          <a:p>
            <a:pPr lvl="1"/>
            <a:endParaRPr lang="en-IE" sz="369" dirty="0">
              <a:solidFill>
                <a:schemeClr val="tx1"/>
              </a:solidFill>
            </a:endParaRPr>
          </a:p>
          <a:p>
            <a:pPr lvl="0"/>
            <a:r>
              <a:rPr lang="en-IE" sz="1292" dirty="0">
                <a:solidFill>
                  <a:schemeClr val="tx1"/>
                </a:solidFill>
              </a:rPr>
              <a:t>Why now at Islandmagee, Ballylumford?</a:t>
            </a:r>
          </a:p>
          <a:p>
            <a:pPr lvl="1"/>
            <a:r>
              <a:rPr lang="en-IE" sz="923" dirty="0">
                <a:solidFill>
                  <a:schemeClr val="tx1"/>
                </a:solidFill>
              </a:rPr>
              <a:t>A new  “Primary Locational Factor” e.g. Permian Salt location.</a:t>
            </a:r>
          </a:p>
          <a:p>
            <a:pPr lvl="1"/>
            <a:r>
              <a:rPr lang="en-IE" sz="1015" dirty="0">
                <a:solidFill>
                  <a:schemeClr val="tx1"/>
                </a:solidFill>
              </a:rPr>
              <a:t>Consequently, </a:t>
            </a:r>
            <a:r>
              <a:rPr lang="en-IE" sz="1015" u="sng" dirty="0">
                <a:solidFill>
                  <a:schemeClr val="tx1"/>
                </a:solidFill>
              </a:rPr>
              <a:t>By Considering a New Technology a New Geographical Location was Induced.</a:t>
            </a:r>
          </a:p>
          <a:p>
            <a:pPr lvl="1"/>
            <a:endParaRPr lang="en-IE" sz="369" dirty="0">
              <a:solidFill>
                <a:schemeClr val="accent1">
                  <a:lumMod val="50000"/>
                </a:schemeClr>
              </a:solidFill>
            </a:endParaRPr>
          </a:p>
          <a:p>
            <a:pPr marL="422041" lvl="1" indent="0">
              <a:buNone/>
            </a:pPr>
            <a:endParaRPr lang="en-IE" sz="1108" dirty="0">
              <a:solidFill>
                <a:schemeClr val="accent1">
                  <a:lumMod val="50000"/>
                </a:schemeClr>
              </a:solidFill>
            </a:endParaRPr>
          </a:p>
          <a:p>
            <a:pPr lvl="1"/>
            <a:endParaRPr lang="en-IE" sz="369" dirty="0">
              <a:solidFill>
                <a:srgbClr val="4F81BD">
                  <a:lumMod val="50000"/>
                </a:srgbClr>
              </a:solidFill>
            </a:endParaRPr>
          </a:p>
          <a:p>
            <a:pPr marL="422041" lvl="1" indent="0">
              <a:buNone/>
            </a:pPr>
            <a:endParaRPr lang="en-IE" sz="1108" dirty="0">
              <a:solidFill>
                <a:srgbClr val="4F81BD">
                  <a:lumMod val="50000"/>
                </a:srgbClr>
              </a:solidFill>
            </a:endParaRPr>
          </a:p>
          <a:p>
            <a:pPr lvl="1"/>
            <a:endParaRPr lang="en-IE" sz="923" dirty="0">
              <a:solidFill>
                <a:srgbClr val="4F81BD">
                  <a:lumMod val="50000"/>
                </a:srgbClr>
              </a:solidFill>
            </a:endParaRPr>
          </a:p>
          <a:p>
            <a:pPr lvl="1"/>
            <a:endParaRPr lang="en-IE" sz="923" dirty="0">
              <a:solidFill>
                <a:schemeClr val="accent1">
                  <a:lumMod val="50000"/>
                </a:schemeClr>
              </a:solidFill>
            </a:endParaRPr>
          </a:p>
          <a:p>
            <a:pPr lvl="0"/>
            <a:endParaRPr lang="en-IE" sz="1108" dirty="0">
              <a:solidFill>
                <a:schemeClr val="accent1">
                  <a:lumMod val="50000"/>
                </a:schemeClr>
              </a:solidFill>
            </a:endParaRPr>
          </a:p>
          <a:p>
            <a:pPr marL="0" indent="0">
              <a:buNone/>
            </a:pPr>
            <a:endParaRPr lang="en-IE" sz="1108" dirty="0">
              <a:solidFill>
                <a:schemeClr val="accent1">
                  <a:lumMod val="50000"/>
                </a:schemeClr>
              </a:solidFill>
            </a:endParaRPr>
          </a:p>
          <a:p>
            <a:pPr marL="0" indent="0">
              <a:buNone/>
            </a:pPr>
            <a:endParaRPr lang="en-IE" sz="1108" dirty="0">
              <a:solidFill>
                <a:schemeClr val="accent1">
                  <a:lumMod val="50000"/>
                </a:schemeClr>
              </a:solidFill>
            </a:endParaRPr>
          </a:p>
        </p:txBody>
      </p:sp>
      <p:sp>
        <p:nvSpPr>
          <p:cNvPr id="12" name="Content Placeholder 2"/>
          <p:cNvSpPr txBox="1">
            <a:spLocks/>
          </p:cNvSpPr>
          <p:nvPr/>
        </p:nvSpPr>
        <p:spPr>
          <a:xfrm>
            <a:off x="0" y="2764311"/>
            <a:ext cx="3240360" cy="3358542"/>
          </a:xfrm>
          <a:prstGeom prst="rect">
            <a:avLst/>
          </a:prstGeom>
          <a:solidFill>
            <a:schemeClr val="bg1"/>
          </a:solidFill>
        </p:spPr>
        <p:txBody>
          <a:bodyPr vert="horz" lIns="84406" tIns="42203" rIns="84406" bIns="42203" rtlCol="0">
            <a:normAutofit/>
          </a:bodyPr>
          <a:lstStyle>
            <a:lvl1pPr marL="342900" indent="-342900" algn="l" defTabSz="914400" rtl="0" eaLnBrk="1" latinLnBrk="0" hangingPunct="1">
              <a:spcBef>
                <a:spcPct val="20000"/>
              </a:spcBef>
              <a:buFont typeface="Arial" pitchFamily="34" charset="0"/>
              <a:buChar char="•"/>
              <a:defRPr sz="3200" kern="1200">
                <a:solidFill>
                  <a:srgbClr val="0E2B8D"/>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E2B8D"/>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E2B8D"/>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E2B8D"/>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E2B8D"/>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endParaRPr lang="en-IE" sz="369" dirty="0">
              <a:solidFill>
                <a:prstClr val="black"/>
              </a:solidFill>
            </a:endParaRPr>
          </a:p>
          <a:p>
            <a:r>
              <a:rPr lang="en-IE" sz="1292" dirty="0">
                <a:solidFill>
                  <a:schemeClr val="tx1"/>
                </a:solidFill>
              </a:rPr>
              <a:t>When applying Nodal Theory and taking account of the Four main Primary Locational Factors for the project.</a:t>
            </a:r>
          </a:p>
          <a:p>
            <a:pPr lvl="1">
              <a:buFont typeface="+mj-lt"/>
              <a:buAutoNum type="arabicPeriod"/>
            </a:pPr>
            <a:r>
              <a:rPr lang="en-IE" sz="923" dirty="0">
                <a:solidFill>
                  <a:schemeClr val="tx1"/>
                </a:solidFill>
              </a:rPr>
              <a:t>Geographical Distribution of  natural resource constraint, Permian Salt.</a:t>
            </a:r>
          </a:p>
          <a:p>
            <a:pPr lvl="1">
              <a:buFont typeface="+mj-lt"/>
              <a:buAutoNum type="arabicPeriod"/>
            </a:pPr>
            <a:r>
              <a:rPr lang="en-IE" sz="923" dirty="0">
                <a:solidFill>
                  <a:schemeClr val="tx1"/>
                </a:solidFill>
              </a:rPr>
              <a:t>Land Use and Environmental Sustainability( specifically Growth Pole/Central Place theory)</a:t>
            </a:r>
          </a:p>
          <a:p>
            <a:pPr lvl="1">
              <a:buFont typeface="+mj-lt"/>
              <a:buAutoNum type="arabicPeriod"/>
            </a:pPr>
            <a:r>
              <a:rPr lang="en-IE" sz="923" dirty="0">
                <a:solidFill>
                  <a:schemeClr val="tx1"/>
                </a:solidFill>
              </a:rPr>
              <a:t>Most ideal spatial location of Brine Outfall.</a:t>
            </a:r>
          </a:p>
          <a:p>
            <a:pPr lvl="1">
              <a:buFont typeface="+mj-lt"/>
              <a:buAutoNum type="arabicPeriod"/>
            </a:pPr>
            <a:r>
              <a:rPr lang="en-IE" sz="923" dirty="0">
                <a:solidFill>
                  <a:schemeClr val="tx1"/>
                </a:solidFill>
              </a:rPr>
              <a:t>Electrical Transmission connection(Point to Point study).</a:t>
            </a:r>
          </a:p>
          <a:p>
            <a:pPr lvl="1">
              <a:buFont typeface="+mj-lt"/>
              <a:buAutoNum type="arabicPeriod"/>
            </a:pPr>
            <a:endParaRPr lang="en-IE" sz="1015" dirty="0">
              <a:solidFill>
                <a:schemeClr val="tx1"/>
              </a:solidFill>
            </a:endParaRPr>
          </a:p>
          <a:p>
            <a:endParaRPr lang="en-IE" sz="1108" dirty="0">
              <a:solidFill>
                <a:prstClr val="black"/>
              </a:solidFill>
            </a:endParaRPr>
          </a:p>
          <a:p>
            <a:pPr marL="0" indent="0">
              <a:buNone/>
            </a:pPr>
            <a:endParaRPr lang="en-IE" sz="1108" dirty="0">
              <a:solidFill>
                <a:prstClr val="black"/>
              </a:solidFill>
            </a:endParaRPr>
          </a:p>
          <a:p>
            <a:pPr marL="0" indent="0">
              <a:buNone/>
            </a:pPr>
            <a:endParaRPr lang="en-IE" sz="1108" dirty="0">
              <a:solidFill>
                <a:prstClr val="black"/>
              </a:solidFill>
            </a:endParaRPr>
          </a:p>
        </p:txBody>
      </p:sp>
      <p:grpSp>
        <p:nvGrpSpPr>
          <p:cNvPr id="20" name="Group 19"/>
          <p:cNvGrpSpPr/>
          <p:nvPr/>
        </p:nvGrpSpPr>
        <p:grpSpPr>
          <a:xfrm>
            <a:off x="3143298" y="2999197"/>
            <a:ext cx="5775340" cy="2888774"/>
            <a:chOff x="3287295" y="3140968"/>
            <a:chExt cx="5775340" cy="3129505"/>
          </a:xfrm>
        </p:grpSpPr>
        <p:grpSp>
          <p:nvGrpSpPr>
            <p:cNvPr id="6" name="Group 5"/>
            <p:cNvGrpSpPr/>
            <p:nvPr/>
          </p:nvGrpSpPr>
          <p:grpSpPr>
            <a:xfrm>
              <a:off x="3287295" y="3140968"/>
              <a:ext cx="5775340" cy="3129505"/>
              <a:chOff x="3508159" y="3299516"/>
              <a:chExt cx="5775340" cy="3129505"/>
            </a:xfrm>
          </p:grpSpPr>
          <p:grpSp>
            <p:nvGrpSpPr>
              <p:cNvPr id="4" name="Group 3"/>
              <p:cNvGrpSpPr/>
              <p:nvPr/>
            </p:nvGrpSpPr>
            <p:grpSpPr>
              <a:xfrm>
                <a:off x="3508159" y="3299516"/>
                <a:ext cx="5775340" cy="3129505"/>
                <a:chOff x="3508159" y="3299516"/>
                <a:chExt cx="5775340" cy="3129505"/>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8159" y="3299516"/>
                  <a:ext cx="5775340" cy="3129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Multiply 8"/>
                <p:cNvSpPr/>
                <p:nvPr/>
              </p:nvSpPr>
              <p:spPr>
                <a:xfrm>
                  <a:off x="6727723" y="4732450"/>
                  <a:ext cx="349466" cy="444456"/>
                </a:xfrm>
                <a:prstGeom prst="mathMultiply">
                  <a:avLst>
                    <a:gd name="adj1" fmla="val 1885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62">
                    <a:solidFill>
                      <a:prstClr val="white"/>
                    </a:solidFill>
                  </a:endParaRPr>
                </a:p>
              </p:txBody>
            </p:sp>
            <p:sp>
              <p:nvSpPr>
                <p:cNvPr id="8" name="TextBox 7"/>
                <p:cNvSpPr txBox="1"/>
                <p:nvPr/>
              </p:nvSpPr>
              <p:spPr>
                <a:xfrm>
                  <a:off x="7475608" y="3462383"/>
                  <a:ext cx="1277888" cy="223047"/>
                </a:xfrm>
                <a:prstGeom prst="rect">
                  <a:avLst/>
                </a:prstGeom>
                <a:noFill/>
                <a:ln w="3175">
                  <a:solidFill>
                    <a:schemeClr val="bg1"/>
                  </a:solidFill>
                </a:ln>
              </p:spPr>
              <p:txBody>
                <a:bodyPr wrap="square" rtlCol="0">
                  <a:spAutoFit/>
                </a:bodyPr>
                <a:lstStyle/>
                <a:p>
                  <a:r>
                    <a:rPr lang="en-IE" sz="738" dirty="0">
                      <a:solidFill>
                        <a:srgbClr val="FFFF00"/>
                      </a:solidFill>
                      <a:cs typeface="Arial" pitchFamily="34" charset="0"/>
                    </a:rPr>
                    <a:t>Ideal Brine outfall location</a:t>
                  </a:r>
                </a:p>
              </p:txBody>
            </p:sp>
            <p:sp>
              <p:nvSpPr>
                <p:cNvPr id="14" name="TextBox 13"/>
                <p:cNvSpPr txBox="1"/>
                <p:nvPr/>
              </p:nvSpPr>
              <p:spPr>
                <a:xfrm>
                  <a:off x="5275183" y="5176905"/>
                  <a:ext cx="1321084" cy="315364"/>
                </a:xfrm>
                <a:prstGeom prst="rect">
                  <a:avLst/>
                </a:prstGeom>
                <a:noFill/>
                <a:ln w="3175">
                  <a:solidFill>
                    <a:schemeClr val="bg1"/>
                  </a:solidFill>
                </a:ln>
              </p:spPr>
              <p:txBody>
                <a:bodyPr wrap="square" rtlCol="0">
                  <a:spAutoFit/>
                </a:bodyPr>
                <a:lstStyle/>
                <a:p>
                  <a:r>
                    <a:rPr lang="en-IE" sz="646" dirty="0" err="1">
                      <a:solidFill>
                        <a:srgbClr val="FFFF00"/>
                      </a:solidFill>
                      <a:cs typeface="Arial" pitchFamily="34" charset="0"/>
                    </a:rPr>
                    <a:t>Ballylumford</a:t>
                  </a:r>
                  <a:r>
                    <a:rPr lang="en-IE" sz="646" dirty="0">
                      <a:solidFill>
                        <a:srgbClr val="FFFF00"/>
                      </a:solidFill>
                      <a:cs typeface="Arial" pitchFamily="34" charset="0"/>
                    </a:rPr>
                    <a:t>  Generation Station location(existing node)</a:t>
                  </a:r>
                </a:p>
              </p:txBody>
            </p:sp>
            <p:sp>
              <p:nvSpPr>
                <p:cNvPr id="15" name="TextBox 14"/>
                <p:cNvSpPr txBox="1"/>
                <p:nvPr/>
              </p:nvSpPr>
              <p:spPr>
                <a:xfrm>
                  <a:off x="5084223" y="4699674"/>
                  <a:ext cx="1277888" cy="346066"/>
                </a:xfrm>
                <a:prstGeom prst="rect">
                  <a:avLst/>
                </a:prstGeom>
                <a:noFill/>
                <a:ln w="3175">
                  <a:solidFill>
                    <a:schemeClr val="bg1"/>
                  </a:solidFill>
                </a:ln>
              </p:spPr>
              <p:txBody>
                <a:bodyPr wrap="square" rtlCol="0">
                  <a:spAutoFit/>
                </a:bodyPr>
                <a:lstStyle/>
                <a:p>
                  <a:r>
                    <a:rPr lang="en-IE" sz="738" dirty="0">
                      <a:solidFill>
                        <a:srgbClr val="FFFF00"/>
                      </a:solidFill>
                      <a:cs typeface="Arial" pitchFamily="34" charset="0"/>
                    </a:rPr>
                    <a:t>Transmission Connection  location</a:t>
                  </a:r>
                </a:p>
              </p:txBody>
            </p:sp>
            <p:cxnSp>
              <p:nvCxnSpPr>
                <p:cNvPr id="13" name="Straight Arrow Connector 12"/>
                <p:cNvCxnSpPr/>
                <p:nvPr/>
              </p:nvCxnSpPr>
              <p:spPr>
                <a:xfrm flipH="1">
                  <a:off x="6943747" y="3849277"/>
                  <a:ext cx="1698798" cy="1105402"/>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endCxn id="9" idx="3"/>
                </p:cNvCxnSpPr>
                <p:nvPr/>
              </p:nvCxnSpPr>
              <p:spPr>
                <a:xfrm flipV="1">
                  <a:off x="6687296" y="5070159"/>
                  <a:ext cx="124360" cy="8399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6596267" y="4954679"/>
                  <a:ext cx="275472" cy="50464"/>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642319" y="3855190"/>
                  <a:ext cx="1277888" cy="223047"/>
                </a:xfrm>
                <a:prstGeom prst="rect">
                  <a:avLst/>
                </a:prstGeom>
                <a:noFill/>
                <a:ln w="3175">
                  <a:solidFill>
                    <a:schemeClr val="bg1"/>
                  </a:solidFill>
                </a:ln>
              </p:spPr>
              <p:txBody>
                <a:bodyPr wrap="square" rtlCol="0">
                  <a:spAutoFit/>
                </a:bodyPr>
                <a:lstStyle/>
                <a:p>
                  <a:r>
                    <a:rPr lang="en-IE" sz="738" dirty="0">
                      <a:solidFill>
                        <a:srgbClr val="FFFF00"/>
                      </a:solidFill>
                      <a:cs typeface="Arial" pitchFamily="34" charset="0"/>
                    </a:rPr>
                    <a:t>Permian Salt </a:t>
                  </a:r>
                  <a:r>
                    <a:rPr lang="en-IE" sz="738" dirty="0" err="1">
                      <a:solidFill>
                        <a:srgbClr val="FFFF00"/>
                      </a:solidFill>
                      <a:cs typeface="Arial" pitchFamily="34" charset="0"/>
                    </a:rPr>
                    <a:t>Sesource</a:t>
                  </a:r>
                  <a:r>
                    <a:rPr lang="en-IE" sz="738" dirty="0">
                      <a:solidFill>
                        <a:srgbClr val="FFFF00"/>
                      </a:solidFill>
                      <a:cs typeface="Arial" pitchFamily="34" charset="0"/>
                    </a:rPr>
                    <a:t> </a:t>
                  </a:r>
                </a:p>
              </p:txBody>
            </p:sp>
          </p:grpSp>
          <p:sp>
            <p:nvSpPr>
              <p:cNvPr id="5" name="Multiply 4"/>
              <p:cNvSpPr/>
              <p:nvPr/>
            </p:nvSpPr>
            <p:spPr>
              <a:xfrm>
                <a:off x="6526724" y="5055265"/>
                <a:ext cx="182057" cy="227484"/>
              </a:xfrm>
              <a:prstGeom prst="mathMultiply">
                <a:avLst>
                  <a:gd name="adj1" fmla="val 6539"/>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62">
                  <a:solidFill>
                    <a:prstClr val="white"/>
                  </a:solidFill>
                </a:endParaRPr>
              </a:p>
            </p:txBody>
          </p:sp>
          <p:sp>
            <p:nvSpPr>
              <p:cNvPr id="7" name="Multiply 6"/>
              <p:cNvSpPr/>
              <p:nvPr/>
            </p:nvSpPr>
            <p:spPr>
              <a:xfrm>
                <a:off x="6481210" y="4958113"/>
                <a:ext cx="91028" cy="160230"/>
              </a:xfrm>
              <a:prstGeom prst="mathMultiply">
                <a:avLst>
                  <a:gd name="adj1" fmla="val 6539"/>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62">
                  <a:solidFill>
                    <a:prstClr val="white"/>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5151" y="3769465"/>
                <a:ext cx="146050" cy="17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1" name="TextBox 20"/>
            <p:cNvSpPr txBox="1"/>
            <p:nvPr/>
          </p:nvSpPr>
          <p:spPr>
            <a:xfrm>
              <a:off x="7486362" y="4968960"/>
              <a:ext cx="1432276" cy="346066"/>
            </a:xfrm>
            <a:prstGeom prst="rect">
              <a:avLst/>
            </a:prstGeom>
            <a:noFill/>
            <a:ln w="19050">
              <a:solidFill>
                <a:srgbClr val="FF0000"/>
              </a:solidFill>
            </a:ln>
          </p:spPr>
          <p:txBody>
            <a:bodyPr wrap="square" rtlCol="0">
              <a:spAutoFit/>
            </a:bodyPr>
            <a:lstStyle/>
            <a:p>
              <a:r>
                <a:rPr lang="en-IE" sz="738" dirty="0">
                  <a:solidFill>
                    <a:srgbClr val="FFC000"/>
                  </a:solidFill>
                  <a:cs typeface="Arial" pitchFamily="34" charset="0"/>
                </a:rPr>
                <a:t>New Site Location, induced East of </a:t>
              </a:r>
              <a:r>
                <a:rPr lang="en-IE" sz="738" dirty="0" err="1">
                  <a:solidFill>
                    <a:srgbClr val="FFC000"/>
                  </a:solidFill>
                  <a:cs typeface="Arial" pitchFamily="34" charset="0"/>
                </a:rPr>
                <a:t>Ballylumford</a:t>
              </a:r>
              <a:endParaRPr lang="en-IE" sz="738" dirty="0">
                <a:solidFill>
                  <a:srgbClr val="FFC000"/>
                </a:solidFill>
                <a:cs typeface="Arial" pitchFamily="34" charset="0"/>
              </a:endParaRPr>
            </a:p>
          </p:txBody>
        </p:sp>
        <p:cxnSp>
          <p:nvCxnSpPr>
            <p:cNvPr id="23" name="Straight Arrow Connector 22"/>
            <p:cNvCxnSpPr>
              <a:stCxn id="21" idx="1"/>
            </p:cNvCxnSpPr>
            <p:nvPr/>
          </p:nvCxnSpPr>
          <p:spPr>
            <a:xfrm flipH="1" flipV="1">
              <a:off x="6770944" y="5019793"/>
              <a:ext cx="715418" cy="1222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24" name="Picture 23">
            <a:extLst>
              <a:ext uri="{FF2B5EF4-FFF2-40B4-BE49-F238E27FC236}">
                <a16:creationId xmlns:a16="http://schemas.microsoft.com/office/drawing/2014/main" id="{776B1DE2-7B52-4A86-BDF0-58ACFB30C086}"/>
              </a:ext>
            </a:extLst>
          </p:cNvPr>
          <p:cNvPicPr/>
          <p:nvPr/>
        </p:nvPicPr>
        <p:blipFill rotWithShape="1">
          <a:blip r:embed="rId4"/>
          <a:srcRect r="29897"/>
          <a:stretch/>
        </p:blipFill>
        <p:spPr bwMode="auto">
          <a:xfrm>
            <a:off x="0" y="6122853"/>
            <a:ext cx="1832046" cy="735098"/>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20364734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8260AA-74F3-4709-8090-5C57B30B4F0F}"/>
              </a:ext>
            </a:extLst>
          </p:cNvPr>
          <p:cNvPicPr/>
          <p:nvPr/>
        </p:nvPicPr>
        <p:blipFill rotWithShape="1">
          <a:blip r:embed="rId3"/>
          <a:srcRect r="29897"/>
          <a:stretch/>
        </p:blipFill>
        <p:spPr bwMode="auto">
          <a:xfrm>
            <a:off x="0" y="6093296"/>
            <a:ext cx="1979712" cy="764704"/>
          </a:xfrm>
          <a:prstGeom prst="rect">
            <a:avLst/>
          </a:prstGeom>
          <a:extLst>
            <a:ext uri="{53640926-AAD7-44D8-BBD7-CCE9431645EC}">
              <a14:shadowObscured xmlns:a14="http://schemas.microsoft.com/office/drawing/2010/main"/>
            </a:ext>
          </a:extLst>
        </p:spPr>
      </p:pic>
      <p:sp>
        <p:nvSpPr>
          <p:cNvPr id="2" name="Title 1"/>
          <p:cNvSpPr>
            <a:spLocks noGrp="1"/>
          </p:cNvSpPr>
          <p:nvPr>
            <p:ph type="title"/>
          </p:nvPr>
        </p:nvSpPr>
        <p:spPr>
          <a:xfrm>
            <a:off x="493204" y="0"/>
            <a:ext cx="8229600" cy="562074"/>
          </a:xfrm>
        </p:spPr>
        <p:txBody>
          <a:bodyPr>
            <a:noAutofit/>
          </a:bodyPr>
          <a:lstStyle/>
          <a:p>
            <a:pPr algn="l"/>
            <a:br>
              <a:rPr lang="en-GB" sz="1600" b="1" dirty="0">
                <a:solidFill>
                  <a:schemeClr val="tx1"/>
                </a:solidFill>
                <a:latin typeface="Aharoni" panose="02010803020104030203" pitchFamily="2" charset="-79"/>
                <a:cs typeface="Aharoni" panose="02010803020104030203" pitchFamily="2" charset="-79"/>
              </a:rPr>
            </a:br>
            <a:r>
              <a:rPr lang="en-GB" sz="1600" b="1" dirty="0">
                <a:solidFill>
                  <a:schemeClr val="tx1"/>
                </a:solidFill>
                <a:latin typeface="Aharoni" panose="02010803020104030203" pitchFamily="2" charset="-79"/>
                <a:cs typeface="Aharoni" panose="02010803020104030203" pitchFamily="2" charset="-79"/>
              </a:rPr>
              <a:t>6</a:t>
            </a:r>
            <a:r>
              <a:rPr lang="en-GB" sz="1600" dirty="0">
                <a:solidFill>
                  <a:schemeClr val="tx1"/>
                </a:solidFill>
                <a:latin typeface="Aharoni" panose="02010803020104030203" pitchFamily="2" charset="-79"/>
                <a:cs typeface="Aharoni" panose="02010803020104030203" pitchFamily="2" charset="-79"/>
              </a:rPr>
              <a:t>. (Continue)… </a:t>
            </a:r>
            <a:r>
              <a:rPr lang="en-GB" sz="1600" b="1" dirty="0">
                <a:solidFill>
                  <a:schemeClr val="tx1"/>
                </a:solidFill>
                <a:latin typeface="Aharoni" panose="02010803020104030203" pitchFamily="2" charset="-79"/>
                <a:cs typeface="Aharoni" panose="02010803020104030203" pitchFamily="2" charset="-79"/>
              </a:rPr>
              <a:t>Planning Process of Alternatives</a:t>
            </a:r>
            <a:endParaRPr lang="en-IE" sz="1600" b="1" dirty="0">
              <a:solidFill>
                <a:schemeClr val="tx1"/>
              </a:solidFill>
              <a:latin typeface="Aharoni" panose="02010803020104030203" pitchFamily="2" charset="-79"/>
              <a:cs typeface="Aharoni" panose="02010803020104030203" pitchFamily="2" charset="-79"/>
            </a:endParaRPr>
          </a:p>
        </p:txBody>
      </p:sp>
      <p:sp>
        <p:nvSpPr>
          <p:cNvPr id="5" name="Content Placeholder 2">
            <a:extLst>
              <a:ext uri="{FF2B5EF4-FFF2-40B4-BE49-F238E27FC236}">
                <a16:creationId xmlns:a16="http://schemas.microsoft.com/office/drawing/2014/main" id="{E563C830-547F-49F3-BEBD-E749FEAAFFDA}"/>
              </a:ext>
            </a:extLst>
          </p:cNvPr>
          <p:cNvSpPr txBox="1">
            <a:spLocks/>
          </p:cNvSpPr>
          <p:nvPr/>
        </p:nvSpPr>
        <p:spPr>
          <a:xfrm>
            <a:off x="480858" y="1292639"/>
            <a:ext cx="8064896" cy="2238532"/>
          </a:xfrm>
          <a:prstGeom prst="rect">
            <a:avLst/>
          </a:prstGeom>
          <a:solidFill>
            <a:schemeClr val="bg1">
              <a:lumMod val="95000"/>
            </a:schemeClr>
          </a:solidFill>
          <a:ln w="25400">
            <a:solidFill>
              <a:srgbClr val="FF00FF"/>
            </a:solidFill>
          </a:ln>
          <a:effectLst>
            <a:innerShdw blurRad="114300">
              <a:prstClr val="black"/>
            </a:inn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rgbClr val="0E2B8D"/>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E2B8D"/>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E2B8D"/>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E2B8D"/>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E2B8D"/>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100" b="1" i="1" dirty="0">
                <a:solidFill>
                  <a:srgbClr val="FF00FF"/>
                </a:solidFill>
              </a:rPr>
              <a:t>PLANNING  &amp; ENVIRONMENTAL CONSENTING IMPLICATIONS: </a:t>
            </a:r>
          </a:p>
          <a:p>
            <a:pPr marL="0" indent="0">
              <a:buNone/>
            </a:pPr>
            <a:endParaRPr lang="en-GB" sz="400" b="1" i="1" dirty="0">
              <a:solidFill>
                <a:srgbClr val="FF00FF"/>
              </a:solidFill>
            </a:endParaRPr>
          </a:p>
          <a:p>
            <a:pPr marL="457200" lvl="1" indent="0">
              <a:buNone/>
            </a:pPr>
            <a:r>
              <a:rPr lang="en-IE" sz="1100" b="1" dirty="0">
                <a:solidFill>
                  <a:schemeClr val="tx1"/>
                </a:solidFill>
              </a:rPr>
              <a:t>Savings to the Environment:</a:t>
            </a:r>
          </a:p>
          <a:p>
            <a:pPr marL="457200" lvl="1" indent="0">
              <a:buNone/>
            </a:pPr>
            <a:r>
              <a:rPr lang="en-IE" sz="1100" i="1" dirty="0">
                <a:solidFill>
                  <a:schemeClr val="tx1"/>
                </a:solidFill>
              </a:rPr>
              <a:t>(The 2nd Alternative has substantially savings to potential environmental impact)</a:t>
            </a:r>
          </a:p>
          <a:p>
            <a:pPr lvl="1"/>
            <a:endParaRPr lang="en-IE" sz="1100" i="1" dirty="0">
              <a:solidFill>
                <a:schemeClr val="tx1"/>
              </a:solidFill>
            </a:endParaRPr>
          </a:p>
          <a:p>
            <a:pPr lvl="1"/>
            <a:r>
              <a:rPr lang="en-IE" sz="1100" b="1" i="1" dirty="0">
                <a:solidFill>
                  <a:schemeClr val="tx1"/>
                </a:solidFill>
              </a:rPr>
              <a:t>Significant reduction of the overall project foot print</a:t>
            </a:r>
          </a:p>
          <a:p>
            <a:pPr lvl="1"/>
            <a:r>
              <a:rPr lang="en-IE" sz="1100" b="1" i="1" dirty="0">
                <a:solidFill>
                  <a:schemeClr val="tx1"/>
                </a:solidFill>
              </a:rPr>
              <a:t>Transmission grid foot print length from circa5.4km to 0.7km</a:t>
            </a:r>
          </a:p>
          <a:p>
            <a:pPr lvl="1"/>
            <a:r>
              <a:rPr lang="en-IE" sz="1100" b="1" i="1" dirty="0">
                <a:solidFill>
                  <a:schemeClr val="tx1"/>
                </a:solidFill>
              </a:rPr>
              <a:t>Brine Pipeline from circa13km to 6km</a:t>
            </a:r>
          </a:p>
          <a:p>
            <a:pPr lvl="1"/>
            <a:r>
              <a:rPr lang="en-IE" sz="1100" b="1" i="1" dirty="0">
                <a:solidFill>
                  <a:schemeClr val="tx1"/>
                </a:solidFill>
              </a:rPr>
              <a:t>Gas Transmission from circa 2Km to 600m</a:t>
            </a:r>
          </a:p>
          <a:p>
            <a:pPr lvl="1"/>
            <a:r>
              <a:rPr lang="en-IE" sz="1100" b="1" i="1" dirty="0">
                <a:solidFill>
                  <a:schemeClr val="tx1"/>
                </a:solidFill>
              </a:rPr>
              <a:t>Geological caverns from 3no. to 2No. Only</a:t>
            </a:r>
          </a:p>
          <a:p>
            <a:pPr lvl="1"/>
            <a:r>
              <a:rPr lang="en-IE" sz="1100" b="1" i="1" dirty="0">
                <a:solidFill>
                  <a:schemeClr val="tx1"/>
                </a:solidFill>
              </a:rPr>
              <a:t>Cavern size reduced by more than 40%</a:t>
            </a:r>
          </a:p>
        </p:txBody>
      </p:sp>
    </p:spTree>
    <p:extLst>
      <p:ext uri="{BB962C8B-B14F-4D97-AF65-F5344CB8AC3E}">
        <p14:creationId xmlns:p14="http://schemas.microsoft.com/office/powerpoint/2010/main" val="39497080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Autofit/>
          </a:bodyPr>
          <a:lstStyle/>
          <a:p>
            <a:pPr algn="l"/>
            <a:r>
              <a:rPr lang="en-GB" sz="1600" b="1" dirty="0">
                <a:solidFill>
                  <a:schemeClr val="tx1"/>
                </a:solidFill>
                <a:latin typeface="Aharoni" panose="02010803020104030203" pitchFamily="2" charset="-79"/>
                <a:cs typeface="Aharoni" panose="02010803020104030203" pitchFamily="2" charset="-79"/>
              </a:rPr>
              <a:t>7. Largescale Community Consultation:</a:t>
            </a:r>
          </a:p>
        </p:txBody>
      </p:sp>
      <p:sp>
        <p:nvSpPr>
          <p:cNvPr id="3" name="Content Placeholder 2"/>
          <p:cNvSpPr>
            <a:spLocks noGrp="1"/>
          </p:cNvSpPr>
          <p:nvPr>
            <p:ph sz="half" idx="1"/>
          </p:nvPr>
        </p:nvSpPr>
        <p:spPr>
          <a:xfrm>
            <a:off x="457200" y="2067444"/>
            <a:ext cx="4038600" cy="4058719"/>
          </a:xfrm>
        </p:spPr>
        <p:txBody>
          <a:bodyPr>
            <a:normAutofit fontScale="47500" lnSpcReduction="20000"/>
          </a:bodyPr>
          <a:lstStyle/>
          <a:p>
            <a:pPr marL="0" indent="0">
              <a:buNone/>
            </a:pPr>
            <a:r>
              <a:rPr lang="en-GB" sz="2300" b="1" dirty="0">
                <a:solidFill>
                  <a:schemeClr val="tx1"/>
                </a:solidFill>
              </a:rPr>
              <a:t>Statutory Planning Consultation:  PAD Process:</a:t>
            </a:r>
          </a:p>
          <a:p>
            <a:pPr marL="0" indent="0">
              <a:buNone/>
            </a:pPr>
            <a:endParaRPr lang="en-GB" sz="1800" dirty="0">
              <a:solidFill>
                <a:schemeClr val="tx1"/>
              </a:solidFill>
            </a:endParaRPr>
          </a:p>
          <a:p>
            <a:r>
              <a:rPr lang="en-GB" sz="2500" b="1" i="1" dirty="0">
                <a:solidFill>
                  <a:schemeClr val="tx1"/>
                </a:solidFill>
              </a:rPr>
              <a:t>Developed in coordination with DOE Planning Section and Marine Consenting Authority an ongoing approach and agenda in the PAD Process.</a:t>
            </a:r>
          </a:p>
          <a:p>
            <a:pPr lvl="1"/>
            <a:r>
              <a:rPr lang="en-GB" sz="2300" dirty="0">
                <a:solidFill>
                  <a:schemeClr val="tx1"/>
                </a:solidFill>
              </a:rPr>
              <a:t>To provide the best opportunities for iterative scoping by the Decision Maker/s; and both Planning and EIA Statutory Consultees.</a:t>
            </a:r>
          </a:p>
          <a:p>
            <a:pPr marL="457200" lvl="1" indent="0">
              <a:buNone/>
            </a:pPr>
            <a:endParaRPr lang="en-GB" sz="1400" dirty="0">
              <a:solidFill>
                <a:schemeClr val="tx1"/>
              </a:solidFill>
            </a:endParaRPr>
          </a:p>
          <a:p>
            <a:r>
              <a:rPr lang="en-GB" sz="2500" b="1" i="1" dirty="0">
                <a:solidFill>
                  <a:schemeClr val="tx1"/>
                </a:solidFill>
              </a:rPr>
              <a:t>Presentations to the Borough Council  and now to the new Super Council.</a:t>
            </a:r>
          </a:p>
          <a:p>
            <a:endParaRPr lang="en-GB" sz="2500" b="1" i="1" dirty="0">
              <a:solidFill>
                <a:schemeClr val="tx1"/>
              </a:solidFill>
            </a:endParaRPr>
          </a:p>
          <a:p>
            <a:r>
              <a:rPr lang="en-GB" sz="2500" b="1" i="1" dirty="0">
                <a:solidFill>
                  <a:schemeClr val="tx1"/>
                </a:solidFill>
              </a:rPr>
              <a:t>Largely up to the Prospective Applicant or Project Promoter to lead and formulate the agenda.</a:t>
            </a:r>
          </a:p>
          <a:p>
            <a:pPr lvl="1"/>
            <a:r>
              <a:rPr lang="en-GB" sz="2300" dirty="0">
                <a:solidFill>
                  <a:schemeClr val="tx1"/>
                </a:solidFill>
              </a:rPr>
              <a:t>This is dictated by the functional progress of the planning project and its environmental assessment.</a:t>
            </a:r>
          </a:p>
          <a:p>
            <a:endParaRPr lang="en-GB" sz="1800" dirty="0">
              <a:solidFill>
                <a:schemeClr val="tx1"/>
              </a:solidFill>
            </a:endParaRPr>
          </a:p>
          <a:p>
            <a:r>
              <a:rPr lang="en-IE" sz="2500" b="1" i="1" dirty="0">
                <a:solidFill>
                  <a:schemeClr val="tx1"/>
                </a:solidFill>
              </a:rPr>
              <a:t>Given the size of a PAD Meeting different meeting structures have been explored, and the Prospective Applicant has now settled on Plenary Meeting and sub meetings along project themes, led by the applicant's in house planners and environmental specialists.</a:t>
            </a:r>
          </a:p>
          <a:p>
            <a:endParaRPr lang="en-GB" dirty="0">
              <a:solidFill>
                <a:schemeClr val="tx1"/>
              </a:solidFill>
            </a:endParaRPr>
          </a:p>
        </p:txBody>
      </p:sp>
      <p:sp>
        <p:nvSpPr>
          <p:cNvPr id="4" name="Content Placeholder 3"/>
          <p:cNvSpPr>
            <a:spLocks noGrp="1"/>
          </p:cNvSpPr>
          <p:nvPr>
            <p:ph sz="half" idx="2"/>
          </p:nvPr>
        </p:nvSpPr>
        <p:spPr>
          <a:xfrm>
            <a:off x="4860032" y="2067444"/>
            <a:ext cx="3856464" cy="4313884"/>
          </a:xfrm>
        </p:spPr>
        <p:txBody>
          <a:bodyPr>
            <a:normAutofit fontScale="47500" lnSpcReduction="20000"/>
          </a:bodyPr>
          <a:lstStyle/>
          <a:p>
            <a:pPr marL="0" indent="0">
              <a:buNone/>
            </a:pPr>
            <a:r>
              <a:rPr lang="en-GB" sz="2300" b="1" dirty="0">
                <a:solidFill>
                  <a:schemeClr val="tx1"/>
                </a:solidFill>
              </a:rPr>
              <a:t>Voluntary &amp; Statutory: Community/Stakeholder Consultation  Process:</a:t>
            </a:r>
          </a:p>
          <a:p>
            <a:endParaRPr lang="en-GB" sz="1800" dirty="0">
              <a:solidFill>
                <a:schemeClr val="tx1"/>
              </a:solidFill>
            </a:endParaRPr>
          </a:p>
          <a:p>
            <a:r>
              <a:rPr lang="en-GB" sz="2500" b="1" i="1" dirty="0">
                <a:solidFill>
                  <a:schemeClr val="tx1"/>
                </a:solidFill>
              </a:rPr>
              <a:t>Drafted a Community consultation strategy in 2011/2012</a:t>
            </a:r>
          </a:p>
          <a:p>
            <a:pPr lvl="1"/>
            <a:r>
              <a:rPr lang="en-GB" sz="2100" b="1" i="1" dirty="0">
                <a:solidFill>
                  <a:schemeClr val="tx1"/>
                </a:solidFill>
              </a:rPr>
              <a:t>Diversity of coastal communities, Urban, Village, coastal areas, Fishermen &amp; </a:t>
            </a:r>
            <a:r>
              <a:rPr lang="en-GB" sz="2100" b="1" i="1" dirty="0" err="1">
                <a:solidFill>
                  <a:schemeClr val="tx1"/>
                </a:solidFill>
              </a:rPr>
              <a:t>Shelfishermen</a:t>
            </a:r>
            <a:endParaRPr lang="en-GB" sz="2100" b="1" i="1" dirty="0">
              <a:solidFill>
                <a:schemeClr val="tx1"/>
              </a:solidFill>
            </a:endParaRPr>
          </a:p>
          <a:p>
            <a:pPr lvl="1"/>
            <a:r>
              <a:rPr lang="en-GB" sz="2100" b="1" i="1" dirty="0">
                <a:solidFill>
                  <a:schemeClr val="tx1"/>
                </a:solidFill>
              </a:rPr>
              <a:t>Different cultural approaches and catered event are required sensitive to needs.</a:t>
            </a:r>
          </a:p>
          <a:p>
            <a:pPr marL="0" indent="0">
              <a:buNone/>
            </a:pPr>
            <a:endParaRPr lang="en-GB" sz="2500" b="1" i="1" dirty="0">
              <a:solidFill>
                <a:schemeClr val="tx1"/>
              </a:solidFill>
            </a:endParaRPr>
          </a:p>
          <a:p>
            <a:r>
              <a:rPr lang="en-GB" sz="2500" b="1" i="1" dirty="0">
                <a:solidFill>
                  <a:schemeClr val="tx1"/>
                </a:solidFill>
              </a:rPr>
              <a:t>Public Notice, Mail Drop and  email invitations.</a:t>
            </a:r>
          </a:p>
          <a:p>
            <a:endParaRPr lang="en-GB" sz="2500" b="1" i="1" dirty="0">
              <a:solidFill>
                <a:schemeClr val="tx1"/>
              </a:solidFill>
            </a:endParaRPr>
          </a:p>
          <a:p>
            <a:r>
              <a:rPr lang="en-GB" sz="2500" b="1" i="1" dirty="0">
                <a:solidFill>
                  <a:schemeClr val="tx1"/>
                </a:solidFill>
              </a:rPr>
              <a:t>Robust and ongoing Community Consultation Events </a:t>
            </a:r>
          </a:p>
          <a:p>
            <a:pPr lvl="1"/>
            <a:r>
              <a:rPr lang="en-GB" sz="2500" b="1" i="1" dirty="0">
                <a:solidFill>
                  <a:schemeClr val="tx1"/>
                </a:solidFill>
              </a:rPr>
              <a:t>two or three day events 2-8pm, at project specific localities.</a:t>
            </a:r>
          </a:p>
          <a:p>
            <a:pPr lvl="1"/>
            <a:endParaRPr lang="en-GB" sz="2500" b="1" i="1" dirty="0">
              <a:solidFill>
                <a:schemeClr val="tx1"/>
              </a:solidFill>
            </a:endParaRPr>
          </a:p>
          <a:p>
            <a:r>
              <a:rPr lang="en-GB" sz="2500" b="1" i="1" dirty="0">
                <a:solidFill>
                  <a:schemeClr val="tx1"/>
                </a:solidFill>
              </a:rPr>
              <a:t>Consultation Website (a Virtual Public Desk)</a:t>
            </a:r>
          </a:p>
          <a:p>
            <a:pPr marL="0" indent="0">
              <a:buNone/>
            </a:pPr>
            <a:endParaRPr lang="en-GB" sz="2500" b="1" i="1" dirty="0">
              <a:solidFill>
                <a:schemeClr val="tx1"/>
              </a:solidFill>
            </a:endParaRPr>
          </a:p>
          <a:p>
            <a:r>
              <a:rPr lang="en-GB" sz="2500" b="1" i="1" dirty="0">
                <a:solidFill>
                  <a:schemeClr val="tx1"/>
                </a:solidFill>
              </a:rPr>
              <a:t>Personal and project specialist engagement at each event with the community and other stakeholders.</a:t>
            </a:r>
          </a:p>
          <a:p>
            <a:pPr marL="0" indent="0">
              <a:buNone/>
            </a:pPr>
            <a:endParaRPr lang="en-GB" sz="2500" b="1" i="1" dirty="0">
              <a:solidFill>
                <a:schemeClr val="tx1"/>
              </a:solidFill>
            </a:endParaRPr>
          </a:p>
          <a:p>
            <a:r>
              <a:rPr lang="en-GB" sz="2500" b="1" i="1" dirty="0">
                <a:solidFill>
                  <a:schemeClr val="tx1"/>
                </a:solidFill>
              </a:rPr>
              <a:t>Reporting function and “pre-application community consultation report” under Section 28, Act 2011.</a:t>
            </a:r>
          </a:p>
        </p:txBody>
      </p:sp>
      <p:sp>
        <p:nvSpPr>
          <p:cNvPr id="5" name="Title 1"/>
          <p:cNvSpPr txBox="1">
            <a:spLocks/>
          </p:cNvSpPr>
          <p:nvPr/>
        </p:nvSpPr>
        <p:spPr>
          <a:xfrm>
            <a:off x="533400" y="1171041"/>
            <a:ext cx="8229600" cy="85010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0E2B8D"/>
                </a:solidFill>
                <a:latin typeface="+mj-lt"/>
                <a:ea typeface="+mj-ea"/>
                <a:cs typeface="+mj-cs"/>
              </a:defRPr>
            </a:lvl1pPr>
          </a:lstStyle>
          <a:p>
            <a:pPr lvl="0" algn="l">
              <a:spcBef>
                <a:spcPct val="20000"/>
              </a:spcBef>
            </a:pPr>
            <a:r>
              <a:rPr lang="en-IE" sz="1200" dirty="0">
                <a:solidFill>
                  <a:schemeClr val="tx1"/>
                </a:solidFill>
                <a:ea typeface="+mn-ea"/>
                <a:cs typeface="+mn-cs"/>
              </a:rPr>
              <a:t>Since 2011, the project adopted a best-practice  approach for Bulk Energy/Renewable Energy Infrastructure projects from international best practice and in anticipation of the published but un-enacted  Planning Act 2011.</a:t>
            </a:r>
          </a:p>
        </p:txBody>
      </p:sp>
      <p:pic>
        <p:nvPicPr>
          <p:cNvPr id="6" name="Picture 5">
            <a:extLst>
              <a:ext uri="{FF2B5EF4-FFF2-40B4-BE49-F238E27FC236}">
                <a16:creationId xmlns:a16="http://schemas.microsoft.com/office/drawing/2014/main" id="{C3278B7F-5464-407D-9269-EC258D8C18DE}"/>
              </a:ext>
            </a:extLst>
          </p:cNvPr>
          <p:cNvPicPr/>
          <p:nvPr/>
        </p:nvPicPr>
        <p:blipFill rotWithShape="1">
          <a:blip r:embed="rId2"/>
          <a:srcRect r="29897"/>
          <a:stretch/>
        </p:blipFill>
        <p:spPr bwMode="auto">
          <a:xfrm>
            <a:off x="-11860" y="5949330"/>
            <a:ext cx="2264094" cy="908670"/>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1743349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p:cNvPicPr/>
          <p:nvPr/>
        </p:nvPicPr>
        <p:blipFill rotWithShape="1">
          <a:blip r:embed="rId3"/>
          <a:srcRect t="11341"/>
          <a:stretch/>
        </p:blipFill>
        <p:spPr bwMode="auto">
          <a:xfrm>
            <a:off x="323528" y="1146816"/>
            <a:ext cx="5848893" cy="4134202"/>
          </a:xfrm>
          <a:prstGeom prst="rect">
            <a:avLst/>
          </a:prstGeom>
          <a:ln>
            <a:noFill/>
          </a:ln>
          <a:extLst>
            <a:ext uri="{53640926-AAD7-44D8-BBD7-CCE9431645EC}">
              <a14:shadowObscured xmlns:a14="http://schemas.microsoft.com/office/drawing/2010/main"/>
            </a:ext>
          </a:extLst>
        </p:spPr>
      </p:pic>
      <p:sp>
        <p:nvSpPr>
          <p:cNvPr id="9" name="Title 1"/>
          <p:cNvSpPr>
            <a:spLocks noGrp="1"/>
          </p:cNvSpPr>
          <p:nvPr>
            <p:ph type="title"/>
          </p:nvPr>
        </p:nvSpPr>
        <p:spPr>
          <a:xfrm>
            <a:off x="565211" y="404664"/>
            <a:ext cx="8229600" cy="562074"/>
          </a:xfrm>
        </p:spPr>
        <p:txBody>
          <a:bodyPr>
            <a:noAutofit/>
          </a:bodyPr>
          <a:lstStyle/>
          <a:p>
            <a:r>
              <a:rPr lang="en-IE" sz="1600" b="1" dirty="0">
                <a:solidFill>
                  <a:schemeClr val="tx1"/>
                </a:solidFill>
                <a:latin typeface="Aharoni" panose="02010803020104030203" pitchFamily="2" charset="-79"/>
                <a:cs typeface="Aharoni" panose="02010803020104030203" pitchFamily="2" charset="-79"/>
              </a:rPr>
              <a:t>Community Consultation Rounds</a:t>
            </a: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421" y="2204864"/>
            <a:ext cx="2936082" cy="2805907"/>
          </a:xfrm>
          <a:prstGeom prst="rect">
            <a:avLst/>
          </a:prstGeom>
          <a:solidFill>
            <a:schemeClr val="bg1"/>
          </a:solidFill>
          <a:ln>
            <a:noFill/>
          </a:ln>
          <a:effectLst/>
        </p:spPr>
      </p:pic>
      <p:pic>
        <p:nvPicPr>
          <p:cNvPr id="5" name="Picture 4">
            <a:extLst>
              <a:ext uri="{FF2B5EF4-FFF2-40B4-BE49-F238E27FC236}">
                <a16:creationId xmlns:a16="http://schemas.microsoft.com/office/drawing/2014/main" id="{AA453FED-636D-4157-994D-5C86CC905CF5}"/>
              </a:ext>
            </a:extLst>
          </p:cNvPr>
          <p:cNvPicPr/>
          <p:nvPr/>
        </p:nvPicPr>
        <p:blipFill rotWithShape="1">
          <a:blip r:embed="rId5"/>
          <a:srcRect r="29897"/>
          <a:stretch/>
        </p:blipFill>
        <p:spPr bwMode="auto">
          <a:xfrm>
            <a:off x="0" y="5949330"/>
            <a:ext cx="2264094" cy="908670"/>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32673459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FFEFDF-57EE-4474-93ED-851C5BADE875}"/>
              </a:ext>
            </a:extLst>
          </p:cNvPr>
          <p:cNvPicPr/>
          <p:nvPr/>
        </p:nvPicPr>
        <p:blipFill rotWithShape="1">
          <a:blip r:embed="rId2"/>
          <a:srcRect r="29897"/>
          <a:stretch/>
        </p:blipFill>
        <p:spPr bwMode="auto">
          <a:xfrm>
            <a:off x="0" y="5949330"/>
            <a:ext cx="2264094" cy="908670"/>
          </a:xfrm>
          <a:prstGeom prst="rect">
            <a:avLst/>
          </a:prstGeom>
          <a:extLst>
            <a:ext uri="{53640926-AAD7-44D8-BBD7-CCE9431645EC}">
              <a14:shadowObscured xmlns:a14="http://schemas.microsoft.com/office/drawing/2010/main"/>
            </a:ext>
          </a:extLst>
        </p:spPr>
      </p:pic>
      <p:sp>
        <p:nvSpPr>
          <p:cNvPr id="7" name="Content Placeholder 2">
            <a:extLst>
              <a:ext uri="{FF2B5EF4-FFF2-40B4-BE49-F238E27FC236}">
                <a16:creationId xmlns:a16="http://schemas.microsoft.com/office/drawing/2014/main" id="{4B9488DE-787F-4D86-8E26-C19A660239B0}"/>
              </a:ext>
            </a:extLst>
          </p:cNvPr>
          <p:cNvSpPr txBox="1">
            <a:spLocks/>
          </p:cNvSpPr>
          <p:nvPr/>
        </p:nvSpPr>
        <p:spPr>
          <a:xfrm>
            <a:off x="395536" y="980728"/>
            <a:ext cx="4248472" cy="4968602"/>
          </a:xfrm>
          <a:prstGeom prst="rect">
            <a:avLst/>
          </a:prstGeom>
          <a:solidFill>
            <a:schemeClr val="bg1">
              <a:lumMod val="95000"/>
            </a:schemeClr>
          </a:solidFill>
          <a:ln w="25400">
            <a:solidFill>
              <a:srgbClr val="FF00FF"/>
            </a:solidFill>
          </a:ln>
          <a:effectLst>
            <a:innerShdw blurRad="114300">
              <a:prstClr val="black"/>
            </a:inn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rgbClr val="0E2B8D"/>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E2B8D"/>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E2B8D"/>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E2B8D"/>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E2B8D"/>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GB" sz="1100" b="1" i="1" dirty="0">
              <a:solidFill>
                <a:srgbClr val="FF00FF"/>
              </a:solidFill>
            </a:endParaRPr>
          </a:p>
          <a:p>
            <a:pPr lvl="1"/>
            <a:r>
              <a:rPr lang="en-GB" sz="1100" dirty="0">
                <a:solidFill>
                  <a:schemeClr val="tx1"/>
                </a:solidFill>
              </a:rPr>
              <a:t>Honesty and trust should be built overtime; be the source of accurate and consistent info.</a:t>
            </a:r>
          </a:p>
          <a:p>
            <a:pPr lvl="1"/>
            <a:endParaRPr lang="en-GB" sz="1100" dirty="0">
              <a:solidFill>
                <a:schemeClr val="tx1"/>
              </a:solidFill>
            </a:endParaRPr>
          </a:p>
          <a:p>
            <a:pPr lvl="1"/>
            <a:r>
              <a:rPr lang="en-GB" sz="1100" dirty="0">
                <a:solidFill>
                  <a:schemeClr val="tx1"/>
                </a:solidFill>
              </a:rPr>
              <a:t>Be available, on floor and make project team and specialists available.</a:t>
            </a:r>
          </a:p>
          <a:p>
            <a:pPr lvl="1"/>
            <a:endParaRPr lang="en-GB" sz="1100" dirty="0">
              <a:solidFill>
                <a:schemeClr val="tx1"/>
              </a:solidFill>
            </a:endParaRPr>
          </a:p>
          <a:p>
            <a:pPr lvl="1"/>
            <a:r>
              <a:rPr lang="en-GB" sz="1100" dirty="0">
                <a:solidFill>
                  <a:schemeClr val="tx1"/>
                </a:solidFill>
              </a:rPr>
              <a:t>Be consistent and continuous in hosting consultation “it is a conversation."</a:t>
            </a:r>
          </a:p>
          <a:p>
            <a:pPr lvl="1"/>
            <a:endParaRPr lang="en-GB" sz="1100" dirty="0">
              <a:solidFill>
                <a:schemeClr val="tx1"/>
              </a:solidFill>
            </a:endParaRPr>
          </a:p>
          <a:p>
            <a:pPr lvl="1"/>
            <a:r>
              <a:rPr lang="en-GB" sz="1100" dirty="0">
                <a:solidFill>
                  <a:schemeClr val="tx1"/>
                </a:solidFill>
              </a:rPr>
              <a:t>It is also as forum to learn from the community.</a:t>
            </a:r>
          </a:p>
          <a:p>
            <a:pPr lvl="1"/>
            <a:endParaRPr lang="en-GB" sz="1100" dirty="0">
              <a:solidFill>
                <a:schemeClr val="tx1"/>
              </a:solidFill>
            </a:endParaRPr>
          </a:p>
          <a:p>
            <a:pPr lvl="1"/>
            <a:r>
              <a:rPr lang="en-GB" sz="1100" dirty="0">
                <a:solidFill>
                  <a:schemeClr val="tx1"/>
                </a:solidFill>
              </a:rPr>
              <a:t>Both the developer has a right to develop and the community has a right to raise concerns,  and the question is can a consensus be reach?  (a natural process).</a:t>
            </a:r>
          </a:p>
          <a:p>
            <a:pPr lvl="1"/>
            <a:endParaRPr lang="en-GB" sz="1100" dirty="0">
              <a:solidFill>
                <a:schemeClr val="tx1"/>
              </a:solidFill>
            </a:endParaRPr>
          </a:p>
          <a:p>
            <a:pPr lvl="1"/>
            <a:r>
              <a:rPr lang="en-GB" sz="1100" dirty="0">
                <a:solidFill>
                  <a:schemeClr val="tx1"/>
                </a:solidFill>
              </a:rPr>
              <a:t>Transitional area has a diversity of community groups, urban, village, coastal, fishermen &amp; shell fishermen.</a:t>
            </a:r>
          </a:p>
          <a:p>
            <a:pPr lvl="1"/>
            <a:endParaRPr lang="en-GB" sz="1100" dirty="0">
              <a:solidFill>
                <a:schemeClr val="tx1"/>
              </a:solidFill>
            </a:endParaRPr>
          </a:p>
          <a:p>
            <a:pPr lvl="1"/>
            <a:r>
              <a:rPr lang="en-GB" sz="1100" dirty="0">
                <a:solidFill>
                  <a:schemeClr val="tx1"/>
                </a:solidFill>
              </a:rPr>
              <a:t>Must speak to other forums also, stakeholder groups, i.e. fishermen/lobstermen, local conservation groups.</a:t>
            </a:r>
          </a:p>
        </p:txBody>
      </p:sp>
      <p:sp>
        <p:nvSpPr>
          <p:cNvPr id="9" name="Content Placeholder 2">
            <a:extLst>
              <a:ext uri="{FF2B5EF4-FFF2-40B4-BE49-F238E27FC236}">
                <a16:creationId xmlns:a16="http://schemas.microsoft.com/office/drawing/2014/main" id="{F0A68B79-FE1D-4814-8764-ECC2E4833C68}"/>
              </a:ext>
            </a:extLst>
          </p:cNvPr>
          <p:cNvSpPr txBox="1">
            <a:spLocks/>
          </p:cNvSpPr>
          <p:nvPr/>
        </p:nvSpPr>
        <p:spPr>
          <a:xfrm>
            <a:off x="4898265" y="939204"/>
            <a:ext cx="4248472" cy="5442124"/>
          </a:xfrm>
          <a:prstGeom prst="rect">
            <a:avLst/>
          </a:prstGeom>
          <a:solidFill>
            <a:schemeClr val="bg1">
              <a:lumMod val="95000"/>
            </a:schemeClr>
          </a:solidFill>
          <a:ln w="25400">
            <a:solidFill>
              <a:srgbClr val="FF00FF"/>
            </a:solidFill>
          </a:ln>
          <a:effectLst>
            <a:innerShdw blurRad="114300">
              <a:prstClr val="black"/>
            </a:inn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rgbClr val="0E2B8D"/>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E2B8D"/>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E2B8D"/>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E2B8D"/>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E2B8D"/>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endParaRPr lang="en-GB" sz="1100" dirty="0">
              <a:solidFill>
                <a:schemeClr val="tx1"/>
              </a:solidFill>
            </a:endParaRPr>
          </a:p>
          <a:p>
            <a:pPr lvl="1"/>
            <a:r>
              <a:rPr lang="en-GB" sz="1100" dirty="0">
                <a:solidFill>
                  <a:schemeClr val="tx1"/>
                </a:solidFill>
              </a:rPr>
              <a:t>What is the “Planning Message” at any particular consultation event as it relates to land and sea ?</a:t>
            </a:r>
          </a:p>
          <a:p>
            <a:pPr lvl="1"/>
            <a:endParaRPr lang="en-GB" sz="1100" dirty="0">
              <a:solidFill>
                <a:schemeClr val="tx1"/>
              </a:solidFill>
            </a:endParaRPr>
          </a:p>
          <a:p>
            <a:pPr lvl="1"/>
            <a:r>
              <a:rPr lang="en-GB" sz="1100" dirty="0">
                <a:solidFill>
                  <a:schemeClr val="tx1"/>
                </a:solidFill>
              </a:rPr>
              <a:t>The, in principle, project and planning process progress should be expressed.</a:t>
            </a:r>
          </a:p>
          <a:p>
            <a:pPr lvl="1"/>
            <a:endParaRPr lang="en-GB" sz="1100" dirty="0">
              <a:solidFill>
                <a:schemeClr val="tx1"/>
              </a:solidFill>
            </a:endParaRPr>
          </a:p>
          <a:p>
            <a:pPr lvl="1"/>
            <a:r>
              <a:rPr lang="en-GB" sz="1100" dirty="0">
                <a:solidFill>
                  <a:schemeClr val="tx1"/>
                </a:solidFill>
              </a:rPr>
              <a:t>The on going planning and  environmental programme should be stated.</a:t>
            </a:r>
          </a:p>
          <a:p>
            <a:pPr lvl="1"/>
            <a:endParaRPr lang="en-GB" sz="1100" dirty="0">
              <a:solidFill>
                <a:schemeClr val="tx1"/>
              </a:solidFill>
            </a:endParaRPr>
          </a:p>
          <a:p>
            <a:pPr lvl="1"/>
            <a:r>
              <a:rPr lang="en-GB" sz="1100" dirty="0">
                <a:solidFill>
                  <a:schemeClr val="tx1"/>
                </a:solidFill>
              </a:rPr>
              <a:t>Project issues of particular interest should receive more attention and  more personnel on the floor.</a:t>
            </a:r>
          </a:p>
          <a:p>
            <a:pPr lvl="1"/>
            <a:endParaRPr lang="en-GB" sz="1100" dirty="0">
              <a:solidFill>
                <a:schemeClr val="tx1"/>
              </a:solidFill>
            </a:endParaRPr>
          </a:p>
          <a:p>
            <a:pPr lvl="1"/>
            <a:r>
              <a:rPr lang="en-GB" sz="1100" dirty="0">
                <a:solidFill>
                  <a:schemeClr val="tx1"/>
                </a:solidFill>
              </a:rPr>
              <a:t>Tangible planning gain should form part of the project if possible i.e. community benefit fund &amp; schemes,  local job creation.</a:t>
            </a:r>
          </a:p>
          <a:p>
            <a:pPr lvl="1"/>
            <a:endParaRPr lang="en-GB" sz="1100" dirty="0">
              <a:solidFill>
                <a:schemeClr val="tx1"/>
              </a:solidFill>
            </a:endParaRPr>
          </a:p>
          <a:p>
            <a:pPr lvl="1"/>
            <a:r>
              <a:rPr lang="en-GB" sz="1100" dirty="0">
                <a:solidFill>
                  <a:schemeClr val="tx1"/>
                </a:solidFill>
              </a:rPr>
              <a:t>A developer should be committed to a “good neighbour approach," as the residents of an area will become your neighbours once a project is built.</a:t>
            </a:r>
          </a:p>
          <a:p>
            <a:pPr lvl="1"/>
            <a:endParaRPr lang="en-GB" sz="1100" dirty="0">
              <a:solidFill>
                <a:schemeClr val="tx1"/>
              </a:solidFill>
            </a:endParaRPr>
          </a:p>
          <a:p>
            <a:pPr lvl="1"/>
            <a:r>
              <a:rPr lang="en-GB" sz="1100" dirty="0">
                <a:solidFill>
                  <a:schemeClr val="tx1"/>
                </a:solidFill>
              </a:rPr>
              <a:t>Consultations and community input should be documented and reported in the “pre-application community consultation report”</a:t>
            </a:r>
          </a:p>
          <a:p>
            <a:pPr lvl="1"/>
            <a:endParaRPr lang="en-GB" sz="1100" dirty="0">
              <a:solidFill>
                <a:schemeClr val="tx1"/>
              </a:solidFill>
            </a:endParaRPr>
          </a:p>
          <a:p>
            <a:pPr lvl="1"/>
            <a:r>
              <a:rPr lang="en-GB" sz="1100" dirty="0">
                <a:solidFill>
                  <a:schemeClr val="tx1"/>
                </a:solidFill>
              </a:rPr>
              <a:t>It is important at the end of the consultation process that it  be shown what influence or mitigation the consultation process had on the project.</a:t>
            </a:r>
          </a:p>
        </p:txBody>
      </p:sp>
      <p:sp>
        <p:nvSpPr>
          <p:cNvPr id="10" name="Content Placeholder 2">
            <a:extLst>
              <a:ext uri="{FF2B5EF4-FFF2-40B4-BE49-F238E27FC236}">
                <a16:creationId xmlns:a16="http://schemas.microsoft.com/office/drawing/2014/main" id="{7551CF92-B446-48B3-B90A-F32EFBF6B79F}"/>
              </a:ext>
            </a:extLst>
          </p:cNvPr>
          <p:cNvSpPr txBox="1">
            <a:spLocks/>
          </p:cNvSpPr>
          <p:nvPr/>
        </p:nvSpPr>
        <p:spPr>
          <a:xfrm>
            <a:off x="395536" y="260648"/>
            <a:ext cx="8496944" cy="576064"/>
          </a:xfrm>
          <a:prstGeom prst="rect">
            <a:avLst/>
          </a:prstGeom>
          <a:solidFill>
            <a:schemeClr val="bg1">
              <a:lumMod val="95000"/>
            </a:schemeClr>
          </a:solidFill>
          <a:ln w="25400">
            <a:solidFill>
              <a:srgbClr val="FF00FF"/>
            </a:solidFill>
          </a:ln>
          <a:effectLst>
            <a:innerShdw blurRad="114300">
              <a:prstClr val="black"/>
            </a:inn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rgbClr val="0E2B8D"/>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E2B8D"/>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E2B8D"/>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E2B8D"/>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E2B8D"/>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600" b="1" i="1" dirty="0">
                <a:solidFill>
                  <a:srgbClr val="FF00FF"/>
                </a:solidFill>
              </a:rPr>
              <a:t>PLANNING  &amp; ENVIRONMENTAL CONSENTING IMPLICATIONS: The Consultation Focus </a:t>
            </a:r>
          </a:p>
          <a:p>
            <a:pPr marL="0" indent="0">
              <a:buNone/>
            </a:pPr>
            <a:endParaRPr lang="en-GB" sz="1600" b="1" i="1" dirty="0">
              <a:solidFill>
                <a:srgbClr val="FF00FF"/>
              </a:solidFill>
            </a:endParaRPr>
          </a:p>
        </p:txBody>
      </p:sp>
    </p:spTree>
    <p:extLst>
      <p:ext uri="{BB962C8B-B14F-4D97-AF65-F5344CB8AC3E}">
        <p14:creationId xmlns:p14="http://schemas.microsoft.com/office/powerpoint/2010/main" val="22003519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41476B-C88C-42FF-9E9A-9EBB93A962D4}"/>
              </a:ext>
            </a:extLst>
          </p:cNvPr>
          <p:cNvPicPr/>
          <p:nvPr/>
        </p:nvPicPr>
        <p:blipFill rotWithShape="1">
          <a:blip r:embed="rId2"/>
          <a:srcRect r="29897"/>
          <a:stretch/>
        </p:blipFill>
        <p:spPr bwMode="auto">
          <a:xfrm>
            <a:off x="3881" y="5949330"/>
            <a:ext cx="2264094" cy="908670"/>
          </a:xfrm>
          <a:prstGeom prst="rect">
            <a:avLst/>
          </a:prstGeom>
          <a:extLst>
            <a:ext uri="{53640926-AAD7-44D8-BBD7-CCE9431645EC}">
              <a14:shadowObscured xmlns:a14="http://schemas.microsoft.com/office/drawing/2010/main"/>
            </a:ext>
          </a:extLst>
        </p:spPr>
      </p:pic>
      <p:sp>
        <p:nvSpPr>
          <p:cNvPr id="2" name="Title 1"/>
          <p:cNvSpPr>
            <a:spLocks noGrp="1"/>
          </p:cNvSpPr>
          <p:nvPr>
            <p:ph type="title"/>
          </p:nvPr>
        </p:nvSpPr>
        <p:spPr>
          <a:xfrm>
            <a:off x="457200" y="274638"/>
            <a:ext cx="8229600" cy="778098"/>
          </a:xfrm>
        </p:spPr>
        <p:txBody>
          <a:bodyPr>
            <a:normAutofit/>
          </a:bodyPr>
          <a:lstStyle/>
          <a:p>
            <a:pPr algn="l"/>
            <a:r>
              <a:rPr lang="en-GB" sz="1600" b="1" dirty="0">
                <a:solidFill>
                  <a:schemeClr val="tx1"/>
                </a:solidFill>
                <a:latin typeface="Aharoni" panose="02010803020104030203" pitchFamily="2" charset="-79"/>
                <a:cs typeface="Aharoni" panose="02010803020104030203" pitchFamily="2" charset="-79"/>
              </a:rPr>
              <a:t>8. </a:t>
            </a:r>
            <a:r>
              <a:rPr lang="en-GB" sz="1600" b="1" u="sng" dirty="0">
                <a:solidFill>
                  <a:schemeClr val="tx1"/>
                </a:solidFill>
                <a:latin typeface="Aharoni" panose="02010803020104030203" pitchFamily="2" charset="-79"/>
                <a:cs typeface="Aharoni" panose="02010803020104030203" pitchFamily="2" charset="-79"/>
              </a:rPr>
              <a:t>Rochdale Envelope/ Engineering Design Envelope</a:t>
            </a:r>
            <a:endParaRPr lang="en-GB" sz="1600" u="sng" dirty="0">
              <a:solidFill>
                <a:schemeClr val="tx1"/>
              </a:solidFill>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a:xfrm>
            <a:off x="457200" y="1124744"/>
            <a:ext cx="8229600" cy="5328592"/>
          </a:xfrm>
        </p:spPr>
        <p:txBody>
          <a:bodyPr>
            <a:normAutofit/>
          </a:bodyPr>
          <a:lstStyle/>
          <a:p>
            <a:r>
              <a:rPr lang="en-IE" sz="1300" dirty="0">
                <a:solidFill>
                  <a:schemeClr val="tx1"/>
                </a:solidFill>
              </a:rPr>
              <a:t>The maximum credible envelope for the proposed Larne CAES facility, likely significant effects, and other matters relevant to the EIA process are described in a table.</a:t>
            </a:r>
          </a:p>
          <a:p>
            <a:endParaRPr lang="en-IE" sz="1300" dirty="0">
              <a:solidFill>
                <a:schemeClr val="tx1"/>
              </a:solidFill>
            </a:endParaRPr>
          </a:p>
          <a:p>
            <a:r>
              <a:rPr lang="en-IE" sz="1300" dirty="0">
                <a:solidFill>
                  <a:schemeClr val="tx1"/>
                </a:solidFill>
              </a:rPr>
              <a:t>The ‘Rochdale Envelope’ is derived from two cases: R. v Rochdale MBC ex parte Milne (No. 1) and R. Rochdale MBC ex part </a:t>
            </a:r>
            <a:r>
              <a:rPr lang="en-IE" sz="1300" dirty="0" err="1">
                <a:solidFill>
                  <a:schemeClr val="tx1"/>
                </a:solidFill>
              </a:rPr>
              <a:t>Tew</a:t>
            </a:r>
            <a:r>
              <a:rPr lang="en-IE" sz="1300" dirty="0">
                <a:solidFill>
                  <a:schemeClr val="tx1"/>
                </a:solidFill>
              </a:rPr>
              <a:t> [1999] and R. v Rochdale MBC ex parte </a:t>
            </a:r>
            <a:r>
              <a:rPr lang="en-IE" sz="1300" dirty="0" err="1">
                <a:solidFill>
                  <a:schemeClr val="tx1"/>
                </a:solidFill>
              </a:rPr>
              <a:t>Tew</a:t>
            </a:r>
            <a:r>
              <a:rPr lang="en-IE" sz="1300" dirty="0">
                <a:solidFill>
                  <a:schemeClr val="tx1"/>
                </a:solidFill>
              </a:rPr>
              <a:t> Milne (No. 2) [2000]. These cases concerned outline planning applications for a proposed business park in Rochdale.</a:t>
            </a:r>
          </a:p>
          <a:p>
            <a:pPr marL="0" indent="0">
              <a:buNone/>
            </a:pPr>
            <a:endParaRPr lang="en-IE" sz="400" dirty="0">
              <a:solidFill>
                <a:schemeClr val="tx1"/>
              </a:solidFill>
            </a:endParaRPr>
          </a:p>
          <a:p>
            <a:pPr lvl="1"/>
            <a:r>
              <a:rPr lang="en-IE" sz="1100" dirty="0">
                <a:solidFill>
                  <a:schemeClr val="tx1"/>
                </a:solidFill>
              </a:rPr>
              <a:t>At outline application stage there should be acknowledgement of a </a:t>
            </a:r>
            <a:r>
              <a:rPr lang="en-IE" sz="1100" b="1" dirty="0">
                <a:solidFill>
                  <a:schemeClr val="tx1"/>
                </a:solidFill>
              </a:rPr>
              <a:t>need for details of a project evolving over a number of years</a:t>
            </a:r>
            <a:r>
              <a:rPr lang="en-IE" sz="1100" dirty="0">
                <a:solidFill>
                  <a:schemeClr val="tx1"/>
                </a:solidFill>
              </a:rPr>
              <a:t>, within clearly defined parameters; </a:t>
            </a:r>
          </a:p>
          <a:p>
            <a:pPr lvl="1"/>
            <a:r>
              <a:rPr lang="en-IE" sz="1100" b="1" dirty="0">
                <a:solidFill>
                  <a:schemeClr val="tx1"/>
                </a:solidFill>
              </a:rPr>
              <a:t> EIA needs to take account of and reflects the likely significant effects </a:t>
            </a:r>
            <a:r>
              <a:rPr lang="en-IE" sz="1100" dirty="0">
                <a:solidFill>
                  <a:schemeClr val="tx1"/>
                </a:solidFill>
              </a:rPr>
              <a:t>of such a </a:t>
            </a:r>
            <a:r>
              <a:rPr lang="en-IE" sz="1100" b="1" dirty="0">
                <a:solidFill>
                  <a:schemeClr val="tx1"/>
                </a:solidFill>
              </a:rPr>
              <a:t>flexible environmental statement </a:t>
            </a:r>
          </a:p>
          <a:p>
            <a:pPr lvl="1"/>
            <a:r>
              <a:rPr lang="en-IE" sz="1100" b="1" dirty="0">
                <a:solidFill>
                  <a:schemeClr val="tx1"/>
                </a:solidFill>
              </a:rPr>
              <a:t> Any permission </a:t>
            </a:r>
            <a:r>
              <a:rPr lang="en-IE" sz="1100" dirty="0">
                <a:solidFill>
                  <a:schemeClr val="tx1"/>
                </a:solidFill>
              </a:rPr>
              <a:t>(whether in the nature of the application or achieved through ‘masterplan’ conditions) </a:t>
            </a:r>
            <a:r>
              <a:rPr lang="en-IE" sz="1100" b="1" dirty="0">
                <a:solidFill>
                  <a:schemeClr val="tx1"/>
                </a:solidFill>
              </a:rPr>
              <a:t>must create ‘clearly defined parameters’</a:t>
            </a:r>
            <a:r>
              <a:rPr lang="en-IE" sz="1100" dirty="0">
                <a:solidFill>
                  <a:schemeClr val="tx1"/>
                </a:solidFill>
              </a:rPr>
              <a:t> </a:t>
            </a:r>
            <a:r>
              <a:rPr lang="en-IE" sz="1100" b="1" dirty="0">
                <a:solidFill>
                  <a:schemeClr val="tx1"/>
                </a:solidFill>
              </a:rPr>
              <a:t>within which the framework of development must take place</a:t>
            </a:r>
            <a:r>
              <a:rPr lang="en-IE" sz="1100" dirty="0">
                <a:solidFill>
                  <a:schemeClr val="tx1"/>
                </a:solidFill>
              </a:rPr>
              <a:t>…. It is for the local planning authority in granting outline planning permission to impose conditions to ensure that the process of evolution keeps within the parameters applied for and assessed; </a:t>
            </a:r>
          </a:p>
          <a:p>
            <a:pPr lvl="1"/>
            <a:r>
              <a:rPr lang="en-IE" sz="1100" dirty="0">
                <a:solidFill>
                  <a:schemeClr val="tx1"/>
                </a:solidFill>
              </a:rPr>
              <a:t> </a:t>
            </a:r>
            <a:r>
              <a:rPr lang="en-IE" sz="1100" b="1" dirty="0">
                <a:solidFill>
                  <a:schemeClr val="tx1"/>
                </a:solidFill>
              </a:rPr>
              <a:t>The more detailed the proposal</a:t>
            </a:r>
            <a:r>
              <a:rPr lang="en-IE" sz="1100" dirty="0">
                <a:solidFill>
                  <a:schemeClr val="tx1"/>
                </a:solidFill>
              </a:rPr>
              <a:t>, the easier it will be to ensure compliance with the Regulations; </a:t>
            </a:r>
          </a:p>
          <a:p>
            <a:pPr lvl="1"/>
            <a:r>
              <a:rPr lang="en-IE" sz="1100" b="1" dirty="0">
                <a:solidFill>
                  <a:schemeClr val="tx1"/>
                </a:solidFill>
              </a:rPr>
              <a:t>The level of detail of proposals must be such as to enable a proper assessment </a:t>
            </a:r>
            <a:r>
              <a:rPr lang="en-IE" sz="1100" dirty="0">
                <a:solidFill>
                  <a:schemeClr val="tx1"/>
                </a:solidFill>
              </a:rPr>
              <a:t>of the likely environmental effects, and necessary mitigation - if necessary considering a range of possibilities; </a:t>
            </a:r>
          </a:p>
          <a:p>
            <a:pPr lvl="1"/>
            <a:r>
              <a:rPr lang="en-IE" sz="1100" b="1" dirty="0">
                <a:solidFill>
                  <a:schemeClr val="tx1"/>
                </a:solidFill>
              </a:rPr>
              <a:t> EIA may conclude that a particular effect may fall within a fairly wide range</a:t>
            </a:r>
            <a:r>
              <a:rPr lang="en-IE" sz="1100" dirty="0">
                <a:solidFill>
                  <a:schemeClr val="tx1"/>
                </a:solidFill>
              </a:rPr>
              <a:t>. In assessing the ‘likely’ effects, it is entirely consistent with the objectives of the Directive </a:t>
            </a:r>
            <a:r>
              <a:rPr lang="en-IE" sz="1100" b="1" dirty="0">
                <a:solidFill>
                  <a:schemeClr val="tx1"/>
                </a:solidFill>
              </a:rPr>
              <a:t>to adopt a cautious ‘worst case’ approach; </a:t>
            </a:r>
          </a:p>
          <a:p>
            <a:pPr lvl="1"/>
            <a:r>
              <a:rPr lang="en-IE" sz="1100" dirty="0">
                <a:solidFill>
                  <a:schemeClr val="tx1"/>
                </a:solidFill>
              </a:rPr>
              <a:t> The level of information required </a:t>
            </a:r>
            <a:r>
              <a:rPr lang="en-IE" sz="1100" b="1" dirty="0">
                <a:solidFill>
                  <a:schemeClr val="tx1"/>
                </a:solidFill>
              </a:rPr>
              <a:t>is ‘sufficient information to enable </a:t>
            </a:r>
            <a:r>
              <a:rPr lang="en-IE" sz="1100" b="1" dirty="0" err="1">
                <a:solidFill>
                  <a:schemeClr val="tx1"/>
                </a:solidFill>
              </a:rPr>
              <a:t>‘the</a:t>
            </a:r>
            <a:r>
              <a:rPr lang="en-IE" sz="1100" b="1" dirty="0">
                <a:solidFill>
                  <a:schemeClr val="tx1"/>
                </a:solidFill>
              </a:rPr>
              <a:t> main,’ or the ‘likely significant’ </a:t>
            </a:r>
            <a:r>
              <a:rPr lang="en-IE" sz="1100" dirty="0">
                <a:solidFill>
                  <a:schemeClr val="tx1"/>
                </a:solidFill>
              </a:rPr>
              <a:t>effects on the environment to be assessed…., and the mitigation measures to be described….’; </a:t>
            </a:r>
          </a:p>
          <a:p>
            <a:pPr lvl="1"/>
            <a:r>
              <a:rPr lang="en-IE" sz="1100" dirty="0">
                <a:solidFill>
                  <a:schemeClr val="tx1"/>
                </a:solidFill>
              </a:rPr>
              <a:t>It will be for the </a:t>
            </a:r>
            <a:r>
              <a:rPr lang="en-IE" sz="1100" b="1" dirty="0">
                <a:solidFill>
                  <a:schemeClr val="tx1"/>
                </a:solidFill>
              </a:rPr>
              <a:t>authority responsible for issuing the development consent to decide whether it is satisfied</a:t>
            </a:r>
            <a:r>
              <a:rPr lang="en-IE" sz="1100" dirty="0">
                <a:solidFill>
                  <a:schemeClr val="tx1"/>
                </a:solidFill>
              </a:rPr>
              <a:t>, given the nature of the project in question, that it has ‘full knowledge’ of its likely significant effects on the environment; </a:t>
            </a:r>
          </a:p>
          <a:p>
            <a:pPr lvl="1"/>
            <a:r>
              <a:rPr lang="en-IE" sz="1100" dirty="0">
                <a:solidFill>
                  <a:schemeClr val="tx1"/>
                </a:solidFill>
              </a:rPr>
              <a:t> It is for the </a:t>
            </a:r>
            <a:r>
              <a:rPr lang="en-IE" sz="1100" b="1" dirty="0">
                <a:solidFill>
                  <a:schemeClr val="tx1"/>
                </a:solidFill>
              </a:rPr>
              <a:t>planning authority to determine what degree of flexibility can be permitted </a:t>
            </a:r>
            <a:r>
              <a:rPr lang="en-IE" sz="1100" dirty="0">
                <a:solidFill>
                  <a:schemeClr val="tx1"/>
                </a:solidFill>
              </a:rPr>
              <a:t>in the particular case having regard to the specific facts of an application. </a:t>
            </a:r>
          </a:p>
        </p:txBody>
      </p:sp>
    </p:spTree>
    <p:extLst>
      <p:ext uri="{BB962C8B-B14F-4D97-AF65-F5344CB8AC3E}">
        <p14:creationId xmlns:p14="http://schemas.microsoft.com/office/powerpoint/2010/main" val="4032887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E9499F-71C4-4F18-AECB-3FFF4F7F19F5}"/>
              </a:ext>
            </a:extLst>
          </p:cNvPr>
          <p:cNvPicPr/>
          <p:nvPr/>
        </p:nvPicPr>
        <p:blipFill rotWithShape="1">
          <a:blip r:embed="rId2"/>
          <a:srcRect r="29897"/>
          <a:stretch/>
        </p:blipFill>
        <p:spPr bwMode="auto">
          <a:xfrm>
            <a:off x="3881" y="5949330"/>
            <a:ext cx="2264094" cy="908670"/>
          </a:xfrm>
          <a:prstGeom prst="rect">
            <a:avLst/>
          </a:prstGeom>
          <a:extLst>
            <a:ext uri="{53640926-AAD7-44D8-BBD7-CCE9431645EC}">
              <a14:shadowObscured xmlns:a14="http://schemas.microsoft.com/office/drawing/2010/main"/>
            </a:ext>
          </a:extLst>
        </p:spPr>
      </p:pic>
      <p:sp>
        <p:nvSpPr>
          <p:cNvPr id="2" name="Title 1"/>
          <p:cNvSpPr>
            <a:spLocks noGrp="1"/>
          </p:cNvSpPr>
          <p:nvPr>
            <p:ph type="title"/>
          </p:nvPr>
        </p:nvSpPr>
        <p:spPr>
          <a:xfrm>
            <a:off x="457200" y="274638"/>
            <a:ext cx="8229600" cy="778098"/>
          </a:xfrm>
        </p:spPr>
        <p:txBody>
          <a:bodyPr>
            <a:normAutofit/>
          </a:bodyPr>
          <a:lstStyle/>
          <a:p>
            <a:pPr algn="l"/>
            <a:r>
              <a:rPr lang="en-GB" sz="1600" b="1" dirty="0">
                <a:solidFill>
                  <a:schemeClr val="tx1"/>
                </a:solidFill>
                <a:latin typeface="Aharoni" panose="02010803020104030203" pitchFamily="2" charset="-79"/>
                <a:cs typeface="Aharoni" panose="02010803020104030203" pitchFamily="2" charset="-79"/>
              </a:rPr>
              <a:t>CAES Rochdale Envelope</a:t>
            </a:r>
            <a:endParaRPr lang="en-GB" sz="1600" dirty="0">
              <a:solidFill>
                <a:schemeClr val="tx1"/>
              </a:solidFill>
              <a:latin typeface="Aharoni" panose="02010803020104030203" pitchFamily="2" charset="-79"/>
              <a:cs typeface="Aharoni" panose="02010803020104030203" pitchFamily="2" charset="-79"/>
            </a:endParaRPr>
          </a:p>
        </p:txBody>
      </p:sp>
      <p:pic>
        <p:nvPicPr>
          <p:cNvPr id="5" name="Content Placeholder 4"/>
          <p:cNvPicPr>
            <a:picLocks noGrp="1" noChangeAspect="1"/>
          </p:cNvPicPr>
          <p:nvPr>
            <p:ph idx="1"/>
          </p:nvPr>
        </p:nvPicPr>
        <p:blipFill>
          <a:blip r:embed="rId3"/>
          <a:stretch>
            <a:fillRect/>
          </a:stretch>
        </p:blipFill>
        <p:spPr>
          <a:xfrm>
            <a:off x="755576" y="764704"/>
            <a:ext cx="6300192" cy="3588512"/>
          </a:xfrm>
          <a:prstGeom prst="rect">
            <a:avLst/>
          </a:prstGeom>
        </p:spPr>
      </p:pic>
      <p:sp>
        <p:nvSpPr>
          <p:cNvPr id="6" name="Content Placeholder 2">
            <a:extLst>
              <a:ext uri="{FF2B5EF4-FFF2-40B4-BE49-F238E27FC236}">
                <a16:creationId xmlns:a16="http://schemas.microsoft.com/office/drawing/2014/main" id="{B7742E3B-05F1-462C-A733-22B419979AFA}"/>
              </a:ext>
            </a:extLst>
          </p:cNvPr>
          <p:cNvSpPr txBox="1">
            <a:spLocks/>
          </p:cNvSpPr>
          <p:nvPr/>
        </p:nvSpPr>
        <p:spPr>
          <a:xfrm>
            <a:off x="598118" y="4353216"/>
            <a:ext cx="8064896" cy="1812088"/>
          </a:xfrm>
          <a:prstGeom prst="rect">
            <a:avLst/>
          </a:prstGeom>
          <a:solidFill>
            <a:schemeClr val="bg1">
              <a:lumMod val="95000"/>
            </a:schemeClr>
          </a:solidFill>
          <a:ln w="25400">
            <a:solidFill>
              <a:srgbClr val="FF00FF"/>
            </a:solidFill>
          </a:ln>
          <a:effectLst>
            <a:innerShdw blurRad="114300">
              <a:prstClr val="black"/>
            </a:inn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rgbClr val="0E2B8D"/>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E2B8D"/>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E2B8D"/>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E2B8D"/>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E2B8D"/>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100" b="1" i="1" dirty="0">
                <a:solidFill>
                  <a:srgbClr val="FF00FF"/>
                </a:solidFill>
              </a:rPr>
              <a:t>PLANNING  &amp; ENVIRONMENTAL CONSENTING IMPLICATIONS: </a:t>
            </a:r>
          </a:p>
          <a:p>
            <a:pPr marL="0" indent="0">
              <a:buNone/>
            </a:pPr>
            <a:endParaRPr lang="en-GB" sz="400" b="1" i="1" dirty="0">
              <a:solidFill>
                <a:srgbClr val="FF00FF"/>
              </a:solidFill>
            </a:endParaRPr>
          </a:p>
          <a:p>
            <a:pPr lvl="1"/>
            <a:r>
              <a:rPr lang="en-IE" sz="1100" dirty="0">
                <a:solidFill>
                  <a:schemeClr val="tx1"/>
                </a:solidFill>
              </a:rPr>
              <a:t>An engineering envelope description or “Rochdale Envelope Description” can affectively act as the  “Planning Description” for environment assessment purposes if clearly defined and according to the maximum credible envelope of potential significant environmental effects.</a:t>
            </a:r>
          </a:p>
          <a:p>
            <a:pPr lvl="1"/>
            <a:r>
              <a:rPr lang="en-IE" sz="1100" dirty="0">
                <a:solidFill>
                  <a:schemeClr val="tx1"/>
                </a:solidFill>
              </a:rPr>
              <a:t>This can allow Bulk Energy/Renewable Energy Infrastructure projects that has long run-ins, costly design, huge investment that only comes at the end of the consenting period, and are subject to changing   to be environmental assessed at a much early stage.</a:t>
            </a:r>
          </a:p>
          <a:p>
            <a:pPr lvl="1"/>
            <a:r>
              <a:rPr lang="en-IE" sz="1100" dirty="0">
                <a:solidFill>
                  <a:schemeClr val="tx1"/>
                </a:solidFill>
              </a:rPr>
              <a:t>It can also be effectively used for actual consenting, within a flexible envelope description that would allow for the required flexibility in nodal and linear layout, array layout and final design of proposed built structures.</a:t>
            </a:r>
          </a:p>
        </p:txBody>
      </p:sp>
    </p:spTree>
    <p:extLst>
      <p:ext uri="{BB962C8B-B14F-4D97-AF65-F5344CB8AC3E}">
        <p14:creationId xmlns:p14="http://schemas.microsoft.com/office/powerpoint/2010/main" val="812898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71" r="5077"/>
          <a:stretch/>
        </p:blipFill>
        <p:spPr bwMode="auto">
          <a:xfrm>
            <a:off x="0" y="718932"/>
            <a:ext cx="6048672"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6268346" y="2212963"/>
            <a:ext cx="2634644" cy="3354765"/>
          </a:xfrm>
          <a:prstGeom prst="rect">
            <a:avLst/>
          </a:prstGeom>
          <a:noFill/>
        </p:spPr>
        <p:txBody>
          <a:bodyPr wrap="square" rtlCol="0">
            <a:spAutoFit/>
          </a:bodyPr>
          <a:lstStyle/>
          <a:p>
            <a:pPr>
              <a:spcAft>
                <a:spcPts val="600"/>
              </a:spcAft>
            </a:pPr>
            <a:r>
              <a:rPr lang="en-IE" sz="1400" b="1" i="1" dirty="0">
                <a:ea typeface="Times New Roman"/>
                <a:cs typeface="Times New Roman"/>
              </a:rPr>
              <a:t>What is CAES?</a:t>
            </a:r>
          </a:p>
          <a:p>
            <a:pPr>
              <a:spcAft>
                <a:spcPts val="600"/>
              </a:spcAft>
            </a:pPr>
            <a:r>
              <a:rPr lang="en-IE" sz="1400" i="1" dirty="0">
                <a:ea typeface="Times New Roman"/>
                <a:cs typeface="Times New Roman"/>
              </a:rPr>
              <a:t>Compressed Air Energy Storage (CAES) is a proven storage technology which has new application to enable high levels of renewables</a:t>
            </a:r>
          </a:p>
          <a:p>
            <a:pPr>
              <a:spcAft>
                <a:spcPts val="600"/>
              </a:spcAft>
            </a:pPr>
            <a:r>
              <a:rPr lang="en-IE" sz="1400" b="1" i="1" dirty="0">
                <a:ea typeface="Times New Roman"/>
                <a:cs typeface="Times New Roman"/>
              </a:rPr>
              <a:t>CAES advantages</a:t>
            </a:r>
          </a:p>
          <a:p>
            <a:pPr marL="285750" indent="-285750">
              <a:spcAft>
                <a:spcPts val="600"/>
              </a:spcAft>
              <a:buFont typeface="Arial" panose="020B0604020202020204" pitchFamily="34" charset="0"/>
              <a:buChar char="•"/>
            </a:pPr>
            <a:r>
              <a:rPr lang="en-IE" sz="1200" i="1" dirty="0">
                <a:ea typeface="Times New Roman"/>
                <a:cs typeface="Times New Roman"/>
              </a:rPr>
              <a:t>Provides essential grid balancing services that:</a:t>
            </a:r>
          </a:p>
          <a:p>
            <a:pPr marL="285750" indent="-285750">
              <a:spcAft>
                <a:spcPts val="600"/>
              </a:spcAft>
              <a:buFont typeface="Arial" panose="020B0604020202020204" pitchFamily="34" charset="0"/>
              <a:buChar char="•"/>
            </a:pPr>
            <a:r>
              <a:rPr lang="en-IE" sz="1200" i="1" dirty="0">
                <a:ea typeface="Times New Roman"/>
                <a:cs typeface="Times New Roman"/>
              </a:rPr>
              <a:t>Optimises the value of Northern Irish Wind</a:t>
            </a:r>
          </a:p>
          <a:p>
            <a:pPr marL="285750" indent="-285750">
              <a:spcAft>
                <a:spcPts val="600"/>
              </a:spcAft>
              <a:buFont typeface="Arial" panose="020B0604020202020204" pitchFamily="34" charset="0"/>
              <a:buChar char="•"/>
            </a:pPr>
            <a:r>
              <a:rPr lang="en-IE" sz="1200" i="1" dirty="0">
                <a:ea typeface="Times New Roman"/>
                <a:cs typeface="Times New Roman"/>
              </a:rPr>
              <a:t>Reduce emissions and costs</a:t>
            </a:r>
          </a:p>
          <a:p>
            <a:pPr marL="285750" indent="-285750">
              <a:spcAft>
                <a:spcPts val="600"/>
              </a:spcAft>
              <a:buFont typeface="Arial" panose="020B0604020202020204" pitchFamily="34" charset="0"/>
              <a:buChar char="•"/>
            </a:pPr>
            <a:r>
              <a:rPr lang="en-IE" sz="1200" i="1" dirty="0">
                <a:ea typeface="Times New Roman"/>
                <a:cs typeface="Times New Roman"/>
              </a:rPr>
              <a:t>Reduce reliance on expensive peaking generators</a:t>
            </a:r>
            <a:endParaRPr lang="en-IE" sz="1200" i="1" kern="0" dirty="0"/>
          </a:p>
        </p:txBody>
      </p:sp>
      <p:sp>
        <p:nvSpPr>
          <p:cNvPr id="2" name="Title 1"/>
          <p:cNvSpPr>
            <a:spLocks noGrp="1"/>
          </p:cNvSpPr>
          <p:nvPr>
            <p:ph type="title"/>
          </p:nvPr>
        </p:nvSpPr>
        <p:spPr>
          <a:xfrm>
            <a:off x="493204" y="0"/>
            <a:ext cx="8229600" cy="562074"/>
          </a:xfrm>
        </p:spPr>
        <p:txBody>
          <a:bodyPr>
            <a:normAutofit fontScale="90000"/>
          </a:bodyPr>
          <a:lstStyle/>
          <a:p>
            <a:r>
              <a:rPr lang="en-IE" sz="3600" b="1" dirty="0">
                <a:solidFill>
                  <a:schemeClr val="tx1"/>
                </a:solidFill>
              </a:rPr>
              <a:t>CASE STUDY: 	Project Location</a:t>
            </a:r>
          </a:p>
        </p:txBody>
      </p:sp>
      <p:pic>
        <p:nvPicPr>
          <p:cNvPr id="3" name="Picture 2"/>
          <p:cNvPicPr>
            <a:picLocks noChangeAspect="1"/>
          </p:cNvPicPr>
          <p:nvPr/>
        </p:nvPicPr>
        <p:blipFill>
          <a:blip r:embed="rId4"/>
          <a:stretch>
            <a:fillRect/>
          </a:stretch>
        </p:blipFill>
        <p:spPr>
          <a:xfrm>
            <a:off x="1043608" y="4101639"/>
            <a:ext cx="1812913" cy="1369821"/>
          </a:xfrm>
          <a:prstGeom prst="rect">
            <a:avLst/>
          </a:prstGeom>
        </p:spPr>
      </p:pic>
      <p:pic>
        <p:nvPicPr>
          <p:cNvPr id="6" name="Picture 5">
            <a:extLst>
              <a:ext uri="{FF2B5EF4-FFF2-40B4-BE49-F238E27FC236}">
                <a16:creationId xmlns:a16="http://schemas.microsoft.com/office/drawing/2014/main" id="{D54D10B4-2521-4E70-8491-B2ED4055851F}"/>
              </a:ext>
            </a:extLst>
          </p:cNvPr>
          <p:cNvPicPr/>
          <p:nvPr/>
        </p:nvPicPr>
        <p:blipFill rotWithShape="1">
          <a:blip r:embed="rId5"/>
          <a:srcRect r="29897"/>
          <a:stretch/>
        </p:blipFill>
        <p:spPr bwMode="auto">
          <a:xfrm>
            <a:off x="219674" y="6093295"/>
            <a:ext cx="2048070" cy="764655"/>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32058596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B21E13-C5DE-4C2E-9A68-768484060CCA}"/>
              </a:ext>
            </a:extLst>
          </p:cNvPr>
          <p:cNvPicPr/>
          <p:nvPr/>
        </p:nvPicPr>
        <p:blipFill rotWithShape="1">
          <a:blip r:embed="rId2"/>
          <a:srcRect r="29897"/>
          <a:stretch/>
        </p:blipFill>
        <p:spPr bwMode="auto">
          <a:xfrm>
            <a:off x="3881" y="5917332"/>
            <a:ext cx="2264094" cy="908670"/>
          </a:xfrm>
          <a:prstGeom prst="rect">
            <a:avLst/>
          </a:prstGeom>
          <a:extLst>
            <a:ext uri="{53640926-AAD7-44D8-BBD7-CCE9431645EC}">
              <a14:shadowObscured xmlns:a14="http://schemas.microsoft.com/office/drawing/2010/main"/>
            </a:ext>
          </a:extLst>
        </p:spPr>
      </p:pic>
      <p:sp>
        <p:nvSpPr>
          <p:cNvPr id="2" name="Title 1"/>
          <p:cNvSpPr>
            <a:spLocks noGrp="1"/>
          </p:cNvSpPr>
          <p:nvPr>
            <p:ph type="title"/>
          </p:nvPr>
        </p:nvSpPr>
        <p:spPr>
          <a:xfrm>
            <a:off x="457200" y="274638"/>
            <a:ext cx="8229600" cy="706091"/>
          </a:xfrm>
        </p:spPr>
        <p:txBody>
          <a:bodyPr>
            <a:normAutofit/>
          </a:bodyPr>
          <a:lstStyle/>
          <a:p>
            <a:pPr algn="l"/>
            <a:r>
              <a:rPr lang="en-GB" sz="1600" b="1" dirty="0">
                <a:solidFill>
                  <a:schemeClr val="tx1"/>
                </a:solidFill>
                <a:latin typeface="Aharoni" panose="02010803020104030203" pitchFamily="2" charset="-79"/>
                <a:cs typeface="Aharoni" panose="02010803020104030203" pitchFamily="2" charset="-79"/>
              </a:rPr>
              <a:t>9. </a:t>
            </a:r>
            <a:r>
              <a:rPr lang="en-GB" sz="1600" b="1" u="sng" dirty="0">
                <a:solidFill>
                  <a:schemeClr val="tx1"/>
                </a:solidFill>
                <a:latin typeface="Aharoni" panose="02010803020104030203" pitchFamily="2" charset="-79"/>
                <a:cs typeface="Aharoni" panose="02010803020104030203" pitchFamily="2" charset="-79"/>
              </a:rPr>
              <a:t>PCI and TEN-E regulations</a:t>
            </a:r>
            <a:endParaRPr lang="en-GB" sz="1600" dirty="0">
              <a:solidFill>
                <a:schemeClr val="tx1"/>
              </a:solidFill>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a:xfrm>
            <a:off x="457200" y="1340770"/>
            <a:ext cx="8229600" cy="2675844"/>
          </a:xfrm>
          <a:solidFill>
            <a:schemeClr val="bg1"/>
          </a:solidFill>
          <a:ln>
            <a:solidFill>
              <a:schemeClr val="tx1"/>
            </a:solidFill>
          </a:ln>
        </p:spPr>
        <p:txBody>
          <a:bodyPr>
            <a:normAutofit/>
          </a:bodyPr>
          <a:lstStyle/>
          <a:p>
            <a:pPr lvl="0"/>
            <a:r>
              <a:rPr lang="en-IE" sz="1200" dirty="0">
                <a:solidFill>
                  <a:schemeClr val="tx1"/>
                </a:solidFill>
              </a:rPr>
              <a:t>At the same time, since 2011, the project explored its eligibility as a Project of Common Interest (PCI) under the TEN-E EU-Regulation (Regulation (EU) No 347/2013; </a:t>
            </a:r>
            <a:r>
              <a:rPr lang="en-IE" sz="1200" dirty="0" err="1">
                <a:solidFill>
                  <a:schemeClr val="tx1"/>
                </a:solidFill>
              </a:rPr>
              <a:t>OJ</a:t>
            </a:r>
            <a:r>
              <a:rPr lang="en-IE" sz="1200" dirty="0">
                <a:solidFill>
                  <a:schemeClr val="tx1"/>
                </a:solidFill>
              </a:rPr>
              <a:t> L 115/39 adopted by the European Parliament, and the EU Council's Guidelines for Trans-European Energy Infrastructure. Application and negotiation on this resulted  in the project being adopted as, a PCI Project on the PCI List 2013-2015.</a:t>
            </a:r>
          </a:p>
          <a:p>
            <a:pPr marL="0" lvl="0" indent="0">
              <a:buNone/>
            </a:pPr>
            <a:endParaRPr lang="en-GB" sz="1200" dirty="0">
              <a:solidFill>
                <a:schemeClr val="tx1"/>
              </a:solidFill>
            </a:endParaRPr>
          </a:p>
          <a:p>
            <a:pPr lvl="1"/>
            <a:r>
              <a:rPr lang="en-GB" sz="1200" dirty="0">
                <a:solidFill>
                  <a:schemeClr val="tx1"/>
                </a:solidFill>
              </a:rPr>
              <a:t>In </a:t>
            </a:r>
            <a:r>
              <a:rPr lang="en-GB" sz="1200" dirty="0">
                <a:solidFill>
                  <a:schemeClr val="tx1"/>
                </a:solidFill>
                <a:latin typeface="Calibri" panose="020F0502020204030204" pitchFamily="34" charset="0"/>
                <a:ea typeface="Times New Roman" panose="02020603050405020304" pitchFamily="18" charset="0"/>
                <a:cs typeface="Arial" panose="020B0604020202020204" pitchFamily="34" charset="0"/>
              </a:rPr>
              <a:t>2013 the project was opted  under the TEN-E Regulation (Regulation (EU) No 347/2013; OJ L 115/39;  adopted onto the PCI Candidate List of projects eligible to apply for EU funding.  In particular the project appears on the</a:t>
            </a:r>
            <a:r>
              <a:rPr lang="en-IE" sz="1200" dirty="0">
                <a:solidFill>
                  <a:schemeClr val="tx1"/>
                </a:solidFill>
                <a:latin typeface="Calibri" panose="020F0502020204030204" pitchFamily="34" charset="0"/>
                <a:ea typeface="Times New Roman" panose="02020603050405020304" pitchFamily="18" charset="0"/>
                <a:cs typeface="Arial" panose="020B0604020202020204" pitchFamily="34" charset="0"/>
              </a:rPr>
              <a:t> “Project of Common Interest/Cluster of PCIs” </a:t>
            </a:r>
          </a:p>
          <a:p>
            <a:pPr marL="1257300" lvl="2" algn="just"/>
            <a:r>
              <a:rPr lang="en-IE" sz="1000" dirty="0">
                <a:solidFill>
                  <a:schemeClr val="tx1"/>
                </a:solidFill>
                <a:latin typeface="Calibri" panose="020F0502020204030204" pitchFamily="34" charset="0"/>
                <a:ea typeface="Times New Roman" panose="02020603050405020304" pitchFamily="18" charset="0"/>
                <a:cs typeface="Arial" panose="020B0604020202020204" pitchFamily="34" charset="0"/>
              </a:rPr>
              <a:t>“</a:t>
            </a:r>
            <a:r>
              <a:rPr lang="en-IE" sz="1000" i="1" dirty="0">
                <a:solidFill>
                  <a:schemeClr val="tx1"/>
                </a:solidFill>
                <a:latin typeface="Calibri" panose="020F0502020204030204" pitchFamily="34" charset="0"/>
                <a:ea typeface="Times New Roman" panose="02020603050405020304" pitchFamily="18" charset="0"/>
                <a:cs typeface="Arial" panose="020B0604020202020204" pitchFamily="34" charset="0"/>
              </a:rPr>
              <a:t>1.12. PCI compressed air energy storage in United Kingdom – Larne ; Compressed Air  Energy Storage using caverns / chambers to  be created in bedded salt deposits with an annual storage capacity of 550 </a:t>
            </a:r>
            <a:r>
              <a:rPr lang="en-IE" sz="1000" i="1" dirty="0" err="1">
                <a:solidFill>
                  <a:schemeClr val="tx1"/>
                </a:solidFill>
                <a:latin typeface="Calibri" panose="020F0502020204030204" pitchFamily="34" charset="0"/>
                <a:ea typeface="Times New Roman" panose="02020603050405020304" pitchFamily="18" charset="0"/>
                <a:cs typeface="Arial" panose="020B0604020202020204" pitchFamily="34" charset="0"/>
              </a:rPr>
              <a:t>GWh</a:t>
            </a:r>
            <a:r>
              <a:rPr lang="en-IE" sz="1000" i="1" dirty="0">
                <a:solidFill>
                  <a:schemeClr val="tx1"/>
                </a:solidFill>
                <a:latin typeface="Calibri" panose="020F0502020204030204" pitchFamily="34" charset="0"/>
                <a:ea typeface="Times New Roman" panose="02020603050405020304" pitchFamily="18" charset="0"/>
                <a:cs typeface="Arial" panose="020B0604020202020204" pitchFamily="34" charset="0"/>
              </a:rPr>
              <a:t>. ; Electricity Northern Seas Offshore Grid (</a:t>
            </a:r>
            <a:r>
              <a:rPr lang="en-IE" sz="1000" i="1" dirty="0" err="1">
                <a:solidFill>
                  <a:schemeClr val="tx1"/>
                </a:solidFill>
                <a:latin typeface="Calibri" panose="020F0502020204030204" pitchFamily="34" charset="0"/>
                <a:ea typeface="Times New Roman" panose="02020603050405020304" pitchFamily="18" charset="0"/>
                <a:cs typeface="Arial" panose="020B0604020202020204" pitchFamily="34" charset="0"/>
              </a:rPr>
              <a:t>NSOG</a:t>
            </a:r>
            <a:r>
              <a:rPr lang="en-IE" sz="1000" i="1" dirty="0">
                <a:solidFill>
                  <a:schemeClr val="tx1"/>
                </a:solidFill>
                <a:latin typeface="Calibri" panose="020F0502020204030204" pitchFamily="34" charset="0"/>
                <a:ea typeface="Times New Roman" panose="02020603050405020304" pitchFamily="18" charset="0"/>
                <a:cs typeface="Arial" panose="020B0604020202020204" pitchFamily="34" charset="0"/>
              </a:rPr>
              <a:t>)</a:t>
            </a:r>
            <a:r>
              <a:rPr lang="en-IE" sz="1000" dirty="0">
                <a:solidFill>
                  <a:schemeClr val="tx1"/>
                </a:solidFill>
                <a:latin typeface="Calibri" panose="020F0502020204030204" pitchFamily="34" charset="0"/>
                <a:ea typeface="Times New Roman" panose="02020603050405020304" pitchFamily="18" charset="0"/>
                <a:cs typeface="Arial" panose="020B0604020202020204" pitchFamily="34" charset="0"/>
              </a:rPr>
              <a:t>”</a:t>
            </a:r>
          </a:p>
          <a:p>
            <a:pPr marL="1257300" lvl="2" algn="just"/>
            <a:r>
              <a:rPr lang="en-IE" sz="1000" dirty="0">
                <a:solidFill>
                  <a:schemeClr val="tx1"/>
                </a:solidFill>
                <a:latin typeface="Calibri" panose="020F0502020204030204" pitchFamily="34" charset="0"/>
                <a:ea typeface="Times New Roman" panose="02020603050405020304" pitchFamily="18" charset="0"/>
                <a:cs typeface="Arial" panose="020B0604020202020204" pitchFamily="34" charset="0"/>
              </a:rPr>
              <a:t>In July 2015 and Feb. 2017 Project-CAES was successful in receiving funding for some project works and activities.</a:t>
            </a:r>
          </a:p>
          <a:p>
            <a:pPr marL="1257300" lvl="2" algn="just"/>
            <a:r>
              <a:rPr lang="en-IE" sz="1000" dirty="0">
                <a:solidFill>
                  <a:schemeClr val="tx1"/>
                </a:solidFill>
                <a:latin typeface="Calibri" panose="020F0502020204030204" pitchFamily="34" charset="0"/>
                <a:ea typeface="Times New Roman" panose="02020603050405020304" pitchFamily="18" charset="0"/>
                <a:cs typeface="Arial" panose="020B0604020202020204" pitchFamily="34" charset="0"/>
              </a:rPr>
              <a:t>The TEN-E process can be divided in the candidate application process and regulations to streamline member states development consent processes.</a:t>
            </a:r>
          </a:p>
          <a:p>
            <a:pPr marL="1028700" lvl="2" indent="0" algn="just">
              <a:buNone/>
            </a:pPr>
            <a:endParaRPr lang="en-IE" sz="1400" dirty="0">
              <a:latin typeface="Calibri" panose="020F0502020204030204" pitchFamily="34" charset="0"/>
              <a:ea typeface="Times New Roman" panose="02020603050405020304" pitchFamily="18" charset="0"/>
              <a:cs typeface="Arial" panose="020B0604020202020204" pitchFamily="34" charset="0"/>
            </a:endParaRPr>
          </a:p>
          <a:p>
            <a:pPr marL="1028700" lvl="2" indent="0" algn="just">
              <a:buNone/>
            </a:pPr>
            <a:endParaRPr lang="en-IE" sz="1400" dirty="0">
              <a:latin typeface="Calibri" panose="020F0502020204030204" pitchFamily="34" charset="0"/>
              <a:ea typeface="Times New Roman" panose="02020603050405020304" pitchFamily="18" charset="0"/>
              <a:cs typeface="Arial" panose="020B0604020202020204" pitchFamily="34" charset="0"/>
            </a:endParaRPr>
          </a:p>
        </p:txBody>
      </p:sp>
      <p:sp>
        <p:nvSpPr>
          <p:cNvPr id="5" name="Content Placeholder 2">
            <a:extLst>
              <a:ext uri="{FF2B5EF4-FFF2-40B4-BE49-F238E27FC236}">
                <a16:creationId xmlns:a16="http://schemas.microsoft.com/office/drawing/2014/main" id="{737A9828-5930-4E73-9C27-4BE651419EED}"/>
              </a:ext>
            </a:extLst>
          </p:cNvPr>
          <p:cNvSpPr txBox="1">
            <a:spLocks/>
          </p:cNvSpPr>
          <p:nvPr/>
        </p:nvSpPr>
        <p:spPr>
          <a:xfrm>
            <a:off x="457200" y="4221088"/>
            <a:ext cx="8229600" cy="1491769"/>
          </a:xfrm>
          <a:prstGeom prst="rect">
            <a:avLst/>
          </a:prstGeom>
          <a:solidFill>
            <a:schemeClr val="bg1">
              <a:lumMod val="95000"/>
            </a:schemeClr>
          </a:solidFill>
          <a:ln w="38100">
            <a:solidFill>
              <a:srgbClr val="FF00FF"/>
            </a:solidFill>
          </a:ln>
          <a:effectLst>
            <a:innerShdw blurRad="114300">
              <a:prstClr val="black"/>
            </a:inn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rgbClr val="0E2B8D"/>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E2B8D"/>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E2B8D"/>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E2B8D"/>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E2B8D"/>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100" b="1" i="1" dirty="0">
                <a:solidFill>
                  <a:srgbClr val="FF00FF"/>
                </a:solidFill>
              </a:rPr>
              <a:t>PLANNING  &amp; ENVIRONMENTAL CONSENTING IMPLICATIONS: </a:t>
            </a:r>
          </a:p>
          <a:p>
            <a:pPr marL="0" indent="0">
              <a:buNone/>
            </a:pPr>
            <a:endParaRPr lang="en-GB" sz="400" b="1" i="1" dirty="0">
              <a:solidFill>
                <a:srgbClr val="FF00FF"/>
              </a:solidFill>
            </a:endParaRPr>
          </a:p>
          <a:p>
            <a:pPr lvl="1"/>
            <a:r>
              <a:rPr lang="en-IE" sz="1100" dirty="0">
                <a:solidFill>
                  <a:schemeClr val="tx1"/>
                </a:solidFill>
              </a:rPr>
              <a:t>A parallel process  need to be run, not withstanding domestic guidelines to consolidate different decision makers will still be involved or play a decision making role.</a:t>
            </a:r>
          </a:p>
          <a:p>
            <a:pPr lvl="1"/>
            <a:r>
              <a:rPr lang="en-IE" sz="1100" dirty="0">
                <a:solidFill>
                  <a:schemeClr val="tx1"/>
                </a:solidFill>
              </a:rPr>
              <a:t>Negotiation with different decision makers for the need for co-ordination</a:t>
            </a:r>
          </a:p>
          <a:p>
            <a:pPr lvl="1"/>
            <a:r>
              <a:rPr lang="en-IE" sz="1100" dirty="0">
                <a:solidFill>
                  <a:schemeClr val="tx1"/>
                </a:solidFill>
              </a:rPr>
              <a:t>Overarching </a:t>
            </a:r>
            <a:r>
              <a:rPr lang="en-IE" sz="1100" dirty="0" err="1">
                <a:solidFill>
                  <a:schemeClr val="tx1"/>
                </a:solidFill>
              </a:rPr>
              <a:t>EIAR</a:t>
            </a:r>
            <a:r>
              <a:rPr lang="en-IE" sz="1100" dirty="0">
                <a:solidFill>
                  <a:schemeClr val="tx1"/>
                </a:solidFill>
              </a:rPr>
              <a:t>, </a:t>
            </a:r>
            <a:r>
              <a:rPr lang="en-IE" sz="1100" dirty="0" err="1">
                <a:solidFill>
                  <a:schemeClr val="tx1"/>
                </a:solidFill>
              </a:rPr>
              <a:t>HRA</a:t>
            </a:r>
            <a:r>
              <a:rPr lang="en-IE" sz="1100" dirty="0">
                <a:solidFill>
                  <a:schemeClr val="tx1"/>
                </a:solidFill>
              </a:rPr>
              <a:t> are required</a:t>
            </a:r>
          </a:p>
        </p:txBody>
      </p:sp>
    </p:spTree>
    <p:extLst>
      <p:ext uri="{BB962C8B-B14F-4D97-AF65-F5344CB8AC3E}">
        <p14:creationId xmlns:p14="http://schemas.microsoft.com/office/powerpoint/2010/main" val="14211622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0066"/>
          </a:xfrm>
        </p:spPr>
        <p:txBody>
          <a:bodyPr>
            <a:normAutofit/>
          </a:bodyPr>
          <a:lstStyle/>
          <a:p>
            <a:pPr algn="l"/>
            <a:r>
              <a:rPr lang="en-GB" sz="1600" b="1" dirty="0">
                <a:solidFill>
                  <a:schemeClr val="tx1"/>
                </a:solidFill>
                <a:latin typeface="Aharoni" panose="02010803020104030203" pitchFamily="2" charset="-79"/>
                <a:cs typeface="Aharoni" panose="02010803020104030203" pitchFamily="2" charset="-79"/>
              </a:rPr>
              <a:t>10. </a:t>
            </a:r>
            <a:r>
              <a:rPr lang="en-GB" sz="1600" b="1" u="sng" dirty="0">
                <a:solidFill>
                  <a:schemeClr val="tx1"/>
                </a:solidFill>
                <a:latin typeface="Aharoni" panose="02010803020104030203" pitchFamily="2" charset="-79"/>
                <a:cs typeface="Aharoni" panose="02010803020104030203" pitchFamily="2" charset="-79"/>
              </a:rPr>
              <a:t>Project Splitting</a:t>
            </a:r>
            <a:endParaRPr lang="en-GB" sz="1600" u="sng" dirty="0">
              <a:solidFill>
                <a:schemeClr val="tx1"/>
              </a:solidFill>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a:xfrm>
            <a:off x="539552" y="1124744"/>
            <a:ext cx="8229600" cy="1656183"/>
          </a:xfrm>
          <a:ln>
            <a:solidFill>
              <a:schemeClr val="tx1"/>
            </a:solidFill>
          </a:ln>
        </p:spPr>
        <p:txBody>
          <a:bodyPr>
            <a:normAutofit/>
          </a:bodyPr>
          <a:lstStyle/>
          <a:p>
            <a:r>
              <a:rPr lang="en-IE" sz="1200" dirty="0">
                <a:solidFill>
                  <a:schemeClr val="tx1"/>
                </a:solidFill>
              </a:rPr>
              <a:t>The CAES project  applied  a  holistic  approach  to  the  conceptualisation and pre-application phase of the planned project, which integrated a Single  Project  Approach    with  non  project  splitting  from  the  start,  and planned and integrated community and statutory consultation as part of the project. In this context, a single EIA was prepared to include as far as practical all the integral parts of the proposed development.</a:t>
            </a:r>
          </a:p>
          <a:p>
            <a:pPr marL="0" indent="0">
              <a:buNone/>
            </a:pPr>
            <a:endParaRPr lang="en-IE" sz="1200" dirty="0">
              <a:solidFill>
                <a:schemeClr val="tx1"/>
              </a:solidFill>
            </a:endParaRPr>
          </a:p>
          <a:p>
            <a:r>
              <a:rPr lang="en-IE" sz="1200" dirty="0">
                <a:solidFill>
                  <a:schemeClr val="tx1"/>
                </a:solidFill>
              </a:rPr>
              <a:t>All integral parts of the project included i.e. marine consent, transmission, gas, primary consent.</a:t>
            </a:r>
          </a:p>
          <a:p>
            <a:endParaRPr lang="en-GB" sz="2400" dirty="0"/>
          </a:p>
          <a:p>
            <a:endParaRPr lang="en-GB" sz="1800" dirty="0"/>
          </a:p>
          <a:p>
            <a:pPr lvl="2"/>
            <a:endParaRPr lang="en-GB" dirty="0"/>
          </a:p>
          <a:p>
            <a:endParaRPr lang="en-GB" dirty="0"/>
          </a:p>
        </p:txBody>
      </p:sp>
      <p:pic>
        <p:nvPicPr>
          <p:cNvPr id="4" name="Picture 3">
            <a:extLst>
              <a:ext uri="{FF2B5EF4-FFF2-40B4-BE49-F238E27FC236}">
                <a16:creationId xmlns:a16="http://schemas.microsoft.com/office/drawing/2014/main" id="{2C18ABE3-3F53-4B4D-BC63-7BA7A8323E29}"/>
              </a:ext>
            </a:extLst>
          </p:cNvPr>
          <p:cNvPicPr/>
          <p:nvPr/>
        </p:nvPicPr>
        <p:blipFill rotWithShape="1">
          <a:blip r:embed="rId2"/>
          <a:srcRect r="29897"/>
          <a:stretch/>
        </p:blipFill>
        <p:spPr bwMode="auto">
          <a:xfrm>
            <a:off x="0" y="5949330"/>
            <a:ext cx="2264094" cy="908670"/>
          </a:xfrm>
          <a:prstGeom prst="rect">
            <a:avLst/>
          </a:prstGeom>
          <a:extLst>
            <a:ext uri="{53640926-AAD7-44D8-BBD7-CCE9431645EC}">
              <a14:shadowObscured xmlns:a14="http://schemas.microsoft.com/office/drawing/2010/main"/>
            </a:ext>
          </a:extLst>
        </p:spPr>
      </p:pic>
      <p:sp>
        <p:nvSpPr>
          <p:cNvPr id="5" name="Content Placeholder 2">
            <a:extLst>
              <a:ext uri="{FF2B5EF4-FFF2-40B4-BE49-F238E27FC236}">
                <a16:creationId xmlns:a16="http://schemas.microsoft.com/office/drawing/2014/main" id="{D2C2DC23-DEC0-49E5-9139-71A448AA6B15}"/>
              </a:ext>
            </a:extLst>
          </p:cNvPr>
          <p:cNvSpPr txBox="1">
            <a:spLocks/>
          </p:cNvSpPr>
          <p:nvPr/>
        </p:nvSpPr>
        <p:spPr>
          <a:xfrm>
            <a:off x="539552" y="2960949"/>
            <a:ext cx="8229600" cy="2124235"/>
          </a:xfrm>
          <a:prstGeom prst="rect">
            <a:avLst/>
          </a:prstGeom>
          <a:solidFill>
            <a:schemeClr val="bg1">
              <a:lumMod val="95000"/>
            </a:schemeClr>
          </a:solidFill>
          <a:ln w="38100">
            <a:solidFill>
              <a:srgbClr val="FF00FF"/>
            </a:solidFill>
          </a:ln>
          <a:effectLst>
            <a:innerShdw blurRad="114300">
              <a:prstClr val="black"/>
            </a:inn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rgbClr val="0E2B8D"/>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E2B8D"/>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E2B8D"/>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E2B8D"/>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E2B8D"/>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IE" sz="1200" b="1" i="1" dirty="0">
                <a:solidFill>
                  <a:srgbClr val="FF00FF"/>
                </a:solidFill>
              </a:rPr>
              <a:t>PLANNING  &amp; ENVIRONMENTAL CONSENTING IMPLICATIONS: </a:t>
            </a:r>
          </a:p>
          <a:p>
            <a:pPr marL="0" indent="0">
              <a:buNone/>
            </a:pPr>
            <a:endParaRPr lang="en-IE" sz="400" b="1" i="1" dirty="0">
              <a:solidFill>
                <a:srgbClr val="FF00FF"/>
              </a:solidFill>
            </a:endParaRPr>
          </a:p>
          <a:p>
            <a:r>
              <a:rPr lang="en-IE" sz="1200" dirty="0">
                <a:solidFill>
                  <a:schemeClr val="tx1"/>
                </a:solidFill>
              </a:rPr>
              <a:t>Single Project Principle can be used for EIA project description, subject of assessment.</a:t>
            </a:r>
          </a:p>
          <a:p>
            <a:r>
              <a:rPr lang="en-IE" sz="1200" dirty="0">
                <a:solidFill>
                  <a:schemeClr val="tx1"/>
                </a:solidFill>
              </a:rPr>
              <a:t>Non project splitting has a natural project evolutionary advantage, while very big projects and easier to understand in smaller components, they are, in fact, single projects, and thinking in these terms allows for more holistic solutions and integrated thinking.</a:t>
            </a:r>
          </a:p>
          <a:p>
            <a:r>
              <a:rPr lang="en-IE" sz="1200" dirty="0">
                <a:solidFill>
                  <a:schemeClr val="tx1"/>
                </a:solidFill>
              </a:rPr>
              <a:t>At the same time, it provides for the robust assessment of the project and the non-divergence of </a:t>
            </a:r>
            <a:r>
              <a:rPr lang="en-IE" sz="1200" dirty="0" err="1">
                <a:solidFill>
                  <a:schemeClr val="tx1"/>
                </a:solidFill>
              </a:rPr>
              <a:t>EIAR</a:t>
            </a:r>
            <a:r>
              <a:rPr lang="en-IE" sz="1200" dirty="0">
                <a:solidFill>
                  <a:schemeClr val="tx1"/>
                </a:solidFill>
              </a:rPr>
              <a:t> reports as  a single over-arching </a:t>
            </a:r>
            <a:r>
              <a:rPr lang="en-IE" sz="1200" dirty="0" err="1">
                <a:solidFill>
                  <a:schemeClr val="tx1"/>
                </a:solidFill>
              </a:rPr>
              <a:t>EIAR</a:t>
            </a:r>
            <a:r>
              <a:rPr lang="en-IE" sz="1200" dirty="0">
                <a:solidFill>
                  <a:schemeClr val="tx1"/>
                </a:solidFill>
              </a:rPr>
              <a:t> could be developed and presented even if different consents apply.</a:t>
            </a:r>
          </a:p>
          <a:p>
            <a:r>
              <a:rPr lang="en-IE" sz="1200" dirty="0">
                <a:solidFill>
                  <a:schemeClr val="tx1"/>
                </a:solidFill>
              </a:rPr>
              <a:t>Non-project splitting or a Single Project approach needs to be taken into the language and culture of the project, and the project team and stakeholders and communities involved.</a:t>
            </a:r>
          </a:p>
          <a:p>
            <a:pPr marL="0" indent="0">
              <a:buNone/>
            </a:pPr>
            <a:endParaRPr lang="en-IE" sz="1200" b="1" i="1" dirty="0">
              <a:solidFill>
                <a:srgbClr val="FF00FF"/>
              </a:solidFill>
            </a:endParaRPr>
          </a:p>
        </p:txBody>
      </p:sp>
    </p:spTree>
    <p:extLst>
      <p:ext uri="{BB962C8B-B14F-4D97-AF65-F5344CB8AC3E}">
        <p14:creationId xmlns:p14="http://schemas.microsoft.com/office/powerpoint/2010/main" val="27213025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normAutofit/>
          </a:bodyPr>
          <a:lstStyle/>
          <a:p>
            <a:pPr algn="l"/>
            <a:r>
              <a:rPr lang="en-GB" sz="1600" b="1" dirty="0">
                <a:solidFill>
                  <a:schemeClr val="tx1"/>
                </a:solidFill>
                <a:latin typeface="Aharoni" panose="02010803020104030203" pitchFamily="2" charset="-79"/>
                <a:cs typeface="Aharoni" panose="02010803020104030203" pitchFamily="2" charset="-79"/>
              </a:rPr>
              <a:t>11. </a:t>
            </a:r>
            <a:r>
              <a:rPr lang="en-GB" sz="1600" b="1" u="sng" dirty="0">
                <a:solidFill>
                  <a:schemeClr val="tx1"/>
                </a:solidFill>
                <a:latin typeface="Aharoni" panose="02010803020104030203" pitchFamily="2" charset="-79"/>
                <a:cs typeface="Aharoni" panose="02010803020104030203" pitchFamily="2" charset="-79"/>
              </a:rPr>
              <a:t>Project Design Freeze:</a:t>
            </a:r>
            <a:endParaRPr lang="en-GB" sz="1600" u="sng" dirty="0">
              <a:solidFill>
                <a:schemeClr val="tx1"/>
              </a:solidFill>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a:xfrm>
            <a:off x="457200" y="1124745"/>
            <a:ext cx="8229600" cy="2664295"/>
          </a:xfrm>
          <a:ln>
            <a:solidFill>
              <a:schemeClr val="tx1"/>
            </a:solidFill>
          </a:ln>
        </p:spPr>
        <p:txBody>
          <a:bodyPr>
            <a:normAutofit/>
          </a:bodyPr>
          <a:lstStyle/>
          <a:p>
            <a:r>
              <a:rPr lang="en-IE" sz="1200" dirty="0">
                <a:solidFill>
                  <a:schemeClr val="tx1"/>
                </a:solidFill>
              </a:rPr>
              <a:t>There is a need at the start for a Project Description and Rochdale envelope on which to progress the EIA, and overall planning process but a critical point in time is reached where no further engineering design changes, or changed parameters can be tolerated and in a complex electrical engineering, energy project, industrial civil project this with the numerous design players are very difficult to achieve.</a:t>
            </a:r>
          </a:p>
          <a:p>
            <a:endParaRPr lang="en-IE" sz="1200" dirty="0">
              <a:solidFill>
                <a:schemeClr val="tx1"/>
              </a:solidFill>
            </a:endParaRPr>
          </a:p>
          <a:p>
            <a:r>
              <a:rPr lang="en-IE" sz="1200" dirty="0">
                <a:solidFill>
                  <a:schemeClr val="tx1"/>
                </a:solidFill>
              </a:rPr>
              <a:t>This has to be carefully, managed, and a point must be reach along with the engineering design, and the multi disciplinary project team where design is finally Frozen. First for close out of EIA and then for Planning Pack and Final Planning Submission.</a:t>
            </a:r>
          </a:p>
          <a:p>
            <a:endParaRPr lang="en-IE" sz="1200" dirty="0">
              <a:solidFill>
                <a:schemeClr val="tx1"/>
              </a:solidFill>
            </a:endParaRPr>
          </a:p>
          <a:p>
            <a:r>
              <a:rPr lang="en-IE" sz="1200" dirty="0">
                <a:solidFill>
                  <a:schemeClr val="tx1"/>
                </a:solidFill>
              </a:rPr>
              <a:t>Wide support and understanding need to be garnered in the broad project team to achieve this difficult moment.</a:t>
            </a:r>
          </a:p>
          <a:p>
            <a:endParaRPr lang="en-IE" sz="1200" dirty="0">
              <a:solidFill>
                <a:schemeClr val="tx1"/>
              </a:solidFill>
            </a:endParaRPr>
          </a:p>
          <a:p>
            <a:r>
              <a:rPr lang="en-IE" sz="1200" dirty="0">
                <a:solidFill>
                  <a:schemeClr val="tx1"/>
                </a:solidFill>
              </a:rPr>
              <a:t>Estimated as 3-4 months before submission.</a:t>
            </a:r>
          </a:p>
          <a:p>
            <a:pPr marL="0" indent="0">
              <a:buNone/>
            </a:pPr>
            <a:endParaRPr lang="en-GB" sz="1200" dirty="0"/>
          </a:p>
          <a:p>
            <a:endParaRPr lang="en-GB" sz="1200" dirty="0"/>
          </a:p>
          <a:p>
            <a:endParaRPr lang="en-GB" sz="1200" dirty="0"/>
          </a:p>
          <a:p>
            <a:pPr lvl="2"/>
            <a:endParaRPr lang="en-GB" sz="1200" dirty="0"/>
          </a:p>
          <a:p>
            <a:endParaRPr lang="en-GB" sz="1200" dirty="0"/>
          </a:p>
        </p:txBody>
      </p:sp>
      <p:pic>
        <p:nvPicPr>
          <p:cNvPr id="4" name="Picture 3">
            <a:extLst>
              <a:ext uri="{FF2B5EF4-FFF2-40B4-BE49-F238E27FC236}">
                <a16:creationId xmlns:a16="http://schemas.microsoft.com/office/drawing/2014/main" id="{63265DAE-8384-4CE3-B42D-9F03673C4B51}"/>
              </a:ext>
            </a:extLst>
          </p:cNvPr>
          <p:cNvPicPr/>
          <p:nvPr/>
        </p:nvPicPr>
        <p:blipFill rotWithShape="1">
          <a:blip r:embed="rId2"/>
          <a:srcRect r="29897"/>
          <a:stretch/>
        </p:blipFill>
        <p:spPr bwMode="auto">
          <a:xfrm>
            <a:off x="0" y="5949330"/>
            <a:ext cx="2264094" cy="908670"/>
          </a:xfrm>
          <a:prstGeom prst="rect">
            <a:avLst/>
          </a:prstGeom>
          <a:extLst>
            <a:ext uri="{53640926-AAD7-44D8-BBD7-CCE9431645EC}">
              <a14:shadowObscured xmlns:a14="http://schemas.microsoft.com/office/drawing/2010/main"/>
            </a:ext>
          </a:extLst>
        </p:spPr>
      </p:pic>
      <p:sp>
        <p:nvSpPr>
          <p:cNvPr id="5" name="Content Placeholder 2">
            <a:extLst>
              <a:ext uri="{FF2B5EF4-FFF2-40B4-BE49-F238E27FC236}">
                <a16:creationId xmlns:a16="http://schemas.microsoft.com/office/drawing/2014/main" id="{439DED7F-7410-407A-B39A-95DA80F3BF74}"/>
              </a:ext>
            </a:extLst>
          </p:cNvPr>
          <p:cNvSpPr txBox="1">
            <a:spLocks/>
          </p:cNvSpPr>
          <p:nvPr/>
        </p:nvSpPr>
        <p:spPr>
          <a:xfrm>
            <a:off x="457200" y="4221088"/>
            <a:ext cx="8229600" cy="1224136"/>
          </a:xfrm>
          <a:prstGeom prst="rect">
            <a:avLst/>
          </a:prstGeom>
          <a:solidFill>
            <a:schemeClr val="bg1">
              <a:lumMod val="95000"/>
            </a:schemeClr>
          </a:solidFill>
          <a:ln w="38100">
            <a:solidFill>
              <a:srgbClr val="FF00FF"/>
            </a:solidFill>
          </a:ln>
          <a:effectLst>
            <a:innerShdw blurRad="114300">
              <a:prstClr val="black"/>
            </a:inn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rgbClr val="0E2B8D"/>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E2B8D"/>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E2B8D"/>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E2B8D"/>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E2B8D"/>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100" b="1" i="1" dirty="0">
                <a:solidFill>
                  <a:srgbClr val="FF00FF"/>
                </a:solidFill>
              </a:rPr>
              <a:t>PLANNING  &amp; ENVIRONMENTAL CONSENTING IMPLICATIONS: </a:t>
            </a:r>
          </a:p>
          <a:p>
            <a:pPr marL="0" indent="0">
              <a:buNone/>
            </a:pPr>
            <a:endParaRPr lang="en-GB" sz="400" b="1" i="1" dirty="0">
              <a:solidFill>
                <a:srgbClr val="FF00FF"/>
              </a:solidFill>
            </a:endParaRPr>
          </a:p>
          <a:p>
            <a:pPr lvl="1"/>
            <a:r>
              <a:rPr lang="en-IE" sz="1200" dirty="0">
                <a:solidFill>
                  <a:schemeClr val="tx1"/>
                </a:solidFill>
              </a:rPr>
              <a:t>Wide support and understanding need to be garnered in the broad project team to achieve this difficult moment. </a:t>
            </a:r>
          </a:p>
          <a:p>
            <a:pPr lvl="1"/>
            <a:r>
              <a:rPr lang="en-IE" sz="1200" dirty="0">
                <a:solidFill>
                  <a:schemeClr val="tx1"/>
                </a:solidFill>
              </a:rPr>
              <a:t>Consensus should not be underestimated.</a:t>
            </a:r>
          </a:p>
          <a:p>
            <a:pPr lvl="1"/>
            <a:r>
              <a:rPr lang="en-IE" sz="1200" dirty="0">
                <a:solidFill>
                  <a:schemeClr val="tx1"/>
                </a:solidFill>
              </a:rPr>
              <a:t>Sophisticated Project Management is a helpful tool.</a:t>
            </a:r>
          </a:p>
          <a:p>
            <a:pPr lvl="1"/>
            <a:endParaRPr lang="en-IE" sz="1100" dirty="0">
              <a:solidFill>
                <a:srgbClr val="FF00FF"/>
              </a:solidFill>
            </a:endParaRPr>
          </a:p>
        </p:txBody>
      </p:sp>
    </p:spTree>
    <p:extLst>
      <p:ext uri="{BB962C8B-B14F-4D97-AF65-F5344CB8AC3E}">
        <p14:creationId xmlns:p14="http://schemas.microsoft.com/office/powerpoint/2010/main" val="19844766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A9B555-8403-4262-BD85-5AFD0E1B7F68}"/>
              </a:ext>
            </a:extLst>
          </p:cNvPr>
          <p:cNvPicPr/>
          <p:nvPr/>
        </p:nvPicPr>
        <p:blipFill rotWithShape="1">
          <a:blip r:embed="rId2"/>
          <a:srcRect r="29897"/>
          <a:stretch/>
        </p:blipFill>
        <p:spPr bwMode="auto">
          <a:xfrm>
            <a:off x="0" y="5949330"/>
            <a:ext cx="2264094" cy="908670"/>
          </a:xfrm>
          <a:prstGeom prst="rect">
            <a:avLst/>
          </a:prstGeom>
          <a:extLst>
            <a:ext uri="{53640926-AAD7-44D8-BBD7-CCE9431645EC}">
              <a14:shadowObscured xmlns:a14="http://schemas.microsoft.com/office/drawing/2010/main"/>
            </a:ext>
          </a:extLst>
        </p:spPr>
      </p:pic>
      <p:sp>
        <p:nvSpPr>
          <p:cNvPr id="2" name="Title 1"/>
          <p:cNvSpPr>
            <a:spLocks noGrp="1"/>
          </p:cNvSpPr>
          <p:nvPr>
            <p:ph type="title"/>
          </p:nvPr>
        </p:nvSpPr>
        <p:spPr>
          <a:xfrm>
            <a:off x="457200" y="274638"/>
            <a:ext cx="8229600" cy="778098"/>
          </a:xfrm>
        </p:spPr>
        <p:txBody>
          <a:bodyPr>
            <a:normAutofit/>
          </a:bodyPr>
          <a:lstStyle/>
          <a:p>
            <a:pPr algn="l"/>
            <a:r>
              <a:rPr lang="en-GB" sz="1600" b="1" dirty="0">
                <a:solidFill>
                  <a:schemeClr val="tx1"/>
                </a:solidFill>
                <a:latin typeface="Aharoni" panose="02010803020104030203" pitchFamily="2" charset="-79"/>
                <a:cs typeface="Aharoni" panose="02010803020104030203" pitchFamily="2" charset="-79"/>
              </a:rPr>
              <a:t>PM  towards Project Design Freeze:</a:t>
            </a:r>
            <a:endParaRPr lang="en-GB" sz="1600" dirty="0">
              <a:solidFill>
                <a:schemeClr val="tx1"/>
              </a:solidFill>
              <a:latin typeface="Aharoni" panose="02010803020104030203" pitchFamily="2" charset="-79"/>
              <a:cs typeface="Aharoni" panose="02010803020104030203" pitchFamily="2" charset="-79"/>
            </a:endParaRPr>
          </a:p>
        </p:txBody>
      </p:sp>
      <p:pic>
        <p:nvPicPr>
          <p:cNvPr id="5" name="Content Placeholder 4"/>
          <p:cNvPicPr>
            <a:picLocks noGrp="1" noChangeAspect="1"/>
          </p:cNvPicPr>
          <p:nvPr>
            <p:ph idx="1"/>
          </p:nvPr>
        </p:nvPicPr>
        <p:blipFill>
          <a:blip r:embed="rId3"/>
          <a:stretch>
            <a:fillRect/>
          </a:stretch>
        </p:blipFill>
        <p:spPr>
          <a:xfrm>
            <a:off x="302295" y="836712"/>
            <a:ext cx="8539409" cy="5400600"/>
          </a:xfrm>
          <a:prstGeom prst="rect">
            <a:avLst/>
          </a:prstGeom>
          <a:ln w="12700">
            <a:solidFill>
              <a:srgbClr val="000000"/>
            </a:solidFill>
          </a:ln>
        </p:spPr>
      </p:pic>
    </p:spTree>
    <p:extLst>
      <p:ext uri="{BB962C8B-B14F-4D97-AF65-F5344CB8AC3E}">
        <p14:creationId xmlns:p14="http://schemas.microsoft.com/office/powerpoint/2010/main" val="18396971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normAutofit/>
          </a:bodyPr>
          <a:lstStyle/>
          <a:p>
            <a:pPr algn="l"/>
            <a:r>
              <a:rPr lang="en-GB" sz="1600" b="1" dirty="0">
                <a:solidFill>
                  <a:schemeClr val="tx1"/>
                </a:solidFill>
                <a:latin typeface="Aharoni" panose="02010803020104030203" pitchFamily="2" charset="-79"/>
                <a:cs typeface="Aharoni" panose="02010803020104030203" pitchFamily="2" charset="-79"/>
              </a:rPr>
              <a:t>SUMMARY : LESSONS LEARNT</a:t>
            </a:r>
          </a:p>
        </p:txBody>
      </p:sp>
      <p:sp>
        <p:nvSpPr>
          <p:cNvPr id="3" name="Content Placeholder 2"/>
          <p:cNvSpPr>
            <a:spLocks noGrp="1"/>
          </p:cNvSpPr>
          <p:nvPr>
            <p:ph idx="1"/>
          </p:nvPr>
        </p:nvSpPr>
        <p:spPr>
          <a:xfrm>
            <a:off x="457200" y="847031"/>
            <a:ext cx="8229600" cy="4886225"/>
          </a:xfrm>
          <a:ln w="25400">
            <a:solidFill>
              <a:srgbClr val="FF00FF"/>
            </a:solidFill>
          </a:ln>
          <a:effectLst>
            <a:innerShdw blurRad="114300">
              <a:prstClr val="black"/>
            </a:innerShdw>
          </a:effectLst>
        </p:spPr>
        <p:txBody>
          <a:bodyPr>
            <a:normAutofit/>
          </a:bodyPr>
          <a:lstStyle/>
          <a:p>
            <a:pPr>
              <a:buFont typeface="+mj-lt"/>
              <a:buAutoNum type="arabicPeriod"/>
            </a:pPr>
            <a:r>
              <a:rPr lang="en-IE" sz="1800" b="1" dirty="0">
                <a:solidFill>
                  <a:prstClr val="black"/>
                </a:solidFill>
                <a:latin typeface="Aharoni" panose="02010803020104030203" pitchFamily="2" charset="-79"/>
                <a:ea typeface="STHupo" panose="020B0503020204020204" pitchFamily="2" charset="-122"/>
                <a:cs typeface="Aharoni" panose="02010803020104030203" pitchFamily="2" charset="-79"/>
              </a:rPr>
              <a:t>Bulk Energy/Renewable Energy Infrastructure Projects</a:t>
            </a:r>
            <a:r>
              <a:rPr lang="en-GB" sz="1800" b="1" dirty="0">
                <a:solidFill>
                  <a:prstClr val="black"/>
                </a:solidFill>
                <a:latin typeface="Aharoni" panose="02010803020104030203" pitchFamily="2" charset="-79"/>
                <a:ea typeface="STHupo" panose="020B0503020204020204" pitchFamily="2" charset="-122"/>
                <a:cs typeface="Aharoni" panose="02010803020104030203" pitchFamily="2" charset="-79"/>
              </a:rPr>
              <a:t> on Coastal/Marine Interface,  very different character:</a:t>
            </a:r>
          </a:p>
          <a:p>
            <a:pPr>
              <a:buFont typeface="+mj-lt"/>
              <a:buAutoNum type="arabicPeriod"/>
            </a:pPr>
            <a:endParaRPr lang="en-GB" sz="400" b="1" dirty="0">
              <a:solidFill>
                <a:prstClr val="black"/>
              </a:solidFill>
              <a:latin typeface="Aharoni" panose="02010803020104030203" pitchFamily="2" charset="-79"/>
              <a:ea typeface="STHupo" panose="020B0503020204020204" pitchFamily="2" charset="-122"/>
              <a:cs typeface="Aharoni" panose="02010803020104030203" pitchFamily="2" charset="-79"/>
            </a:endParaRPr>
          </a:p>
          <a:p>
            <a:pPr>
              <a:buFont typeface="+mj-lt"/>
              <a:buAutoNum type="arabicPeriod"/>
            </a:pPr>
            <a:r>
              <a:rPr lang="en-GB" sz="1800" b="1" dirty="0">
                <a:solidFill>
                  <a:prstClr val="black"/>
                </a:solidFill>
                <a:latin typeface="Aharoni" panose="02010803020104030203" pitchFamily="2" charset="-79"/>
                <a:ea typeface="+mj-ea"/>
                <a:cs typeface="Aharoni" panose="02010803020104030203" pitchFamily="2" charset="-79"/>
              </a:rPr>
              <a:t>Project Dimensional &amp; Medium diversity </a:t>
            </a:r>
            <a:r>
              <a:rPr lang="en-GB" sz="1800" dirty="0">
                <a:solidFill>
                  <a:prstClr val="black"/>
                </a:solidFill>
                <a:latin typeface="Aharoni" panose="02010803020104030203" pitchFamily="2" charset="-79"/>
                <a:ea typeface="+mj-ea"/>
                <a:cs typeface="Aharoni" panose="02010803020104030203" pitchFamily="2" charset="-79"/>
              </a:rPr>
              <a:t>(functional space). </a:t>
            </a:r>
          </a:p>
          <a:p>
            <a:pPr>
              <a:buFont typeface="+mj-lt"/>
              <a:buAutoNum type="arabicPeriod"/>
            </a:pPr>
            <a:endParaRPr lang="en-GB" sz="400" b="1" dirty="0">
              <a:solidFill>
                <a:prstClr val="black"/>
              </a:solidFill>
              <a:latin typeface="Aharoni" panose="02010803020104030203" pitchFamily="2" charset="-79"/>
              <a:ea typeface="STHupo" panose="020B0503020204020204" pitchFamily="2" charset="-122"/>
              <a:cs typeface="Aharoni" panose="02010803020104030203" pitchFamily="2" charset="-79"/>
            </a:endParaRPr>
          </a:p>
          <a:p>
            <a:pPr>
              <a:buFont typeface="+mj-lt"/>
              <a:buAutoNum type="arabicPeriod"/>
            </a:pPr>
            <a:r>
              <a:rPr lang="en-GB" sz="1800" b="1" dirty="0">
                <a:solidFill>
                  <a:prstClr val="black"/>
                </a:solidFill>
                <a:latin typeface="Aharoni" panose="02010803020104030203" pitchFamily="2" charset="-79"/>
                <a:ea typeface="+mj-ea"/>
                <a:cs typeface="Aharoni" panose="02010803020104030203" pitchFamily="2" charset="-79"/>
              </a:rPr>
              <a:t>Different Market(functional space) Regimes. </a:t>
            </a:r>
          </a:p>
          <a:p>
            <a:pPr>
              <a:buFont typeface="+mj-lt"/>
              <a:buAutoNum type="arabicPeriod"/>
            </a:pPr>
            <a:endParaRPr lang="en-GB" sz="400" b="1" dirty="0">
              <a:solidFill>
                <a:prstClr val="black"/>
              </a:solidFill>
              <a:latin typeface="Aharoni" panose="02010803020104030203" pitchFamily="2" charset="-79"/>
              <a:ea typeface="STHupo" panose="020B0503020204020204" pitchFamily="2" charset="-122"/>
              <a:cs typeface="Aharoni" panose="02010803020104030203" pitchFamily="2" charset="-79"/>
            </a:endParaRPr>
          </a:p>
          <a:p>
            <a:pPr>
              <a:buFont typeface="+mj-lt"/>
              <a:buAutoNum type="arabicPeriod"/>
            </a:pPr>
            <a:r>
              <a:rPr lang="en-GB" sz="1800" b="1" dirty="0">
                <a:solidFill>
                  <a:prstClr val="black"/>
                </a:solidFill>
                <a:latin typeface="Aharoni" panose="02010803020104030203" pitchFamily="2" charset="-79"/>
                <a:ea typeface="+mj-ea"/>
                <a:cs typeface="Aharoni" panose="02010803020104030203" pitchFamily="2" charset="-79"/>
              </a:rPr>
              <a:t>Different Strategic Consenting Regimes</a:t>
            </a:r>
          </a:p>
          <a:p>
            <a:pPr>
              <a:buFont typeface="+mj-lt"/>
              <a:buAutoNum type="arabicPeriod"/>
            </a:pPr>
            <a:endParaRPr lang="en-GB" sz="400" b="1" dirty="0">
              <a:solidFill>
                <a:prstClr val="black"/>
              </a:solidFill>
              <a:latin typeface="Aharoni" panose="02010803020104030203" pitchFamily="2" charset="-79"/>
              <a:ea typeface="STHupo" panose="020B0503020204020204" pitchFamily="2" charset="-122"/>
              <a:cs typeface="Aharoni" panose="02010803020104030203" pitchFamily="2" charset="-79"/>
            </a:endParaRPr>
          </a:p>
          <a:p>
            <a:pPr>
              <a:buFont typeface="+mj-lt"/>
              <a:buAutoNum type="arabicPeriod"/>
            </a:pPr>
            <a:r>
              <a:rPr lang="en-GB" sz="1800" b="1" dirty="0">
                <a:solidFill>
                  <a:prstClr val="black"/>
                </a:solidFill>
                <a:latin typeface="Aharoni" panose="02010803020104030203" pitchFamily="2" charset="-79"/>
                <a:ea typeface="+mj-ea"/>
                <a:cs typeface="Aharoni" panose="02010803020104030203" pitchFamily="2" charset="-79"/>
              </a:rPr>
              <a:t>Spatial Nodal &amp; Corridor(axis/linear) locational factors</a:t>
            </a:r>
          </a:p>
          <a:p>
            <a:pPr>
              <a:buFont typeface="+mj-lt"/>
              <a:buAutoNum type="arabicPeriod"/>
            </a:pPr>
            <a:endParaRPr lang="en-GB" sz="400" b="1" dirty="0">
              <a:solidFill>
                <a:prstClr val="black"/>
              </a:solidFill>
              <a:latin typeface="Aharoni" panose="02010803020104030203" pitchFamily="2" charset="-79"/>
              <a:ea typeface="STHupo" panose="020B0503020204020204" pitchFamily="2" charset="-122"/>
              <a:cs typeface="Aharoni" panose="02010803020104030203" pitchFamily="2" charset="-79"/>
            </a:endParaRPr>
          </a:p>
          <a:p>
            <a:pPr>
              <a:buFont typeface="+mj-lt"/>
              <a:buAutoNum type="arabicPeriod"/>
            </a:pPr>
            <a:r>
              <a:rPr lang="en-GB" sz="1800" b="1" dirty="0">
                <a:solidFill>
                  <a:prstClr val="black"/>
                </a:solidFill>
                <a:latin typeface="Aharoni" panose="02010803020104030203" pitchFamily="2" charset="-79"/>
                <a:ea typeface="+mj-ea"/>
                <a:cs typeface="Aharoni" panose="02010803020104030203" pitchFamily="2" charset="-79"/>
              </a:rPr>
              <a:t>Planning &amp; Environmental Process of Alternatives</a:t>
            </a:r>
          </a:p>
          <a:p>
            <a:pPr>
              <a:buFont typeface="+mj-lt"/>
              <a:buAutoNum type="arabicPeriod"/>
            </a:pPr>
            <a:endParaRPr lang="en-GB" sz="400" b="1" dirty="0">
              <a:solidFill>
                <a:prstClr val="black"/>
              </a:solidFill>
              <a:latin typeface="Aharoni" panose="02010803020104030203" pitchFamily="2" charset="-79"/>
              <a:ea typeface="STHupo" panose="020B0503020204020204" pitchFamily="2" charset="-122"/>
              <a:cs typeface="Aharoni" panose="02010803020104030203" pitchFamily="2" charset="-79"/>
            </a:endParaRPr>
          </a:p>
          <a:p>
            <a:pPr>
              <a:buFont typeface="+mj-lt"/>
              <a:buAutoNum type="arabicPeriod"/>
            </a:pPr>
            <a:r>
              <a:rPr lang="en-GB" sz="1800" b="1" dirty="0">
                <a:solidFill>
                  <a:prstClr val="black"/>
                </a:solidFill>
                <a:latin typeface="Aharoni" panose="02010803020104030203" pitchFamily="2" charset="-79"/>
                <a:ea typeface="+mj-ea"/>
                <a:cs typeface="Aharoni" panose="02010803020104030203" pitchFamily="2" charset="-79"/>
              </a:rPr>
              <a:t>Largescale Community Consultation</a:t>
            </a:r>
          </a:p>
          <a:p>
            <a:pPr>
              <a:buFont typeface="+mj-lt"/>
              <a:buAutoNum type="arabicPeriod"/>
            </a:pPr>
            <a:endParaRPr lang="en-GB" sz="400" b="1" dirty="0">
              <a:solidFill>
                <a:prstClr val="black"/>
              </a:solidFill>
              <a:latin typeface="Aharoni" panose="02010803020104030203" pitchFamily="2" charset="-79"/>
              <a:ea typeface="STHupo" panose="020B0503020204020204" pitchFamily="2" charset="-122"/>
              <a:cs typeface="Aharoni" panose="02010803020104030203" pitchFamily="2" charset="-79"/>
            </a:endParaRPr>
          </a:p>
          <a:p>
            <a:pPr>
              <a:buFont typeface="+mj-lt"/>
              <a:buAutoNum type="arabicPeriod"/>
            </a:pPr>
            <a:r>
              <a:rPr lang="en-GB" sz="1800" b="1" dirty="0">
                <a:solidFill>
                  <a:prstClr val="black"/>
                </a:solidFill>
                <a:latin typeface="Aharoni" panose="02010803020104030203" pitchFamily="2" charset="-79"/>
                <a:ea typeface="+mj-ea"/>
                <a:cs typeface="Aharoni" panose="02010803020104030203" pitchFamily="2" charset="-79"/>
              </a:rPr>
              <a:t>Rochdale Envelope/ Engineering Design Envelope</a:t>
            </a:r>
          </a:p>
          <a:p>
            <a:pPr>
              <a:buFont typeface="+mj-lt"/>
              <a:buAutoNum type="arabicPeriod"/>
            </a:pPr>
            <a:endParaRPr lang="en-GB" sz="400" b="1" dirty="0">
              <a:solidFill>
                <a:prstClr val="black"/>
              </a:solidFill>
              <a:latin typeface="Aharoni" panose="02010803020104030203" pitchFamily="2" charset="-79"/>
              <a:ea typeface="STHupo" panose="020B0503020204020204" pitchFamily="2" charset="-122"/>
              <a:cs typeface="Aharoni" panose="02010803020104030203" pitchFamily="2" charset="-79"/>
            </a:endParaRPr>
          </a:p>
          <a:p>
            <a:pPr>
              <a:buFont typeface="+mj-lt"/>
              <a:buAutoNum type="arabicPeriod"/>
            </a:pPr>
            <a:r>
              <a:rPr lang="en-GB" sz="1800" b="1" dirty="0">
                <a:solidFill>
                  <a:prstClr val="black"/>
                </a:solidFill>
                <a:latin typeface="Aharoni" panose="02010803020104030203" pitchFamily="2" charset="-79"/>
                <a:ea typeface="+mj-ea"/>
                <a:cs typeface="Aharoni" panose="02010803020104030203" pitchFamily="2" charset="-79"/>
              </a:rPr>
              <a:t>PCI and TEN-E regulations</a:t>
            </a:r>
          </a:p>
          <a:p>
            <a:pPr>
              <a:buFont typeface="+mj-lt"/>
              <a:buAutoNum type="arabicPeriod"/>
            </a:pPr>
            <a:endParaRPr lang="en-GB" sz="400" b="1" dirty="0">
              <a:solidFill>
                <a:prstClr val="black"/>
              </a:solidFill>
              <a:latin typeface="Aharoni" panose="02010803020104030203" pitchFamily="2" charset="-79"/>
              <a:ea typeface="STHupo" panose="020B0503020204020204" pitchFamily="2" charset="-122"/>
              <a:cs typeface="Aharoni" panose="02010803020104030203" pitchFamily="2" charset="-79"/>
            </a:endParaRPr>
          </a:p>
          <a:p>
            <a:pPr>
              <a:buFont typeface="+mj-lt"/>
              <a:buAutoNum type="arabicPeriod"/>
            </a:pPr>
            <a:r>
              <a:rPr lang="en-GB" sz="1800" b="1" dirty="0">
                <a:solidFill>
                  <a:prstClr val="black"/>
                </a:solidFill>
                <a:latin typeface="Aharoni" panose="02010803020104030203" pitchFamily="2" charset="-79"/>
                <a:ea typeface="+mj-ea"/>
                <a:cs typeface="Aharoni" panose="02010803020104030203" pitchFamily="2" charset="-79"/>
              </a:rPr>
              <a:t> Project Splitting</a:t>
            </a:r>
          </a:p>
          <a:p>
            <a:pPr>
              <a:buFont typeface="+mj-lt"/>
              <a:buAutoNum type="arabicPeriod"/>
            </a:pPr>
            <a:endParaRPr lang="en-IE" sz="400" dirty="0">
              <a:solidFill>
                <a:schemeClr val="tx1"/>
              </a:solidFill>
            </a:endParaRPr>
          </a:p>
          <a:p>
            <a:pPr>
              <a:buFont typeface="+mj-lt"/>
              <a:buAutoNum type="arabicPeriod"/>
            </a:pPr>
            <a:r>
              <a:rPr lang="en-GB" sz="1800" b="1" dirty="0">
                <a:solidFill>
                  <a:prstClr val="black"/>
                </a:solidFill>
                <a:latin typeface="Aharoni" panose="02010803020104030203" pitchFamily="2" charset="-79"/>
                <a:ea typeface="+mj-ea"/>
                <a:cs typeface="Aharoni" panose="02010803020104030203" pitchFamily="2" charset="-79"/>
              </a:rPr>
              <a:t>Project Design Freeze:</a:t>
            </a:r>
            <a:endParaRPr lang="en-GB" sz="1800" dirty="0"/>
          </a:p>
          <a:p>
            <a:endParaRPr lang="en-GB" sz="1200" dirty="0"/>
          </a:p>
          <a:p>
            <a:endParaRPr lang="en-GB" sz="1200" dirty="0"/>
          </a:p>
          <a:p>
            <a:pPr lvl="2"/>
            <a:endParaRPr lang="en-GB" sz="1200" dirty="0"/>
          </a:p>
          <a:p>
            <a:endParaRPr lang="en-GB" sz="1200" dirty="0"/>
          </a:p>
        </p:txBody>
      </p:sp>
      <p:pic>
        <p:nvPicPr>
          <p:cNvPr id="4" name="Picture 3">
            <a:extLst>
              <a:ext uri="{FF2B5EF4-FFF2-40B4-BE49-F238E27FC236}">
                <a16:creationId xmlns:a16="http://schemas.microsoft.com/office/drawing/2014/main" id="{63265DAE-8384-4CE3-B42D-9F03673C4B51}"/>
              </a:ext>
            </a:extLst>
          </p:cNvPr>
          <p:cNvPicPr/>
          <p:nvPr/>
        </p:nvPicPr>
        <p:blipFill rotWithShape="1">
          <a:blip r:embed="rId2"/>
          <a:srcRect r="29897"/>
          <a:stretch/>
        </p:blipFill>
        <p:spPr bwMode="auto">
          <a:xfrm>
            <a:off x="0" y="5949330"/>
            <a:ext cx="2264094" cy="908670"/>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25471842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160337"/>
            <a:ext cx="8229600" cy="1143000"/>
          </a:xfrm>
        </p:spPr>
        <p:txBody>
          <a:bodyPr/>
          <a:lstStyle/>
          <a:p>
            <a:r>
              <a:rPr lang="en-IE" dirty="0">
                <a:solidFill>
                  <a:schemeClr val="tx1"/>
                </a:solidFill>
                <a:latin typeface="Aharoni" panose="02010803020104030203" pitchFamily="2" charset="-79"/>
                <a:cs typeface="Aharoni" panose="02010803020104030203" pitchFamily="2" charset="-79"/>
              </a:rPr>
              <a:t>END</a:t>
            </a:r>
          </a:p>
        </p:txBody>
      </p:sp>
      <p:pic>
        <p:nvPicPr>
          <p:cNvPr id="4" name="Picture 3">
            <a:extLst>
              <a:ext uri="{FF2B5EF4-FFF2-40B4-BE49-F238E27FC236}">
                <a16:creationId xmlns:a16="http://schemas.microsoft.com/office/drawing/2014/main" id="{C8277100-EE55-4B7D-8E4F-76E13479E3EF}"/>
              </a:ext>
            </a:extLst>
          </p:cNvPr>
          <p:cNvPicPr/>
          <p:nvPr/>
        </p:nvPicPr>
        <p:blipFill rotWithShape="1">
          <a:blip r:embed="rId2"/>
          <a:srcRect r="29897"/>
          <a:stretch/>
        </p:blipFill>
        <p:spPr bwMode="auto">
          <a:xfrm>
            <a:off x="22570" y="5949330"/>
            <a:ext cx="2264094" cy="908670"/>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2098106855"/>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4490" y="1500971"/>
            <a:ext cx="6076629" cy="5260180"/>
          </a:xfrm>
          <a:prstGeom prst="rect">
            <a:avLst/>
          </a:prstGeom>
        </p:spPr>
      </p:pic>
      <p:sp>
        <p:nvSpPr>
          <p:cNvPr id="34" name="TextBox 33"/>
          <p:cNvSpPr txBox="1"/>
          <p:nvPr/>
        </p:nvSpPr>
        <p:spPr>
          <a:xfrm>
            <a:off x="4606824" y="3607217"/>
            <a:ext cx="1080167" cy="523220"/>
          </a:xfrm>
          <a:prstGeom prst="rect">
            <a:avLst/>
          </a:prstGeom>
          <a:noFill/>
        </p:spPr>
        <p:txBody>
          <a:bodyPr wrap="none" rtlCol="0">
            <a:spAutoFit/>
          </a:bodyPr>
          <a:lstStyle/>
          <a:p>
            <a:r>
              <a:rPr lang="en-IE" sz="1400" b="1" dirty="0"/>
              <a:t>Larne Halite</a:t>
            </a:r>
          </a:p>
          <a:p>
            <a:pPr algn="ctr"/>
            <a:r>
              <a:rPr lang="en-IE" sz="1400" dirty="0"/>
              <a:t>(Triassic)</a:t>
            </a:r>
          </a:p>
        </p:txBody>
      </p:sp>
      <p:sp>
        <p:nvSpPr>
          <p:cNvPr id="35" name="TextBox 34"/>
          <p:cNvSpPr txBox="1"/>
          <p:nvPr/>
        </p:nvSpPr>
        <p:spPr>
          <a:xfrm>
            <a:off x="4829536" y="5370831"/>
            <a:ext cx="1288879" cy="307777"/>
          </a:xfrm>
          <a:prstGeom prst="rect">
            <a:avLst/>
          </a:prstGeom>
          <a:noFill/>
        </p:spPr>
        <p:txBody>
          <a:bodyPr wrap="none" rtlCol="0">
            <a:spAutoFit/>
          </a:bodyPr>
          <a:lstStyle/>
          <a:p>
            <a:r>
              <a:rPr lang="en-IE" sz="1400" b="1" dirty="0"/>
              <a:t>Permian Halite</a:t>
            </a:r>
          </a:p>
        </p:txBody>
      </p:sp>
      <p:sp>
        <p:nvSpPr>
          <p:cNvPr id="2" name="TextBox 1"/>
          <p:cNvSpPr txBox="1"/>
          <p:nvPr/>
        </p:nvSpPr>
        <p:spPr>
          <a:xfrm>
            <a:off x="7532907" y="258168"/>
            <a:ext cx="445956" cy="369332"/>
          </a:xfrm>
          <a:prstGeom prst="rect">
            <a:avLst/>
          </a:prstGeom>
          <a:noFill/>
        </p:spPr>
        <p:txBody>
          <a:bodyPr wrap="none" rtlCol="0">
            <a:spAutoFit/>
          </a:bodyPr>
          <a:lstStyle/>
          <a:p>
            <a:r>
              <a:rPr lang="en-IE" dirty="0"/>
              <a:t>NE</a:t>
            </a:r>
          </a:p>
        </p:txBody>
      </p:sp>
      <p:sp>
        <p:nvSpPr>
          <p:cNvPr id="3" name="TextBox 2"/>
          <p:cNvSpPr txBox="1"/>
          <p:nvPr/>
        </p:nvSpPr>
        <p:spPr>
          <a:xfrm>
            <a:off x="3150073" y="1089973"/>
            <a:ext cx="493981" cy="369332"/>
          </a:xfrm>
          <a:prstGeom prst="rect">
            <a:avLst/>
          </a:prstGeom>
          <a:noFill/>
        </p:spPr>
        <p:txBody>
          <a:bodyPr wrap="none" rtlCol="0">
            <a:spAutoFit/>
          </a:bodyPr>
          <a:lstStyle/>
          <a:p>
            <a:r>
              <a:rPr lang="en-IE" dirty="0"/>
              <a:t>SW</a:t>
            </a:r>
          </a:p>
        </p:txBody>
      </p:sp>
      <p:cxnSp>
        <p:nvCxnSpPr>
          <p:cNvPr id="9" name="Straight Connector 8"/>
          <p:cNvCxnSpPr/>
          <p:nvPr/>
        </p:nvCxnSpPr>
        <p:spPr>
          <a:xfrm>
            <a:off x="2843944" y="6104573"/>
            <a:ext cx="960120" cy="0"/>
          </a:xfrm>
          <a:prstGeom prst="line">
            <a:avLst/>
          </a:prstGeom>
          <a:ln w="28575"/>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3102669" y="5678608"/>
            <a:ext cx="590226" cy="369332"/>
          </a:xfrm>
          <a:prstGeom prst="rect">
            <a:avLst/>
          </a:prstGeom>
          <a:noFill/>
        </p:spPr>
        <p:txBody>
          <a:bodyPr wrap="none" rtlCol="0">
            <a:spAutoFit/>
          </a:bodyPr>
          <a:lstStyle/>
          <a:p>
            <a:r>
              <a:rPr lang="en-IE" dirty="0"/>
              <a:t>2km</a:t>
            </a:r>
          </a:p>
        </p:txBody>
      </p:sp>
      <p:sp>
        <p:nvSpPr>
          <p:cNvPr id="20" name="Oval 19"/>
          <p:cNvSpPr/>
          <p:nvPr/>
        </p:nvSpPr>
        <p:spPr>
          <a:xfrm>
            <a:off x="7509552" y="5488696"/>
            <a:ext cx="152400" cy="47752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1" name="TextBox 20"/>
          <p:cNvSpPr txBox="1"/>
          <p:nvPr/>
        </p:nvSpPr>
        <p:spPr>
          <a:xfrm>
            <a:off x="6358355" y="5512018"/>
            <a:ext cx="1063657" cy="830997"/>
          </a:xfrm>
          <a:prstGeom prst="rect">
            <a:avLst/>
          </a:prstGeom>
          <a:noFill/>
        </p:spPr>
        <p:txBody>
          <a:bodyPr wrap="square" rtlCol="0">
            <a:spAutoFit/>
          </a:bodyPr>
          <a:lstStyle/>
          <a:p>
            <a:r>
              <a:rPr lang="en-IE" sz="1200" dirty="0"/>
              <a:t>Small cavern, low %</a:t>
            </a:r>
          </a:p>
          <a:p>
            <a:r>
              <a:rPr lang="en-IE" sz="1200" dirty="0"/>
              <a:t>insoluble material</a:t>
            </a:r>
          </a:p>
        </p:txBody>
      </p:sp>
      <p:cxnSp>
        <p:nvCxnSpPr>
          <p:cNvPr id="16" name="Straight Connector 15"/>
          <p:cNvCxnSpPr/>
          <p:nvPr/>
        </p:nvCxnSpPr>
        <p:spPr>
          <a:xfrm>
            <a:off x="7574411" y="1316143"/>
            <a:ext cx="1" cy="4209216"/>
          </a:xfrm>
          <a:prstGeom prst="line">
            <a:avLst/>
          </a:prstGeom>
          <a:ln w="28575"/>
        </p:spPr>
        <p:style>
          <a:lnRef idx="1">
            <a:schemeClr val="dk1"/>
          </a:lnRef>
          <a:fillRef idx="0">
            <a:schemeClr val="dk1"/>
          </a:fillRef>
          <a:effectRef idx="0">
            <a:schemeClr val="dk1"/>
          </a:effectRef>
          <a:fontRef idx="minor">
            <a:schemeClr val="tx1"/>
          </a:fontRef>
        </p:style>
      </p:cxnSp>
      <p:sp>
        <p:nvSpPr>
          <p:cNvPr id="18" name="TextBox 17"/>
          <p:cNvSpPr txBox="1"/>
          <p:nvPr/>
        </p:nvSpPr>
        <p:spPr>
          <a:xfrm rot="16200000">
            <a:off x="7035225" y="2136461"/>
            <a:ext cx="847540" cy="307777"/>
          </a:xfrm>
          <a:prstGeom prst="rect">
            <a:avLst/>
          </a:prstGeom>
          <a:noFill/>
        </p:spPr>
        <p:txBody>
          <a:bodyPr wrap="none" rtlCol="0">
            <a:spAutoFit/>
          </a:bodyPr>
          <a:lstStyle/>
          <a:p>
            <a:r>
              <a:rPr lang="en-IE" sz="1400" dirty="0"/>
              <a:t>Borehole</a:t>
            </a:r>
          </a:p>
        </p:txBody>
      </p:sp>
      <p:pic>
        <p:nvPicPr>
          <p:cNvPr id="13" name="irc_mi" descr="http://project-caeslarne.co.uk/wp-content/uploads/2014/06/p7-June2014-Panel-3.jpg">
            <a:hlinkClick r:id="rId3"/>
          </p:cNvPr>
          <p:cNvPicPr/>
          <p:nvPr/>
        </p:nvPicPr>
        <p:blipFill rotWithShape="1">
          <a:blip r:embed="rId4" cstate="print">
            <a:extLst>
              <a:ext uri="{28A0092B-C50C-407E-A947-70E740481C1C}">
                <a14:useLocalDpi xmlns:a14="http://schemas.microsoft.com/office/drawing/2010/main" val="0"/>
              </a:ext>
            </a:extLst>
          </a:blip>
          <a:srcRect b="33614"/>
          <a:stretch/>
        </p:blipFill>
        <p:spPr bwMode="auto">
          <a:xfrm>
            <a:off x="6038392" y="125227"/>
            <a:ext cx="2734626" cy="1226333"/>
          </a:xfrm>
          <a:prstGeom prst="rect">
            <a:avLst/>
          </a:prstGeom>
          <a:noFill/>
          <a:ln>
            <a:noFill/>
          </a:ln>
          <a:extLst>
            <a:ext uri="{53640926-AAD7-44D8-BBD7-CCE9431645EC}">
              <a14:shadowObscured xmlns:a14="http://schemas.microsoft.com/office/drawing/2010/main"/>
            </a:ext>
          </a:extLst>
        </p:spPr>
      </p:pic>
      <p:sp>
        <p:nvSpPr>
          <p:cNvPr id="15" name="Title 1"/>
          <p:cNvSpPr txBox="1">
            <a:spLocks/>
          </p:cNvSpPr>
          <p:nvPr/>
        </p:nvSpPr>
        <p:spPr>
          <a:xfrm>
            <a:off x="457200" y="274638"/>
            <a:ext cx="429390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GB" sz="3200" dirty="0"/>
              <a:t>Project-CAES, Larne NI</a:t>
            </a:r>
          </a:p>
        </p:txBody>
      </p:sp>
    </p:spTree>
    <p:extLst>
      <p:ext uri="{BB962C8B-B14F-4D97-AF65-F5344CB8AC3E}">
        <p14:creationId xmlns:p14="http://schemas.microsoft.com/office/powerpoint/2010/main" val="18415449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4000"/>
                                        <p:tgtEl>
                                          <p:spTgt spid="1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2000"/>
                                        <p:tgtEl>
                                          <p:spTgt spid="18"/>
                                        </p:tgtEl>
                                      </p:cBhvr>
                                    </p:animEffect>
                                  </p:childTnLst>
                                </p:cTn>
                              </p:par>
                              <p:par>
                                <p:cTn id="11" presetID="22" presetClass="entr" presetSubtype="4" fill="hold" grpId="0" nodeType="withEffect">
                                  <p:stCondLst>
                                    <p:cond delay="400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0"/>
                                        <p:tgtEl>
                                          <p:spTgt spid="20"/>
                                        </p:tgtEl>
                                      </p:cBhvr>
                                    </p:animEffect>
                                  </p:childTnLst>
                                </p:cTn>
                              </p:par>
                              <p:par>
                                <p:cTn id="14" presetID="42" presetClass="entr" presetSubtype="0" fill="hold" grpId="0" nodeType="withEffect">
                                  <p:stCondLst>
                                    <p:cond delay="400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2000"/>
                                        <p:tgtEl>
                                          <p:spTgt spid="21"/>
                                        </p:tgtEl>
                                      </p:cBhvr>
                                    </p:animEffect>
                                    <p:anim calcmode="lin" valueType="num">
                                      <p:cBhvr>
                                        <p:cTn id="17" dur="2000" fill="hold"/>
                                        <p:tgtEl>
                                          <p:spTgt spid="21"/>
                                        </p:tgtEl>
                                        <p:attrNameLst>
                                          <p:attrName>ppt_x</p:attrName>
                                        </p:attrNameLst>
                                      </p:cBhvr>
                                      <p:tavLst>
                                        <p:tav tm="0">
                                          <p:val>
                                            <p:strVal val="#ppt_x"/>
                                          </p:val>
                                        </p:tav>
                                        <p:tav tm="100000">
                                          <p:val>
                                            <p:strVal val="#ppt_x"/>
                                          </p:val>
                                        </p:tav>
                                      </p:tavLst>
                                    </p:anim>
                                    <p:anim calcmode="lin" valueType="num">
                                      <p:cBhvr>
                                        <p:cTn id="18" dur="2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58443" y="908717"/>
            <a:ext cx="3282717" cy="5670078"/>
          </a:xfrm>
          <a:prstGeom prst="rect">
            <a:avLst/>
          </a:prstGeom>
          <a:solidFill>
            <a:schemeClr val="bg1"/>
          </a:solidFill>
        </p:spPr>
        <p:txBody>
          <a:bodyPr wrap="square" rtlCol="0">
            <a:spAutoFit/>
          </a:bodyPr>
          <a:lstStyle/>
          <a:p>
            <a:pPr marL="685800" algn="just">
              <a:lnSpc>
                <a:spcPct val="115000"/>
              </a:lnSpc>
              <a:tabLst>
                <a:tab pos="900430" algn="l"/>
              </a:tabLst>
            </a:pPr>
            <a:r>
              <a:rPr lang="en-IE" sz="1400" b="1" dirty="0">
                <a:ea typeface="Times New Roman"/>
                <a:cs typeface="Times New Roman"/>
              </a:rPr>
              <a:t>Project-CAES Larne, NI:</a:t>
            </a:r>
          </a:p>
          <a:p>
            <a:pPr marL="685800">
              <a:lnSpc>
                <a:spcPct val="115000"/>
              </a:lnSpc>
              <a:tabLst>
                <a:tab pos="900430" algn="l"/>
              </a:tabLst>
            </a:pPr>
            <a:r>
              <a:rPr lang="en-IE" sz="1200" dirty="0">
                <a:ea typeface="Times New Roman"/>
                <a:cs typeface="Times New Roman"/>
              </a:rPr>
              <a:t>“</a:t>
            </a:r>
            <a:r>
              <a:rPr lang="en-IE" sz="1200" i="1" dirty="0">
                <a:ea typeface="Times New Roman"/>
                <a:cs typeface="Times New Roman"/>
              </a:rPr>
              <a:t>A 330MW Compressed Air Energy Storage(CAES) Station: Consisting of an industrial, circa 4/5-storey CAES Station, Solution Mining Water Pumping Station, Processing Building(</a:t>
            </a:r>
            <a:r>
              <a:rPr lang="en-IE" sz="1200" i="1" dirty="0" err="1">
                <a:ea typeface="Times New Roman"/>
                <a:cs typeface="Times New Roman"/>
              </a:rPr>
              <a:t>WWTP</a:t>
            </a:r>
            <a:r>
              <a:rPr lang="en-IE" sz="1200" i="1" dirty="0">
                <a:ea typeface="Times New Roman"/>
                <a:cs typeface="Times New Roman"/>
              </a:rPr>
              <a:t>), GIS Building, Security and Admin Buildings and balance of plant; Well Pads Wellhead; two underground, Geological Storage Caverns at depths between circa 1400m-1800m, with linear infrastructure consisting of a Marine Water Intake Pipeline;. Brine Pipeline(marine outfall), 275kV Transmission Cables, a gas connection and a new access road. Also Included is an Appraisal Drilling Operation, Drilling Rig, Drilling Compound, well and all associated works</a:t>
            </a:r>
            <a:r>
              <a:rPr lang="en-IE" sz="1200" dirty="0">
                <a:ea typeface="Times New Roman"/>
                <a:cs typeface="Times New Roman"/>
              </a:rPr>
              <a:t>.”</a:t>
            </a:r>
          </a:p>
          <a:p>
            <a:pPr marL="685800">
              <a:lnSpc>
                <a:spcPct val="115000"/>
              </a:lnSpc>
              <a:tabLst>
                <a:tab pos="900430" algn="l"/>
              </a:tabLst>
            </a:pPr>
            <a:endParaRPr lang="en-IE" sz="1200" i="1" kern="0" dirty="0">
              <a:cs typeface="Times New Roman"/>
            </a:endParaRPr>
          </a:p>
          <a:p>
            <a:pPr marL="685800">
              <a:lnSpc>
                <a:spcPct val="115000"/>
              </a:lnSpc>
              <a:tabLst>
                <a:tab pos="900430" algn="l"/>
              </a:tabLst>
            </a:pPr>
            <a:endParaRPr lang="en-IE" sz="1200" i="1" kern="0" dirty="0">
              <a:cs typeface="Times New Roman"/>
            </a:endParaRPr>
          </a:p>
          <a:p>
            <a:pPr marL="685800">
              <a:lnSpc>
                <a:spcPct val="115000"/>
              </a:lnSpc>
              <a:tabLst>
                <a:tab pos="900430" algn="l"/>
              </a:tabLst>
            </a:pPr>
            <a:endParaRPr lang="en-IE" sz="1200" i="1" kern="0" dirty="0">
              <a:cs typeface="Times New Roman"/>
            </a:endParaRPr>
          </a:p>
          <a:p>
            <a:pPr marL="685800">
              <a:lnSpc>
                <a:spcPct val="115000"/>
              </a:lnSpc>
              <a:tabLst>
                <a:tab pos="900430" algn="l"/>
              </a:tabLst>
            </a:pPr>
            <a:endParaRPr lang="en-IE" sz="1200" i="1" kern="0" dirty="0">
              <a:cs typeface="Times New Roman"/>
            </a:endParaRPr>
          </a:p>
          <a:p>
            <a:pPr marL="685800">
              <a:lnSpc>
                <a:spcPct val="115000"/>
              </a:lnSpc>
              <a:tabLst>
                <a:tab pos="900430" algn="l"/>
              </a:tabLst>
            </a:pPr>
            <a:endParaRPr lang="en-IE" sz="1200" i="1" kern="0" dirty="0">
              <a:cs typeface="Times New Roman"/>
            </a:endParaRPr>
          </a:p>
          <a:p>
            <a:pPr marL="685800">
              <a:lnSpc>
                <a:spcPct val="115000"/>
              </a:lnSpc>
              <a:tabLst>
                <a:tab pos="900430" algn="l"/>
              </a:tabLst>
            </a:pPr>
            <a:endParaRPr lang="en-IE" sz="1400" i="1" kern="0" dirty="0"/>
          </a:p>
        </p:txBody>
      </p:sp>
      <p:sp>
        <p:nvSpPr>
          <p:cNvPr id="2" name="Title 1"/>
          <p:cNvSpPr>
            <a:spLocks noGrp="1"/>
          </p:cNvSpPr>
          <p:nvPr>
            <p:ph type="title"/>
          </p:nvPr>
        </p:nvSpPr>
        <p:spPr>
          <a:xfrm>
            <a:off x="457200" y="274638"/>
            <a:ext cx="8229600" cy="850106"/>
          </a:xfrm>
        </p:spPr>
        <p:txBody>
          <a:bodyPr>
            <a:normAutofit/>
          </a:bodyPr>
          <a:lstStyle/>
          <a:p>
            <a:r>
              <a:rPr lang="en-IE" sz="2800" b="1" dirty="0">
                <a:solidFill>
                  <a:schemeClr val="tx1"/>
                </a:solidFill>
              </a:rPr>
              <a:t>Project Description</a:t>
            </a:r>
            <a:endParaRPr lang="en-IE" sz="2800" dirty="0">
              <a:solidFill>
                <a:schemeClr val="tx1"/>
              </a:solidFill>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019881"/>
            <a:ext cx="5400675"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09C5D9C9-C34E-4ABA-8268-F3A0968C7266}"/>
              </a:ext>
            </a:extLst>
          </p:cNvPr>
          <p:cNvPicPr/>
          <p:nvPr/>
        </p:nvPicPr>
        <p:blipFill rotWithShape="1">
          <a:blip r:embed="rId3"/>
          <a:srcRect r="29897"/>
          <a:stretch/>
        </p:blipFill>
        <p:spPr bwMode="auto">
          <a:xfrm>
            <a:off x="179512" y="6007845"/>
            <a:ext cx="2016224" cy="850106"/>
          </a:xfrm>
          <a:prstGeom prst="rect">
            <a:avLst/>
          </a:prstGeom>
          <a:extLst>
            <a:ext uri="{53640926-AAD7-44D8-BBD7-CCE9431645EC}">
              <a14:shadowObscured xmlns:a14="http://schemas.microsoft.com/office/drawing/2010/main"/>
            </a:ext>
          </a:extLst>
        </p:spPr>
      </p:pic>
      <p:pic>
        <p:nvPicPr>
          <p:cNvPr id="3074" name="Picture 2">
            <a:extLst>
              <a:ext uri="{FF2B5EF4-FFF2-40B4-BE49-F238E27FC236}">
                <a16:creationId xmlns:a16="http://schemas.microsoft.com/office/drawing/2014/main" id="{5D79A6FE-C0E9-44D6-B475-030534F8ED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5270" y="5107227"/>
            <a:ext cx="3153459" cy="1102399"/>
          </a:xfrm>
          <a:prstGeom prst="rect">
            <a:avLst/>
          </a:prstGeom>
          <a:noFill/>
          <a:ln w="12700"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1609417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28748" y="188640"/>
            <a:ext cx="8229600" cy="792088"/>
          </a:xfrm>
        </p:spPr>
        <p:txBody>
          <a:bodyPr>
            <a:normAutofit fontScale="90000"/>
          </a:bodyPr>
          <a:lstStyle/>
          <a:p>
            <a:r>
              <a:rPr lang="en-IE" sz="3100" b="1" dirty="0">
                <a:solidFill>
                  <a:schemeClr val="tx1"/>
                </a:solidFill>
              </a:rPr>
              <a:t>Site Location Plan: </a:t>
            </a:r>
            <a:br>
              <a:rPr lang="en-IE" sz="3600" b="1" dirty="0">
                <a:solidFill>
                  <a:schemeClr val="tx1"/>
                </a:solidFill>
              </a:rPr>
            </a:br>
            <a:r>
              <a:rPr lang="en-IE" sz="3100" b="1" dirty="0">
                <a:solidFill>
                  <a:schemeClr val="tx1"/>
                </a:solidFill>
              </a:rPr>
              <a:t>“Redline Boundary” Terrestrial</a:t>
            </a:r>
            <a:br>
              <a:rPr lang="en-IE" sz="3600" b="1" dirty="0">
                <a:solidFill>
                  <a:schemeClr val="tx1"/>
                </a:solidFill>
              </a:rPr>
            </a:br>
            <a:endParaRPr lang="en-IE" sz="2000" i="1" dirty="0">
              <a:solidFill>
                <a:schemeClr val="tx1"/>
              </a:solidFill>
            </a:endParaRPr>
          </a:p>
        </p:txBody>
      </p:sp>
      <p:pic>
        <p:nvPicPr>
          <p:cNvPr id="4" name="Picture 3">
            <a:extLst>
              <a:ext uri="{FF2B5EF4-FFF2-40B4-BE49-F238E27FC236}">
                <a16:creationId xmlns:a16="http://schemas.microsoft.com/office/drawing/2014/main" id="{DFB97590-3373-41D3-8662-30D8C849A193}"/>
              </a:ext>
            </a:extLst>
          </p:cNvPr>
          <p:cNvPicPr/>
          <p:nvPr/>
        </p:nvPicPr>
        <p:blipFill rotWithShape="1">
          <a:blip r:embed="rId2"/>
          <a:srcRect r="29897"/>
          <a:stretch/>
        </p:blipFill>
        <p:spPr bwMode="auto">
          <a:xfrm>
            <a:off x="-2349" y="6165482"/>
            <a:ext cx="1982061" cy="692517"/>
          </a:xfrm>
          <a:prstGeom prst="rect">
            <a:avLst/>
          </a:prstGeom>
          <a:extLst>
            <a:ext uri="{53640926-AAD7-44D8-BBD7-CCE9431645EC}">
              <a14:shadowObscured xmlns:a14="http://schemas.microsoft.com/office/drawing/2010/main"/>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33" b="1"/>
          <a:stretch/>
        </p:blipFill>
        <p:spPr bwMode="auto">
          <a:xfrm>
            <a:off x="851273" y="908719"/>
            <a:ext cx="7863979" cy="5410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3692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21A99B-FEAC-41E1-A1F8-D34C91C82200}"/>
              </a:ext>
            </a:extLst>
          </p:cNvPr>
          <p:cNvPicPr/>
          <p:nvPr/>
        </p:nvPicPr>
        <p:blipFill rotWithShape="1">
          <a:blip r:embed="rId2"/>
          <a:srcRect r="29897"/>
          <a:stretch/>
        </p:blipFill>
        <p:spPr bwMode="auto">
          <a:xfrm>
            <a:off x="0" y="6093296"/>
            <a:ext cx="1979712" cy="764704"/>
          </a:xfrm>
          <a:prstGeom prst="rect">
            <a:avLst/>
          </a:prstGeom>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368EBBD7-E32E-494E-B0D5-3362D863C65D}"/>
              </a:ext>
            </a:extLst>
          </p:cNvPr>
          <p:cNvSpPr>
            <a:spLocks noGrp="1"/>
          </p:cNvSpPr>
          <p:nvPr>
            <p:ph type="title"/>
          </p:nvPr>
        </p:nvSpPr>
        <p:spPr>
          <a:xfrm>
            <a:off x="457200" y="274638"/>
            <a:ext cx="8229600" cy="634082"/>
          </a:xfrm>
        </p:spPr>
        <p:txBody>
          <a:bodyPr/>
          <a:lstStyle/>
          <a:p>
            <a:r>
              <a:rPr lang="en-IE" sz="2800" b="1" dirty="0">
                <a:solidFill>
                  <a:schemeClr val="tx1"/>
                </a:solidFill>
              </a:rPr>
              <a:t>“Redline Boundary” Including Marine</a:t>
            </a:r>
            <a:endParaRPr lang="en-IE" dirty="0">
              <a:solidFill>
                <a:schemeClr val="tx1"/>
              </a:solidFill>
            </a:endParaRPr>
          </a:p>
        </p:txBody>
      </p:sp>
      <p:pic>
        <p:nvPicPr>
          <p:cNvPr id="3" name="Picture 2" descr="A close up of a map&#10;&#10;Description automatically generated">
            <a:extLst>
              <a:ext uri="{FF2B5EF4-FFF2-40B4-BE49-F238E27FC236}">
                <a16:creationId xmlns:a16="http://schemas.microsoft.com/office/drawing/2014/main" id="{B0A7F8BE-8CBB-4DA3-B246-1980DAA4D10E}"/>
              </a:ext>
            </a:extLst>
          </p:cNvPr>
          <p:cNvPicPr/>
          <p:nvPr/>
        </p:nvPicPr>
        <p:blipFill>
          <a:blip r:embed="rId3"/>
          <a:stretch>
            <a:fillRect/>
          </a:stretch>
        </p:blipFill>
        <p:spPr>
          <a:xfrm>
            <a:off x="251520" y="883196"/>
            <a:ext cx="8694162" cy="5329178"/>
          </a:xfrm>
          <a:prstGeom prst="rect">
            <a:avLst/>
          </a:prstGeom>
        </p:spPr>
      </p:pic>
    </p:spTree>
    <p:extLst>
      <p:ext uri="{BB962C8B-B14F-4D97-AF65-F5344CB8AC3E}">
        <p14:creationId xmlns:p14="http://schemas.microsoft.com/office/powerpoint/2010/main" val="1065632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65A093-2F0C-4880-8C10-8BBF6A771C44}"/>
              </a:ext>
            </a:extLst>
          </p:cNvPr>
          <p:cNvPicPr/>
          <p:nvPr/>
        </p:nvPicPr>
        <p:blipFill rotWithShape="1">
          <a:blip r:embed="rId2"/>
          <a:srcRect r="29897"/>
          <a:stretch/>
        </p:blipFill>
        <p:spPr bwMode="auto">
          <a:xfrm>
            <a:off x="-5317" y="5953921"/>
            <a:ext cx="2264094" cy="908670"/>
          </a:xfrm>
          <a:prstGeom prst="rect">
            <a:avLst/>
          </a:prstGeom>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9117D26D-6275-4643-B285-9512657B8BCD}"/>
              </a:ext>
            </a:extLst>
          </p:cNvPr>
          <p:cNvSpPr>
            <a:spLocks noGrp="1"/>
          </p:cNvSpPr>
          <p:nvPr>
            <p:ph type="title"/>
          </p:nvPr>
        </p:nvSpPr>
        <p:spPr>
          <a:xfrm>
            <a:off x="457200" y="175414"/>
            <a:ext cx="8229600" cy="724942"/>
          </a:xfrm>
        </p:spPr>
        <p:txBody>
          <a:bodyPr/>
          <a:lstStyle/>
          <a:p>
            <a:r>
              <a:rPr lang="en-IE" sz="2800" b="1" dirty="0">
                <a:solidFill>
                  <a:schemeClr val="tx1"/>
                </a:solidFill>
              </a:rPr>
              <a:t>High-level strategic spatial and  nodal location</a:t>
            </a:r>
          </a:p>
        </p:txBody>
      </p:sp>
      <p:sp>
        <p:nvSpPr>
          <p:cNvPr id="3" name="Content Placeholder 2">
            <a:extLst>
              <a:ext uri="{FF2B5EF4-FFF2-40B4-BE49-F238E27FC236}">
                <a16:creationId xmlns:a16="http://schemas.microsoft.com/office/drawing/2014/main" id="{8A7C8BD1-7628-4B51-BF3F-F205C2DD7098}"/>
              </a:ext>
            </a:extLst>
          </p:cNvPr>
          <p:cNvSpPr>
            <a:spLocks noGrp="1"/>
          </p:cNvSpPr>
          <p:nvPr>
            <p:ph idx="1"/>
          </p:nvPr>
        </p:nvSpPr>
        <p:spPr>
          <a:xfrm>
            <a:off x="457200" y="764704"/>
            <a:ext cx="8229600" cy="5917882"/>
          </a:xfrm>
          <a:solidFill>
            <a:schemeClr val="bg1"/>
          </a:solidFill>
        </p:spPr>
        <p:txBody>
          <a:bodyPr/>
          <a:lstStyle/>
          <a:p>
            <a:r>
              <a:rPr lang="en-IE" sz="1200" dirty="0">
                <a:solidFill>
                  <a:schemeClr val="tx1"/>
                </a:solidFill>
              </a:rPr>
              <a:t>The location of this project at what </a:t>
            </a:r>
            <a:r>
              <a:rPr lang="en-IE" sz="1200" b="1" dirty="0">
                <a:solidFill>
                  <a:schemeClr val="tx1"/>
                </a:solidFill>
              </a:rPr>
              <a:t>may seem an unlikely coastal location at a marine transitional zone (confluence </a:t>
            </a:r>
            <a:r>
              <a:rPr lang="en-IE" sz="1200" dirty="0">
                <a:solidFill>
                  <a:schemeClr val="tx1"/>
                </a:solidFill>
              </a:rPr>
              <a:t>of spatial strategic, coastal and locational factors).</a:t>
            </a:r>
          </a:p>
          <a:p>
            <a:pPr lvl="1">
              <a:buFont typeface="Calibri" panose="020F0502020204030204" pitchFamily="34" charset="0"/>
              <a:buChar char="₋"/>
            </a:pPr>
            <a:r>
              <a:rPr lang="en-IE" sz="1200" i="1" u="sng" dirty="0">
                <a:solidFill>
                  <a:schemeClr val="tx1"/>
                </a:solidFill>
              </a:rPr>
              <a:t>First High Level Locational Factor:</a:t>
            </a:r>
            <a:r>
              <a:rPr lang="en-IE" sz="1200" i="1" dirty="0">
                <a:solidFill>
                  <a:schemeClr val="tx1"/>
                </a:solidFill>
              </a:rPr>
              <a:t>  Location at </a:t>
            </a:r>
            <a:r>
              <a:rPr lang="en-IE" sz="1200" i="1" dirty="0" err="1">
                <a:solidFill>
                  <a:schemeClr val="tx1"/>
                </a:solidFill>
              </a:rPr>
              <a:t>Islandmagee</a:t>
            </a:r>
            <a:r>
              <a:rPr lang="en-IE" sz="1200" i="1" dirty="0">
                <a:solidFill>
                  <a:schemeClr val="tx1"/>
                </a:solidFill>
              </a:rPr>
              <a:t> a coastal peninsula is based  on </a:t>
            </a:r>
            <a:r>
              <a:rPr lang="en-IE" sz="1200" b="1" i="1" dirty="0">
                <a:solidFill>
                  <a:schemeClr val="tx1"/>
                </a:solidFill>
              </a:rPr>
              <a:t>primary locational factor of a  finite “located” natural resource. </a:t>
            </a:r>
            <a:r>
              <a:rPr lang="en-IE" sz="1200" i="1" dirty="0">
                <a:solidFill>
                  <a:schemeClr val="tx1"/>
                </a:solidFill>
              </a:rPr>
              <a:t>i.e. Permian halite salt </a:t>
            </a:r>
          </a:p>
          <a:p>
            <a:pPr lvl="1">
              <a:buFont typeface="Calibri" panose="020F0502020204030204" pitchFamily="34" charset="0"/>
              <a:buChar char="₋"/>
            </a:pPr>
            <a:r>
              <a:rPr lang="en-IE" sz="1200" b="1" i="1" dirty="0">
                <a:solidFill>
                  <a:schemeClr val="tx1"/>
                </a:solidFill>
              </a:rPr>
              <a:t>Interestingly enough, there is a strong marine connection</a:t>
            </a:r>
            <a:r>
              <a:rPr lang="en-IE" sz="1200" i="1" dirty="0">
                <a:solidFill>
                  <a:schemeClr val="tx1"/>
                </a:solidFill>
              </a:rPr>
              <a:t>, this geological resource located under the banks and sea bed of Larne Lough </a:t>
            </a:r>
            <a:r>
              <a:rPr lang="en-IE" sz="1200" b="1" i="1" dirty="0">
                <a:solidFill>
                  <a:schemeClr val="tx1"/>
                </a:solidFill>
              </a:rPr>
              <a:t>was formed by shallow seas in geological times </a:t>
            </a:r>
            <a:r>
              <a:rPr lang="en-IE" sz="1200" i="1" dirty="0">
                <a:solidFill>
                  <a:schemeClr val="tx1"/>
                </a:solidFill>
              </a:rPr>
              <a:t>that </a:t>
            </a:r>
            <a:r>
              <a:rPr lang="en-IE" sz="1200" b="1" i="1" dirty="0">
                <a:solidFill>
                  <a:schemeClr val="tx1"/>
                </a:solidFill>
              </a:rPr>
              <a:t>repeatedly filled a shallow sea basin </a:t>
            </a:r>
            <a:r>
              <a:rPr lang="en-IE" sz="1200" i="1" dirty="0">
                <a:solidFill>
                  <a:schemeClr val="tx1"/>
                </a:solidFill>
              </a:rPr>
              <a:t>then </a:t>
            </a:r>
            <a:r>
              <a:rPr lang="en-IE" sz="1200" b="1" i="1" dirty="0">
                <a:solidFill>
                  <a:schemeClr val="tx1"/>
                </a:solidFill>
              </a:rPr>
              <a:t>evaporated leaving a layer of sea salt </a:t>
            </a:r>
          </a:p>
          <a:p>
            <a:pPr lvl="1">
              <a:buFont typeface="Calibri" panose="020F0502020204030204" pitchFamily="34" charset="0"/>
              <a:buChar char="₋"/>
            </a:pPr>
            <a:r>
              <a:rPr lang="en-IE" sz="1200" i="1" dirty="0">
                <a:solidFill>
                  <a:schemeClr val="tx1"/>
                </a:solidFill>
              </a:rPr>
              <a:t>This </a:t>
            </a:r>
            <a:r>
              <a:rPr lang="en-IE" sz="1200" b="1" i="1" dirty="0">
                <a:solidFill>
                  <a:schemeClr val="tx1"/>
                </a:solidFill>
              </a:rPr>
              <a:t>resource only occur at either a present-day  coastal location or prehistoric sea location </a:t>
            </a:r>
            <a:r>
              <a:rPr lang="en-IE" sz="1200" i="1" dirty="0">
                <a:solidFill>
                  <a:schemeClr val="tx1"/>
                </a:solidFill>
              </a:rPr>
              <a:t>or in land sea, it is therefor no accident that this marine resource is located in a  marine buffer zone</a:t>
            </a:r>
          </a:p>
          <a:p>
            <a:pPr lvl="1">
              <a:buFont typeface="Calibri" panose="020F0502020204030204" pitchFamily="34" charset="0"/>
              <a:buChar char="₋"/>
            </a:pPr>
            <a:r>
              <a:rPr lang="en-IE" sz="1200" i="1" dirty="0">
                <a:solidFill>
                  <a:schemeClr val="tx1"/>
                </a:solidFill>
              </a:rPr>
              <a:t>This very </a:t>
            </a:r>
            <a:r>
              <a:rPr lang="en-IE" sz="1200" b="1" i="1" dirty="0">
                <a:solidFill>
                  <a:schemeClr val="tx1"/>
                </a:solidFill>
              </a:rPr>
              <a:t>geographical and geological shallow nature of the seas and proximity of the landmasses that allow the interaction of the coast and sea i.e. pre-historic land bridge between Northern Ireland and Scotland</a:t>
            </a:r>
            <a:r>
              <a:rPr lang="en-IE" sz="1200" i="1" dirty="0">
                <a:solidFill>
                  <a:schemeClr val="tx1"/>
                </a:solidFill>
              </a:rPr>
              <a:t>, and in modern times formed the </a:t>
            </a:r>
            <a:r>
              <a:rPr lang="en-IE" sz="1200" b="1" i="1" dirty="0">
                <a:solidFill>
                  <a:schemeClr val="tx1"/>
                </a:solidFill>
              </a:rPr>
              <a:t>Port of Larne.</a:t>
            </a:r>
          </a:p>
          <a:p>
            <a:pPr lvl="1">
              <a:buFont typeface="Calibri" panose="020F0502020204030204" pitchFamily="34" charset="0"/>
              <a:buChar char="₋"/>
            </a:pPr>
            <a:r>
              <a:rPr lang="en-IE" sz="1200" b="1" i="1" dirty="0">
                <a:solidFill>
                  <a:schemeClr val="tx1"/>
                </a:solidFill>
              </a:rPr>
              <a:t>At the present day, the character of this strategic location is still dictated by the geography, topography and geological nature of  the location as it is the same shallow waters and the landmass proximity between of NI and Scotland.</a:t>
            </a:r>
            <a:endParaRPr lang="en-IE" sz="1200" i="1" dirty="0">
              <a:solidFill>
                <a:schemeClr val="tx1"/>
              </a:solidFill>
            </a:endParaRPr>
          </a:p>
        </p:txBody>
      </p:sp>
    </p:spTree>
    <p:extLst>
      <p:ext uri="{BB962C8B-B14F-4D97-AF65-F5344CB8AC3E}">
        <p14:creationId xmlns:p14="http://schemas.microsoft.com/office/powerpoint/2010/main" val="15065119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65A093-2F0C-4880-8C10-8BBF6A771C44}"/>
              </a:ext>
            </a:extLst>
          </p:cNvPr>
          <p:cNvPicPr/>
          <p:nvPr/>
        </p:nvPicPr>
        <p:blipFill rotWithShape="1">
          <a:blip r:embed="rId2"/>
          <a:srcRect r="29897"/>
          <a:stretch/>
        </p:blipFill>
        <p:spPr bwMode="auto">
          <a:xfrm>
            <a:off x="-5317" y="5953921"/>
            <a:ext cx="2264094" cy="908670"/>
          </a:xfrm>
          <a:prstGeom prst="rect">
            <a:avLst/>
          </a:prstGeom>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9117D26D-6275-4643-B285-9512657B8BCD}"/>
              </a:ext>
            </a:extLst>
          </p:cNvPr>
          <p:cNvSpPr>
            <a:spLocks noGrp="1"/>
          </p:cNvSpPr>
          <p:nvPr>
            <p:ph type="title"/>
          </p:nvPr>
        </p:nvSpPr>
        <p:spPr>
          <a:xfrm>
            <a:off x="457200" y="175414"/>
            <a:ext cx="8229600" cy="724942"/>
          </a:xfrm>
        </p:spPr>
        <p:txBody>
          <a:bodyPr/>
          <a:lstStyle/>
          <a:p>
            <a:r>
              <a:rPr lang="en-IE" sz="1800" b="1" dirty="0">
                <a:solidFill>
                  <a:schemeClr val="tx1"/>
                </a:solidFill>
              </a:rPr>
              <a:t>(…continue) </a:t>
            </a:r>
            <a:r>
              <a:rPr lang="en-IE" sz="1800" i="1" dirty="0">
                <a:solidFill>
                  <a:schemeClr val="tx1"/>
                </a:solidFill>
              </a:rPr>
              <a:t>High-level strategic spatial and  nodal location</a:t>
            </a:r>
          </a:p>
        </p:txBody>
      </p:sp>
      <p:sp>
        <p:nvSpPr>
          <p:cNvPr id="3" name="Content Placeholder 2">
            <a:extLst>
              <a:ext uri="{FF2B5EF4-FFF2-40B4-BE49-F238E27FC236}">
                <a16:creationId xmlns:a16="http://schemas.microsoft.com/office/drawing/2014/main" id="{8A7C8BD1-7628-4B51-BF3F-F205C2DD7098}"/>
              </a:ext>
            </a:extLst>
          </p:cNvPr>
          <p:cNvSpPr>
            <a:spLocks noGrp="1"/>
          </p:cNvSpPr>
          <p:nvPr>
            <p:ph idx="1"/>
          </p:nvPr>
        </p:nvSpPr>
        <p:spPr>
          <a:xfrm>
            <a:off x="457200" y="764704"/>
            <a:ext cx="8229600" cy="5917882"/>
          </a:xfrm>
          <a:solidFill>
            <a:schemeClr val="bg1"/>
          </a:solidFill>
        </p:spPr>
        <p:txBody>
          <a:bodyPr/>
          <a:lstStyle/>
          <a:p>
            <a:pPr lvl="1">
              <a:buFont typeface="Calibri" panose="020F0502020204030204" pitchFamily="34" charset="0"/>
              <a:buChar char="₋"/>
            </a:pPr>
            <a:r>
              <a:rPr lang="en-IE" sz="1200" b="1" i="1" dirty="0">
                <a:solidFill>
                  <a:schemeClr val="tx1"/>
                </a:solidFill>
              </a:rPr>
              <a:t>So what appears random at first is shown not to be unrelated</a:t>
            </a:r>
            <a:r>
              <a:rPr lang="en-IE" sz="1200" i="1" dirty="0">
                <a:solidFill>
                  <a:schemeClr val="tx1"/>
                </a:solidFill>
              </a:rPr>
              <a:t>, </a:t>
            </a:r>
            <a:r>
              <a:rPr lang="en-IE" sz="1200" b="1" i="1" dirty="0">
                <a:solidFill>
                  <a:schemeClr val="tx1"/>
                </a:solidFill>
              </a:rPr>
              <a:t>a natural resource formed by  geological,  topographical and geographical forces</a:t>
            </a:r>
            <a:r>
              <a:rPr lang="en-IE" sz="1200" i="1" dirty="0">
                <a:solidFill>
                  <a:schemeClr val="tx1"/>
                </a:solidFill>
              </a:rPr>
              <a:t>, are </a:t>
            </a:r>
            <a:r>
              <a:rPr lang="en-IE" sz="1200" b="1" i="1" dirty="0">
                <a:solidFill>
                  <a:schemeClr val="tx1"/>
                </a:solidFill>
              </a:rPr>
              <a:t>also responsible for the presence  day  strategic nodal point.</a:t>
            </a:r>
          </a:p>
          <a:p>
            <a:pPr lvl="1">
              <a:buFont typeface="Calibri" panose="020F0502020204030204" pitchFamily="34" charset="0"/>
              <a:buChar char="₋"/>
            </a:pPr>
            <a:r>
              <a:rPr lang="en-IE" sz="1200" b="1" i="1" dirty="0">
                <a:solidFill>
                  <a:schemeClr val="tx1"/>
                </a:solidFill>
              </a:rPr>
              <a:t>In “land-use/marine-use” terms facilitated a transportation/transmission/communication corridor between NI and Scotland as the closest spatial point between the two landmasses.</a:t>
            </a:r>
          </a:p>
          <a:p>
            <a:pPr lvl="1">
              <a:buFont typeface="Calibri" panose="020F0502020204030204" pitchFamily="34" charset="0"/>
              <a:buChar char="₋"/>
            </a:pPr>
            <a:endParaRPr lang="en-IE" sz="1200" i="1" dirty="0">
              <a:solidFill>
                <a:schemeClr val="tx1"/>
              </a:solidFill>
            </a:endParaRPr>
          </a:p>
          <a:p>
            <a:pPr lvl="1">
              <a:buFont typeface="Calibri" panose="020F0502020204030204" pitchFamily="34" charset="0"/>
              <a:buChar char="₋"/>
            </a:pPr>
            <a:r>
              <a:rPr lang="en-IE" sz="1200" i="1" u="sng" dirty="0">
                <a:solidFill>
                  <a:schemeClr val="tx1"/>
                </a:solidFill>
              </a:rPr>
              <a:t>The Second High-level Locational Factor:  </a:t>
            </a:r>
            <a:r>
              <a:rPr lang="en-IE" sz="1200" i="1" dirty="0">
                <a:solidFill>
                  <a:schemeClr val="tx1"/>
                </a:solidFill>
              </a:rPr>
              <a:t>for the location of the CAES Project on </a:t>
            </a:r>
            <a:r>
              <a:rPr lang="en-IE" sz="1200" i="1" dirty="0" err="1">
                <a:solidFill>
                  <a:schemeClr val="tx1"/>
                </a:solidFill>
              </a:rPr>
              <a:t>Islandmagee</a:t>
            </a:r>
            <a:r>
              <a:rPr lang="en-IE" sz="1200" i="1" dirty="0">
                <a:solidFill>
                  <a:schemeClr val="tx1"/>
                </a:solidFill>
              </a:rPr>
              <a:t> is the presence of the </a:t>
            </a:r>
            <a:r>
              <a:rPr lang="en-IE" sz="1200" b="1" i="1" dirty="0">
                <a:solidFill>
                  <a:schemeClr val="tx1"/>
                </a:solidFill>
              </a:rPr>
              <a:t>SNIP (Scotland-Northern Ireland Pipeline) a major gas transmission pipeline  </a:t>
            </a:r>
            <a:r>
              <a:rPr lang="en-IE" sz="1200" i="1" dirty="0">
                <a:solidFill>
                  <a:schemeClr val="tx1"/>
                </a:solidFill>
              </a:rPr>
              <a:t>and </a:t>
            </a:r>
            <a:r>
              <a:rPr lang="en-IE" sz="1200" b="1" i="1" dirty="0">
                <a:solidFill>
                  <a:schemeClr val="tx1"/>
                </a:solidFill>
              </a:rPr>
              <a:t>500 MW Moyle Electrical Transmission Interconnector</a:t>
            </a:r>
            <a:r>
              <a:rPr lang="en-IE" sz="1200" i="1" dirty="0">
                <a:solidFill>
                  <a:schemeClr val="tx1"/>
                </a:solidFill>
              </a:rPr>
              <a:t>  between Northern Ireland and Scotland.</a:t>
            </a:r>
          </a:p>
          <a:p>
            <a:pPr lvl="1">
              <a:buFont typeface="Calibri" panose="020F0502020204030204" pitchFamily="34" charset="0"/>
              <a:buChar char="₋"/>
            </a:pPr>
            <a:r>
              <a:rPr lang="en-IE" sz="1200" b="1" i="1" dirty="0">
                <a:solidFill>
                  <a:schemeClr val="tx1"/>
                </a:solidFill>
              </a:rPr>
              <a:t>Again, these strategic infrastructures’ spatial corridor locations are dictated by the strategic spatial corridor </a:t>
            </a:r>
            <a:r>
              <a:rPr lang="en-IE" sz="1200" i="1" dirty="0">
                <a:solidFill>
                  <a:schemeClr val="tx1"/>
                </a:solidFill>
              </a:rPr>
              <a:t>between of </a:t>
            </a:r>
            <a:r>
              <a:rPr lang="en-IE" sz="1200" i="1" dirty="0" err="1">
                <a:solidFill>
                  <a:schemeClr val="tx1"/>
                </a:solidFill>
              </a:rPr>
              <a:t>Islandmagee</a:t>
            </a:r>
            <a:r>
              <a:rPr lang="en-IE" sz="1200" i="1" dirty="0">
                <a:solidFill>
                  <a:schemeClr val="tx1"/>
                </a:solidFill>
              </a:rPr>
              <a:t>, NI, and </a:t>
            </a:r>
            <a:r>
              <a:rPr lang="en-IE" sz="1200" i="1" dirty="0" err="1">
                <a:solidFill>
                  <a:schemeClr val="tx1"/>
                </a:solidFill>
              </a:rPr>
              <a:t>Auchencrosh</a:t>
            </a:r>
            <a:r>
              <a:rPr lang="en-IE" sz="1200" i="1" dirty="0">
                <a:solidFill>
                  <a:schemeClr val="tx1"/>
                </a:solidFill>
              </a:rPr>
              <a:t> Scotland.</a:t>
            </a:r>
          </a:p>
          <a:p>
            <a:pPr lvl="1">
              <a:buFont typeface="Calibri" panose="020F0502020204030204" pitchFamily="34" charset="0"/>
              <a:buChar char="₋"/>
            </a:pPr>
            <a:endParaRPr lang="en-IE" sz="1200" i="1" dirty="0">
              <a:solidFill>
                <a:schemeClr val="tx1"/>
              </a:solidFill>
            </a:endParaRPr>
          </a:p>
          <a:p>
            <a:pPr lvl="1">
              <a:buFont typeface="Calibri" panose="020F0502020204030204" pitchFamily="34" charset="0"/>
              <a:buChar char="₋"/>
            </a:pPr>
            <a:r>
              <a:rPr lang="en-IE" sz="1200" i="1" u="sng" dirty="0">
                <a:solidFill>
                  <a:schemeClr val="tx1"/>
                </a:solidFill>
              </a:rPr>
              <a:t>The Third High-level Locational Factor: </a:t>
            </a:r>
            <a:r>
              <a:rPr lang="en-IE" sz="1200" b="1" i="1" dirty="0">
                <a:solidFill>
                  <a:schemeClr val="tx1"/>
                </a:solidFill>
              </a:rPr>
              <a:t>New technology,</a:t>
            </a:r>
            <a:r>
              <a:rPr lang="en-IE" sz="1200" i="1" dirty="0">
                <a:solidFill>
                  <a:schemeClr val="tx1"/>
                </a:solidFill>
              </a:rPr>
              <a:t> </a:t>
            </a:r>
            <a:r>
              <a:rPr lang="en-IE" sz="1200" b="1" i="1" dirty="0">
                <a:solidFill>
                  <a:schemeClr val="tx1"/>
                </a:solidFill>
              </a:rPr>
              <a:t>once new technology could be innovated to make use of a finite coastal/marine resource such as Halite Rock </a:t>
            </a:r>
            <a:r>
              <a:rPr lang="en-IE" sz="1200" i="1" dirty="0">
                <a:solidFill>
                  <a:schemeClr val="tx1"/>
                </a:solidFill>
              </a:rPr>
              <a:t>in a sustainable way to be used </a:t>
            </a:r>
            <a:r>
              <a:rPr lang="en-IE" sz="1200" b="1" i="1" dirty="0">
                <a:solidFill>
                  <a:schemeClr val="tx1"/>
                </a:solidFill>
              </a:rPr>
              <a:t>for the physical storage of energy either through compressed air energy storage(fresh air storage) </a:t>
            </a:r>
            <a:r>
              <a:rPr lang="en-IE" sz="1200" i="1" dirty="0">
                <a:solidFill>
                  <a:schemeClr val="tx1"/>
                </a:solidFill>
              </a:rPr>
              <a:t>or by an </a:t>
            </a:r>
            <a:r>
              <a:rPr lang="en-IE" sz="1200" b="1" i="1" dirty="0">
                <a:solidFill>
                  <a:schemeClr val="tx1"/>
                </a:solidFill>
              </a:rPr>
              <a:t>unrelated project the through storage of natural gas</a:t>
            </a:r>
            <a:r>
              <a:rPr lang="en-IE" sz="1200" i="1" dirty="0">
                <a:solidFill>
                  <a:schemeClr val="tx1"/>
                </a:solidFill>
              </a:rPr>
              <a:t>, </a:t>
            </a:r>
            <a:r>
              <a:rPr lang="en-IE" sz="1200" b="1" i="1" dirty="0">
                <a:solidFill>
                  <a:schemeClr val="tx1"/>
                </a:solidFill>
              </a:rPr>
              <a:t>new functional land-use/marine use interactions </a:t>
            </a:r>
            <a:r>
              <a:rPr lang="en-IE" sz="1200" i="1" dirty="0">
                <a:solidFill>
                  <a:schemeClr val="tx1"/>
                </a:solidFill>
              </a:rPr>
              <a:t>were formed </a:t>
            </a:r>
            <a:r>
              <a:rPr lang="en-IE" sz="1200" b="1" i="1" dirty="0">
                <a:solidFill>
                  <a:schemeClr val="tx1"/>
                </a:solidFill>
              </a:rPr>
              <a:t>between the unique marine resource, and the strategic spatial locational advance to human activity created by similar forces at this location.</a:t>
            </a:r>
          </a:p>
          <a:p>
            <a:pPr lvl="1">
              <a:buFont typeface="Calibri" panose="020F0502020204030204" pitchFamily="34" charset="0"/>
              <a:buChar char="₋"/>
            </a:pPr>
            <a:endParaRPr lang="en-IE" sz="1200" b="1" i="1" dirty="0">
              <a:solidFill>
                <a:schemeClr val="tx1"/>
              </a:solidFill>
            </a:endParaRPr>
          </a:p>
          <a:p>
            <a:pPr lvl="1">
              <a:buFont typeface="Calibri" panose="020F0502020204030204" pitchFamily="34" charset="0"/>
              <a:buChar char="₋"/>
            </a:pPr>
            <a:r>
              <a:rPr lang="en-IE" sz="1200" b="1" i="1" dirty="0">
                <a:solidFill>
                  <a:schemeClr val="tx1"/>
                </a:solidFill>
              </a:rPr>
              <a:t>In a general sense certain  marine transitional strategic locations</a:t>
            </a:r>
            <a:r>
              <a:rPr lang="en-IE" sz="1200" i="1" dirty="0">
                <a:solidFill>
                  <a:schemeClr val="tx1"/>
                </a:solidFill>
              </a:rPr>
              <a:t>, where the presence of high-level strategic locational factors are present such as to create national and international spatial corridors between opposing nodal locations on opposing land-masses are </a:t>
            </a:r>
            <a:r>
              <a:rPr lang="en-IE" sz="1200" b="1" i="1" dirty="0">
                <a:solidFill>
                  <a:schemeClr val="tx1"/>
                </a:solidFill>
              </a:rPr>
              <a:t>likely to continue to be used over time for economic activities</a:t>
            </a:r>
            <a:r>
              <a:rPr lang="en-IE" sz="1200" i="1" dirty="0">
                <a:solidFill>
                  <a:schemeClr val="tx1"/>
                </a:solidFill>
              </a:rPr>
              <a:t>, which can </a:t>
            </a:r>
            <a:r>
              <a:rPr lang="en-IE" sz="1200" b="1" i="1" dirty="0">
                <a:solidFill>
                  <a:schemeClr val="tx1"/>
                </a:solidFill>
              </a:rPr>
              <a:t>utilise their strategic location and the agglomeration advantages that existing strategic infrastructure  offer </a:t>
            </a:r>
            <a:r>
              <a:rPr lang="en-IE" sz="1200" i="1" dirty="0">
                <a:solidFill>
                  <a:schemeClr val="tx1"/>
                </a:solidFill>
              </a:rPr>
              <a:t>at these locations. </a:t>
            </a:r>
          </a:p>
          <a:p>
            <a:pPr lvl="1">
              <a:buFont typeface="Calibri" panose="020F0502020204030204" pitchFamily="34" charset="0"/>
              <a:buChar char="₋"/>
            </a:pPr>
            <a:endParaRPr lang="en-IE" sz="1200" i="1" dirty="0">
              <a:solidFill>
                <a:schemeClr val="tx1"/>
              </a:solidFill>
            </a:endParaRPr>
          </a:p>
          <a:p>
            <a:pPr lvl="1">
              <a:buFont typeface="Calibri" panose="020F0502020204030204" pitchFamily="34" charset="0"/>
              <a:buChar char="₋"/>
            </a:pPr>
            <a:r>
              <a:rPr lang="en-IE" sz="1200" b="1" i="1" dirty="0">
                <a:solidFill>
                  <a:schemeClr val="tx1"/>
                </a:solidFill>
              </a:rPr>
              <a:t>While fish were once the natural resource imported  and exported from such locations</a:t>
            </a:r>
            <a:r>
              <a:rPr lang="en-IE" sz="1200" i="1" dirty="0">
                <a:solidFill>
                  <a:schemeClr val="tx1"/>
                </a:solidFill>
              </a:rPr>
              <a:t>. </a:t>
            </a:r>
            <a:r>
              <a:rPr lang="en-IE" sz="1200" b="1" i="1" dirty="0">
                <a:solidFill>
                  <a:schemeClr val="tx1"/>
                </a:solidFill>
              </a:rPr>
              <a:t>Energy is likely to be the new import and export commodity.</a:t>
            </a:r>
            <a:r>
              <a:rPr lang="en-IE" sz="1200" i="1" dirty="0">
                <a:solidFill>
                  <a:schemeClr val="tx1"/>
                </a:solidFill>
              </a:rPr>
              <a:t> While these locations are likely to be utilised under </a:t>
            </a:r>
            <a:r>
              <a:rPr lang="en-IE" sz="1200" b="1" i="1" dirty="0">
                <a:solidFill>
                  <a:schemeClr val="tx1"/>
                </a:solidFill>
              </a:rPr>
              <a:t>new  bulk renewable energy projects.</a:t>
            </a:r>
          </a:p>
          <a:p>
            <a:pPr lvl="1">
              <a:buFont typeface="Calibri" panose="020F0502020204030204" pitchFamily="34" charset="0"/>
              <a:buChar char="₋"/>
            </a:pPr>
            <a:endParaRPr lang="en-IE" sz="1200" i="1" dirty="0">
              <a:solidFill>
                <a:schemeClr val="tx1"/>
              </a:solidFill>
            </a:endParaRPr>
          </a:p>
          <a:p>
            <a:pPr lvl="1">
              <a:buFont typeface="Calibri" panose="020F0502020204030204" pitchFamily="34" charset="0"/>
              <a:buChar char="₋"/>
            </a:pPr>
            <a:endParaRPr lang="en-IE" sz="1200" i="1" dirty="0">
              <a:solidFill>
                <a:schemeClr val="tx1"/>
              </a:solidFill>
            </a:endParaRPr>
          </a:p>
          <a:p>
            <a:pPr lvl="1">
              <a:buFont typeface="Calibri" panose="020F0502020204030204" pitchFamily="34" charset="0"/>
              <a:buChar char="₋"/>
            </a:pPr>
            <a:endParaRPr lang="en-IE" sz="1200" i="1" dirty="0">
              <a:solidFill>
                <a:schemeClr val="tx1"/>
              </a:solidFill>
            </a:endParaRPr>
          </a:p>
        </p:txBody>
      </p:sp>
    </p:spTree>
    <p:extLst>
      <p:ext uri="{BB962C8B-B14F-4D97-AF65-F5344CB8AC3E}">
        <p14:creationId xmlns:p14="http://schemas.microsoft.com/office/powerpoint/2010/main" val="14650540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3C1016831F0954EBB80F24B5EA5C1F1" ma:contentTypeVersion="2" ma:contentTypeDescription="Create a new document." ma:contentTypeScope="" ma:versionID="2a56405c00e0322f37f3719905a0be3f">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4858DD7C-5D9B-403D-9912-4B4F992CD733}">
  <ds:schemaRefs>
    <ds:schemaRef ds:uri="http://schemas.microsoft.com/sharepoint/v3/contenttype/forms"/>
  </ds:schemaRefs>
</ds:datastoreItem>
</file>

<file path=customXml/itemProps2.xml><?xml version="1.0" encoding="utf-8"?>
<ds:datastoreItem xmlns:ds="http://schemas.openxmlformats.org/officeDocument/2006/customXml" ds:itemID="{BDD09952-4ED0-4DBB-A2C5-D359CEC657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98BB3EBD-34A4-4D2A-8FDA-4BCCEE991715}">
  <ds:schemaRefs>
    <ds:schemaRef ds:uri="http://purl.org/dc/terms/"/>
    <ds:schemaRef ds:uri="http://schemas.openxmlformats.org/package/2006/metadata/core-properties"/>
    <ds:schemaRef ds:uri="http://purl.org/dc/dcmitype/"/>
    <ds:schemaRef ds:uri="http://purl.org/dc/elements/1.1/"/>
    <ds:schemaRef ds:uri="http://schemas.microsoft.com/office/2006/documentManagement/typ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9296</TotalTime>
  <Words>5918</Words>
  <Application>Microsoft Office PowerPoint</Application>
  <PresentationFormat>On-screen Show (4:3)</PresentationFormat>
  <Paragraphs>456</Paragraphs>
  <Slides>35</Slides>
  <Notes>7</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35</vt:i4>
      </vt:variant>
    </vt:vector>
  </HeadingPairs>
  <TitlesOfParts>
    <vt:vector size="44" baseType="lpstr">
      <vt:lpstr>Aharoni</vt:lpstr>
      <vt:lpstr>Arial</vt:lpstr>
      <vt:lpstr>Calibri</vt:lpstr>
      <vt:lpstr>Wingdings</vt:lpstr>
      <vt:lpstr>Office Theme</vt:lpstr>
      <vt:lpstr>2_Office Theme</vt:lpstr>
      <vt:lpstr>3_Office Theme</vt:lpstr>
      <vt:lpstr>1_Office Theme</vt:lpstr>
      <vt:lpstr>4_Office Theme</vt:lpstr>
      <vt:lpstr>13th European Biennial of Towns and Town Planners 2019: Planning on the Edge</vt:lpstr>
      <vt:lpstr>Bulk Energy/Renewable Energy Infrastructure Projects on the Terrestrial &amp; Marine “edge” Transition Zone</vt:lpstr>
      <vt:lpstr>CASE STUDY:  Project Location</vt:lpstr>
      <vt:lpstr>PowerPoint Presentation</vt:lpstr>
      <vt:lpstr>Project Description</vt:lpstr>
      <vt:lpstr>Site Location Plan:  “Redline Boundary” Terrestrial </vt:lpstr>
      <vt:lpstr>“Redline Boundary” Including Marine</vt:lpstr>
      <vt:lpstr>High-level strategic spatial and  nodal location</vt:lpstr>
      <vt:lpstr>(…continue) High-level strategic spatial and  nodal location</vt:lpstr>
      <vt:lpstr>Multi-diverse Transitional Zone</vt:lpstr>
      <vt:lpstr>Transitional Zone: Held in Trust by Local Community</vt:lpstr>
      <vt:lpstr>Case Study: 330MW Project CAES, Larne, NI</vt:lpstr>
      <vt:lpstr>Spatial Terrestrial &amp; Marine corridor-route selection, extent: (across different physical and functional space)</vt:lpstr>
      <vt:lpstr>PLANNING  &amp; ENVIRONMENTAL CONSENTING IMPLICATIONS:  1. Bulk Energy/Renewable Energy Infrastructure Projects on Coastal/Marine        Interface,  very different character: </vt:lpstr>
      <vt:lpstr>2. Project Dimensional &amp; Medium diversity (functional space). </vt:lpstr>
      <vt:lpstr>3. Different Market(functional space) Regimes. </vt:lpstr>
      <vt:lpstr>4. Different Strategic Consenting Regimes  </vt:lpstr>
      <vt:lpstr>5. Spatial Nodal &amp; Corridor(axis/linear) locational factors</vt:lpstr>
      <vt:lpstr>PowerPoint Presentation</vt:lpstr>
      <vt:lpstr>Hierarchy of Site(nodal) selection, Corridor-Route(axial) Environment and Technical Constraints Analysis and Selection</vt:lpstr>
      <vt:lpstr>6. Planning &amp; Environmental Process of Alternatives</vt:lpstr>
      <vt:lpstr>PowerPoint Presentation</vt:lpstr>
      <vt:lpstr>6.  (Continue)… Planning Process of Alternatives      Change in a Primary Locational Factor/s - “Resource Constraint”</vt:lpstr>
      <vt:lpstr> 6. (Continue)… Planning Process of Alternatives</vt:lpstr>
      <vt:lpstr>7. Largescale Community Consultation:</vt:lpstr>
      <vt:lpstr>Community Consultation Rounds</vt:lpstr>
      <vt:lpstr>PowerPoint Presentation</vt:lpstr>
      <vt:lpstr>8. Rochdale Envelope/ Engineering Design Envelope</vt:lpstr>
      <vt:lpstr>CAES Rochdale Envelope</vt:lpstr>
      <vt:lpstr>9. PCI and TEN-E regulations</vt:lpstr>
      <vt:lpstr>10. Project Splitting</vt:lpstr>
      <vt:lpstr>11. Project Design Freeze:</vt:lpstr>
      <vt:lpstr>PM  towards Project Design Freeze:</vt:lpstr>
      <vt:lpstr>SUMMARY : LESSONS LEARNT</vt:lpstr>
      <vt:lpstr>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Gaelectric Energy Storage</dc:title>
  <dc:creator>amagee</dc:creator>
  <cp:lastModifiedBy>louis wildenboer</cp:lastModifiedBy>
  <cp:revision>441</cp:revision>
  <cp:lastPrinted>2019-09-10T15:51:53Z</cp:lastPrinted>
  <dcterms:created xsi:type="dcterms:W3CDTF">2010-05-06T11:39:03Z</dcterms:created>
  <dcterms:modified xsi:type="dcterms:W3CDTF">2019-09-12T07:59:46Z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0x01010083C1016831F0954EBB80F24B5EA5C1F1</vt:lpwstr>
  </property>
</Properties>
</file>