
<file path=[Content_Types].xml><?xml version="1.0" encoding="utf-8"?>
<Types xmlns="http://schemas.openxmlformats.org/package/2006/content-types">
  <Default Extension="tmp" ContentType="image/png"/>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4"/>
  </p:notesMasterIdLst>
  <p:sldIdLst>
    <p:sldId id="256" r:id="rId2"/>
    <p:sldId id="257" r:id="rId3"/>
    <p:sldId id="276" r:id="rId4"/>
    <p:sldId id="260" r:id="rId5"/>
    <p:sldId id="269" r:id="rId6"/>
    <p:sldId id="258" r:id="rId7"/>
    <p:sldId id="271" r:id="rId8"/>
    <p:sldId id="265" r:id="rId9"/>
    <p:sldId id="259" r:id="rId10"/>
    <p:sldId id="267" r:id="rId11"/>
    <p:sldId id="275" r:id="rId12"/>
    <p:sldId id="277"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3406" autoAdjust="0"/>
    <p:restoredTop sz="94660"/>
  </p:normalViewPr>
  <p:slideViewPr>
    <p:cSldViewPr snapToGrid="0">
      <p:cViewPr varScale="1">
        <p:scale>
          <a:sx n="57" d="100"/>
          <a:sy n="57" d="100"/>
        </p:scale>
        <p:origin x="40" y="300"/>
      </p:cViewPr>
      <p:guideLst>
        <p:guide orient="horz" pos="2160"/>
        <p:guide pos="3840"/>
      </p:guideLst>
    </p:cSldViewPr>
  </p:slideViewPr>
  <p:notesTextViewPr>
    <p:cViewPr>
      <p:scale>
        <a:sx n="1" d="1"/>
        <a:sy n="1" d="1"/>
      </p:scale>
      <p:origin x="0" y="0"/>
    </p:cViewPr>
  </p:notesTextViewPr>
  <p:notesViewPr>
    <p:cSldViewPr snapToGrid="0">
      <p:cViewPr>
        <p:scale>
          <a:sx n="100" d="100"/>
          <a:sy n="100" d="100"/>
        </p:scale>
        <p:origin x="1628" y="-110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7.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DF8C8DB-685D-4D11-B84D-225FB48FB4F6}" type="datetimeFigureOut">
              <a:rPr lang="en-GB" smtClean="0"/>
              <a:t>12/09/2019</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FFC501D-25F1-4B44-8AE8-4E293544F59E}" type="slidenum">
              <a:rPr lang="en-GB" smtClean="0"/>
              <a:t>‹#›</a:t>
            </a:fld>
            <a:endParaRPr lang="en-GB"/>
          </a:p>
        </p:txBody>
      </p:sp>
    </p:spTree>
    <p:extLst>
      <p:ext uri="{BB962C8B-B14F-4D97-AF65-F5344CB8AC3E}">
        <p14:creationId xmlns:p14="http://schemas.microsoft.com/office/powerpoint/2010/main" val="19899693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Welcome – this is a momentous day for Plymouth and it is brilliant that I have the opportunity to share our work on the National Marine Park.</a:t>
            </a:r>
          </a:p>
          <a:p>
            <a:endParaRPr lang="en-GB" dirty="0"/>
          </a:p>
          <a:p>
            <a:pPr marL="171450" indent="-171450">
              <a:buFont typeface="Arial" panose="020B0604020202020204" pitchFamily="34" charset="0"/>
              <a:buChar char="•"/>
            </a:pPr>
            <a:r>
              <a:rPr lang="en-GB" dirty="0" smtClean="0"/>
              <a:t>During the boat trip to Mount </a:t>
            </a:r>
            <a:r>
              <a:rPr lang="en-GB" dirty="0" err="1" smtClean="0"/>
              <a:t>Edgcumbe</a:t>
            </a:r>
            <a:r>
              <a:rPr lang="en-GB" dirty="0" smtClean="0"/>
              <a:t> you will have had the opportunity to experience our spectacular Plymouth Sound so I hope you will be able to understand why we are so excited about the concept we are developing.</a:t>
            </a:r>
          </a:p>
          <a:p>
            <a:endParaRPr lang="en-GB" dirty="0" smtClean="0"/>
          </a:p>
          <a:p>
            <a:pPr marL="171450" indent="-171450">
              <a:buFont typeface="Arial" panose="020B0604020202020204" pitchFamily="34" charset="0"/>
              <a:buChar char="•"/>
            </a:pPr>
            <a:r>
              <a:rPr lang="en-GB" dirty="0" smtClean="0"/>
              <a:t>This morning we want to share with you our vision for a NMP for Plymouth Sound, what it is, why we want to develop it and the benefits it will deliver for our businesses, visitors and every person in Plymouth.</a:t>
            </a:r>
          </a:p>
        </p:txBody>
      </p:sp>
      <p:sp>
        <p:nvSpPr>
          <p:cNvPr id="4" name="Slide Number Placeholder 3"/>
          <p:cNvSpPr>
            <a:spLocks noGrp="1"/>
          </p:cNvSpPr>
          <p:nvPr>
            <p:ph type="sldNum" sz="quarter" idx="10"/>
          </p:nvPr>
        </p:nvSpPr>
        <p:spPr/>
        <p:txBody>
          <a:bodyPr/>
          <a:lstStyle/>
          <a:p>
            <a:fld id="{0FFC501D-25F1-4B44-8AE8-4E293544F59E}" type="slidenum">
              <a:rPr lang="en-GB" smtClean="0"/>
              <a:t>1</a:t>
            </a:fld>
            <a:endParaRPr lang="en-GB"/>
          </a:p>
        </p:txBody>
      </p:sp>
    </p:spTree>
    <p:extLst>
      <p:ext uri="{BB962C8B-B14F-4D97-AF65-F5344CB8AC3E}">
        <p14:creationId xmlns:p14="http://schemas.microsoft.com/office/powerpoint/2010/main" val="21539456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Plymouth Sound is a unique place </a:t>
            </a:r>
          </a:p>
          <a:p>
            <a:endParaRPr lang="en-GB" dirty="0"/>
          </a:p>
          <a:p>
            <a:pPr marL="171450" indent="-171450">
              <a:buFont typeface="Arial" panose="020B0604020202020204" pitchFamily="34" charset="0"/>
              <a:buChar char="•"/>
            </a:pPr>
            <a:r>
              <a:rPr lang="en-GB" dirty="0" smtClean="0"/>
              <a:t>Largest naval base in western Europe </a:t>
            </a:r>
          </a:p>
          <a:p>
            <a:pPr marL="171450" indent="-171450">
              <a:buFont typeface="Arial" panose="020B0604020202020204" pitchFamily="34" charset="0"/>
              <a:buChar char="•"/>
            </a:pPr>
            <a:r>
              <a:rPr lang="en-GB" dirty="0" smtClean="0"/>
              <a:t>Wildlife of International Importance</a:t>
            </a:r>
          </a:p>
          <a:p>
            <a:pPr marL="171450" indent="-171450">
              <a:buFont typeface="Arial" panose="020B0604020202020204" pitchFamily="34" charset="0"/>
              <a:buChar char="•"/>
            </a:pPr>
            <a:r>
              <a:rPr lang="en-GB" dirty="0" smtClean="0"/>
              <a:t>World leading marine research </a:t>
            </a:r>
          </a:p>
          <a:p>
            <a:pPr marL="171450" indent="-171450">
              <a:buFont typeface="Arial" panose="020B0604020202020204" pitchFamily="34" charset="0"/>
              <a:buChar char="•"/>
            </a:pPr>
            <a:r>
              <a:rPr lang="en-GB" dirty="0" smtClean="0"/>
              <a:t>Cutting edge innovations in marine tech</a:t>
            </a:r>
          </a:p>
          <a:p>
            <a:pPr marL="171450" indent="-171450">
              <a:buFont typeface="Arial" panose="020B0604020202020204" pitchFamily="34" charset="0"/>
              <a:buChar char="•"/>
            </a:pPr>
            <a:r>
              <a:rPr lang="en-GB" dirty="0" smtClean="0"/>
              <a:t>Significant fishing port </a:t>
            </a:r>
          </a:p>
          <a:p>
            <a:pPr marL="171450" indent="-171450">
              <a:buFont typeface="Arial" panose="020B0604020202020204" pitchFamily="34" charset="0"/>
              <a:buChar char="•"/>
            </a:pPr>
            <a:r>
              <a:rPr lang="en-GB" dirty="0" smtClean="0"/>
              <a:t>Highly regarded recreational destination</a:t>
            </a:r>
          </a:p>
          <a:p>
            <a:pPr marL="171450" indent="-171450">
              <a:buFont typeface="Arial" panose="020B0604020202020204" pitchFamily="34" charset="0"/>
              <a:buChar char="•"/>
            </a:pPr>
            <a:endParaRPr lang="en-GB" dirty="0"/>
          </a:p>
          <a:p>
            <a:pPr marL="171450" indent="-171450">
              <a:buFont typeface="Arial" panose="020B0604020202020204" pitchFamily="34" charset="0"/>
              <a:buChar char="•"/>
            </a:pPr>
            <a:r>
              <a:rPr lang="en-GB" dirty="0" smtClean="0"/>
              <a:t>It is busy, complex and brilliant – a perfect place to develop a blue print for a new way of working with our marine environment for the benefit of people, planet and place.</a:t>
            </a:r>
          </a:p>
          <a:p>
            <a:pPr marL="171450" indent="-171450">
              <a:buFont typeface="Arial" panose="020B0604020202020204" pitchFamily="34" charset="0"/>
              <a:buChar char="•"/>
            </a:pPr>
            <a:endParaRPr lang="en-GB" dirty="0"/>
          </a:p>
        </p:txBody>
      </p:sp>
      <p:sp>
        <p:nvSpPr>
          <p:cNvPr id="4" name="Slide Number Placeholder 3"/>
          <p:cNvSpPr>
            <a:spLocks noGrp="1"/>
          </p:cNvSpPr>
          <p:nvPr>
            <p:ph type="sldNum" sz="quarter" idx="10"/>
          </p:nvPr>
        </p:nvSpPr>
        <p:spPr/>
        <p:txBody>
          <a:bodyPr/>
          <a:lstStyle/>
          <a:p>
            <a:fld id="{0FFC501D-25F1-4B44-8AE8-4E293544F59E}" type="slidenum">
              <a:rPr lang="en-GB" smtClean="0"/>
              <a:t>2</a:t>
            </a:fld>
            <a:endParaRPr lang="en-GB"/>
          </a:p>
        </p:txBody>
      </p:sp>
    </p:spTree>
    <p:extLst>
      <p:ext uri="{BB962C8B-B14F-4D97-AF65-F5344CB8AC3E}">
        <p14:creationId xmlns:p14="http://schemas.microsoft.com/office/powerpoint/2010/main" val="850402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Plymouth has a long history of exploration and adventure – </a:t>
            </a:r>
          </a:p>
          <a:p>
            <a:endParaRPr lang="en-GB" dirty="0"/>
          </a:p>
          <a:p>
            <a:pPr marL="171450" indent="-171450">
              <a:buFont typeface="Arial" panose="020B0604020202020204" pitchFamily="34" charset="0"/>
              <a:buChar char="•"/>
            </a:pPr>
            <a:r>
              <a:rPr lang="en-GB" dirty="0" smtClean="0"/>
              <a:t>Mayflower – celebrating next year </a:t>
            </a:r>
          </a:p>
          <a:p>
            <a:pPr marL="171450" indent="-171450">
              <a:buFont typeface="Arial" panose="020B0604020202020204" pitchFamily="34" charset="0"/>
              <a:buChar char="•"/>
            </a:pPr>
            <a:r>
              <a:rPr lang="en-GB" dirty="0" smtClean="0"/>
              <a:t>Feats of engineering innovation – Brunel’s bridge, Smeaton’s Tower</a:t>
            </a:r>
          </a:p>
          <a:p>
            <a:pPr marL="171450" indent="-171450">
              <a:buFont typeface="Arial" panose="020B0604020202020204" pitchFamily="34" charset="0"/>
              <a:buChar char="•"/>
            </a:pPr>
            <a:r>
              <a:rPr lang="en-GB" dirty="0" smtClean="0"/>
              <a:t>Marine Science and research -  Longest running marine science survey</a:t>
            </a:r>
          </a:p>
          <a:p>
            <a:pPr marL="171450" indent="-171450">
              <a:buFont typeface="Arial" panose="020B0604020202020204" pitchFamily="34" charset="0"/>
              <a:buChar char="•"/>
            </a:pPr>
            <a:endParaRPr lang="en-GB" dirty="0" smtClean="0"/>
          </a:p>
          <a:p>
            <a:pPr marL="171450" indent="-171450">
              <a:buFont typeface="Arial" panose="020B0604020202020204" pitchFamily="34" charset="0"/>
              <a:buChar char="•"/>
            </a:pPr>
            <a:endParaRPr lang="en-GB" dirty="0"/>
          </a:p>
          <a:p>
            <a:r>
              <a:rPr lang="en-GB" dirty="0" smtClean="0"/>
              <a:t>And we are developing a new future </a:t>
            </a:r>
          </a:p>
          <a:p>
            <a:endParaRPr lang="en-GB" dirty="0"/>
          </a:p>
          <a:p>
            <a:pPr marL="171450" indent="-171450">
              <a:buFont typeface="Arial" panose="020B0604020202020204" pitchFamily="34" charset="0"/>
              <a:buChar char="•"/>
            </a:pPr>
            <a:r>
              <a:rPr lang="en-GB" dirty="0" smtClean="0"/>
              <a:t>Marine Technology Hub</a:t>
            </a:r>
          </a:p>
          <a:p>
            <a:pPr marL="171450" indent="-171450">
              <a:buFont typeface="Arial" panose="020B0604020202020204" pitchFamily="34" charset="0"/>
              <a:buChar char="•"/>
            </a:pPr>
            <a:r>
              <a:rPr lang="en-GB" dirty="0" smtClean="0"/>
              <a:t>National Marine Park</a:t>
            </a:r>
          </a:p>
          <a:p>
            <a:pPr marL="171450" indent="-171450">
              <a:buFont typeface="Arial" panose="020B0604020202020204" pitchFamily="34" charset="0"/>
              <a:buChar char="•"/>
            </a:pPr>
            <a:endParaRPr lang="en-GB" dirty="0"/>
          </a:p>
        </p:txBody>
      </p:sp>
      <p:sp>
        <p:nvSpPr>
          <p:cNvPr id="4" name="Slide Number Placeholder 3"/>
          <p:cNvSpPr>
            <a:spLocks noGrp="1"/>
          </p:cNvSpPr>
          <p:nvPr>
            <p:ph type="sldNum" sz="quarter" idx="10"/>
          </p:nvPr>
        </p:nvSpPr>
        <p:spPr/>
        <p:txBody>
          <a:bodyPr/>
          <a:lstStyle/>
          <a:p>
            <a:fld id="{0FFC501D-25F1-4B44-8AE8-4E293544F59E}" type="slidenum">
              <a:rPr lang="en-GB" smtClean="0"/>
              <a:t>3</a:t>
            </a:fld>
            <a:endParaRPr lang="en-GB"/>
          </a:p>
        </p:txBody>
      </p:sp>
    </p:spTree>
    <p:extLst>
      <p:ext uri="{BB962C8B-B14F-4D97-AF65-F5344CB8AC3E}">
        <p14:creationId xmlns:p14="http://schemas.microsoft.com/office/powerpoint/2010/main" val="28825400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 National Marine Park will also help to meet some of our greatest challenges</a:t>
            </a:r>
          </a:p>
          <a:p>
            <a:endParaRPr lang="en-GB" dirty="0"/>
          </a:p>
          <a:p>
            <a:pPr marL="171450" indent="-171450">
              <a:buFontTx/>
              <a:buChar char="-"/>
            </a:pPr>
            <a:r>
              <a:rPr lang="en-GB" dirty="0" smtClean="0"/>
              <a:t>Children accessing the beach – benefiting from our marine environment</a:t>
            </a:r>
          </a:p>
          <a:p>
            <a:pPr marL="171450" indent="-171450">
              <a:buFontTx/>
              <a:buChar char="-"/>
            </a:pPr>
            <a:r>
              <a:rPr lang="en-GB" dirty="0" smtClean="0"/>
              <a:t>Health and well being benefits </a:t>
            </a:r>
          </a:p>
          <a:p>
            <a:pPr marL="171450" indent="-171450">
              <a:buFontTx/>
              <a:buChar char="-"/>
            </a:pPr>
            <a:r>
              <a:rPr lang="en-GB" dirty="0" smtClean="0"/>
              <a:t>The opportunities to inspire learning.</a:t>
            </a:r>
            <a:endParaRPr lang="en-GB" dirty="0"/>
          </a:p>
        </p:txBody>
      </p:sp>
      <p:sp>
        <p:nvSpPr>
          <p:cNvPr id="4" name="Slide Number Placeholder 3"/>
          <p:cNvSpPr>
            <a:spLocks noGrp="1"/>
          </p:cNvSpPr>
          <p:nvPr>
            <p:ph type="sldNum" sz="quarter" idx="10"/>
          </p:nvPr>
        </p:nvSpPr>
        <p:spPr/>
        <p:txBody>
          <a:bodyPr/>
          <a:lstStyle/>
          <a:p>
            <a:fld id="{0FFC501D-25F1-4B44-8AE8-4E293544F59E}" type="slidenum">
              <a:rPr lang="en-GB" smtClean="0"/>
              <a:t>4</a:t>
            </a:fld>
            <a:endParaRPr lang="en-GB"/>
          </a:p>
        </p:txBody>
      </p:sp>
    </p:spTree>
    <p:extLst>
      <p:ext uri="{BB962C8B-B14F-4D97-AF65-F5344CB8AC3E}">
        <p14:creationId xmlns:p14="http://schemas.microsoft.com/office/powerpoint/2010/main" val="38429126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We feel we are in a unique position to develop a blue print locally that can be applied nationally.</a:t>
            </a:r>
          </a:p>
          <a:p>
            <a:endParaRPr lang="en-GB" dirty="0"/>
          </a:p>
          <a:p>
            <a:r>
              <a:rPr lang="en-GB" dirty="0" smtClean="0"/>
              <a:t>The Sound is unique, our partnerships are strong, we want to do this for us and we want to initiate a transformation across the country.</a:t>
            </a:r>
          </a:p>
          <a:p>
            <a:endParaRPr lang="en-GB" dirty="0"/>
          </a:p>
          <a:p>
            <a:r>
              <a:rPr lang="en-GB" dirty="0" smtClean="0"/>
              <a:t>I will now handover to Kat Deeney – Head of Environmental Planning to provide some more details about the NMP how we are going to take this forward.  </a:t>
            </a:r>
            <a:endParaRPr lang="en-GB" dirty="0"/>
          </a:p>
        </p:txBody>
      </p:sp>
      <p:sp>
        <p:nvSpPr>
          <p:cNvPr id="4" name="Slide Number Placeholder 3"/>
          <p:cNvSpPr>
            <a:spLocks noGrp="1"/>
          </p:cNvSpPr>
          <p:nvPr>
            <p:ph type="sldNum" sz="quarter" idx="10"/>
          </p:nvPr>
        </p:nvSpPr>
        <p:spPr/>
        <p:txBody>
          <a:bodyPr/>
          <a:lstStyle/>
          <a:p>
            <a:fld id="{0FFC501D-25F1-4B44-8AE8-4E293544F59E}" type="slidenum">
              <a:rPr lang="en-GB" smtClean="0"/>
              <a:t>5</a:t>
            </a:fld>
            <a:endParaRPr lang="en-GB"/>
          </a:p>
        </p:txBody>
      </p:sp>
    </p:spTree>
    <p:extLst>
      <p:ext uri="{BB962C8B-B14F-4D97-AF65-F5344CB8AC3E}">
        <p14:creationId xmlns:p14="http://schemas.microsoft.com/office/powerpoint/2010/main" val="128499635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8" name="Title 1"/>
          <p:cNvSpPr>
            <a:spLocks noGrp="1"/>
          </p:cNvSpPr>
          <p:nvPr>
            <p:ph type="ctrTitle"/>
          </p:nvPr>
        </p:nvSpPr>
        <p:spPr>
          <a:xfrm>
            <a:off x="596900" y="1122363"/>
            <a:ext cx="10896600" cy="2387600"/>
          </a:xfrm>
        </p:spPr>
        <p:txBody>
          <a:bodyPr anchor="b"/>
          <a:lstStyle>
            <a:lvl1pPr algn="l">
              <a:defRPr sz="6000">
                <a:latin typeface="Gill Sans MT" panose="020B0502020104020203" pitchFamily="34" charset="0"/>
              </a:defRPr>
            </a:lvl1pPr>
          </a:lstStyle>
          <a:p>
            <a:r>
              <a:rPr lang="en-US" smtClean="0"/>
              <a:t>Click to edit Master title style</a:t>
            </a:r>
            <a:endParaRPr lang="en-GB" dirty="0"/>
          </a:p>
        </p:txBody>
      </p:sp>
      <p:sp>
        <p:nvSpPr>
          <p:cNvPr id="9" name="Subtitle 2"/>
          <p:cNvSpPr>
            <a:spLocks noGrp="1"/>
          </p:cNvSpPr>
          <p:nvPr>
            <p:ph type="subTitle" idx="1"/>
          </p:nvPr>
        </p:nvSpPr>
        <p:spPr>
          <a:xfrm>
            <a:off x="596900" y="3602038"/>
            <a:ext cx="10896600" cy="2760662"/>
          </a:xfrm>
        </p:spPr>
        <p:txBody>
          <a:bodyPr/>
          <a:lstStyle>
            <a:lvl1pPr marL="0" indent="0" algn="l">
              <a:buNone/>
              <a:defRPr sz="2400">
                <a:latin typeface="Gill Sans MT" panose="020B05020201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dirty="0"/>
          </a:p>
        </p:txBody>
      </p:sp>
      <p:pic>
        <p:nvPicPr>
          <p:cNvPr id="10" name="Picture 9"/>
          <p:cNvPicPr>
            <a:picLocks noChangeAspect="1"/>
          </p:cNvPicPr>
          <p:nvPr userDrawn="1"/>
        </p:nvPicPr>
        <p:blipFill rotWithShape="1">
          <a:blip r:embed="rId2" cstate="print">
            <a:extLst>
              <a:ext uri="{28A0092B-C50C-407E-A947-70E740481C1C}">
                <a14:useLocalDpi xmlns:a14="http://schemas.microsoft.com/office/drawing/2010/main" val="0"/>
              </a:ext>
            </a:extLst>
          </a:blip>
          <a:srcRect b="86633"/>
          <a:stretch/>
        </p:blipFill>
        <p:spPr>
          <a:xfrm>
            <a:off x="0" y="1"/>
            <a:ext cx="12192000" cy="977900"/>
          </a:xfrm>
          <a:prstGeom prst="rect">
            <a:avLst/>
          </a:prstGeom>
        </p:spPr>
      </p:pic>
    </p:spTree>
    <p:extLst>
      <p:ext uri="{BB962C8B-B14F-4D97-AF65-F5344CB8AC3E}">
        <p14:creationId xmlns:p14="http://schemas.microsoft.com/office/powerpoint/2010/main" val="23384656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977901"/>
            <a:ext cx="10655300" cy="5199062"/>
          </a:xfrm>
        </p:spPr>
        <p:txBody>
          <a:bodyPr/>
          <a:lstStyle>
            <a:lvl1pPr>
              <a:defRPr>
                <a:latin typeface="Gill Sans MT" panose="020B0502020104020203" pitchFamily="34" charset="0"/>
              </a:defRPr>
            </a:lvl1pPr>
            <a:lvl2pPr>
              <a:defRPr>
                <a:latin typeface="Gill Sans MT" panose="020B0502020104020203" pitchFamily="34" charset="0"/>
              </a:defRPr>
            </a:lvl2pPr>
            <a:lvl3pPr>
              <a:defRPr>
                <a:latin typeface="Gill Sans MT" panose="020B0502020104020203" pitchFamily="34" charset="0"/>
              </a:defRPr>
            </a:lvl3pPr>
            <a:lvl4pPr>
              <a:defRPr>
                <a:latin typeface="Gill Sans MT" panose="020B0502020104020203" pitchFamily="34" charset="0"/>
              </a:defRPr>
            </a:lvl4pPr>
            <a:lvl5pPr>
              <a:defRPr>
                <a:latin typeface="Gill Sans MT" panose="020B0502020104020203" pitchFamily="34"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4" name="Date Placeholder 3"/>
          <p:cNvSpPr>
            <a:spLocks noGrp="1"/>
          </p:cNvSpPr>
          <p:nvPr>
            <p:ph type="dt" sz="half" idx="10"/>
          </p:nvPr>
        </p:nvSpPr>
        <p:spPr/>
        <p:txBody>
          <a:bodyPr/>
          <a:lstStyle/>
          <a:p>
            <a:fld id="{7F296949-31FC-459C-8222-35DAADC65748}" type="datetimeFigureOut">
              <a:rPr lang="en-GB" smtClean="0"/>
              <a:t>11/09/2019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A54D479-32B9-4C81-86DC-117C204A4159}" type="slidenum">
              <a:rPr lang="en-GB" smtClean="0"/>
              <a:t>‹#›</a:t>
            </a:fld>
            <a:endParaRPr lang="en-GB"/>
          </a:p>
        </p:txBody>
      </p:sp>
      <p:pic>
        <p:nvPicPr>
          <p:cNvPr id="7" name="Picture 6"/>
          <p:cNvPicPr>
            <a:picLocks noChangeAspect="1"/>
          </p:cNvPicPr>
          <p:nvPr userDrawn="1"/>
        </p:nvPicPr>
        <p:blipFill rotWithShape="1">
          <a:blip r:embed="rId2" cstate="print">
            <a:extLst>
              <a:ext uri="{28A0092B-C50C-407E-A947-70E740481C1C}">
                <a14:useLocalDpi xmlns:a14="http://schemas.microsoft.com/office/drawing/2010/main" val="0"/>
              </a:ext>
            </a:extLst>
          </a:blip>
          <a:srcRect b="86633"/>
          <a:stretch/>
        </p:blipFill>
        <p:spPr>
          <a:xfrm>
            <a:off x="0" y="1"/>
            <a:ext cx="12192000" cy="977900"/>
          </a:xfrm>
          <a:prstGeom prst="rect">
            <a:avLst/>
          </a:prstGeom>
        </p:spPr>
      </p:pic>
    </p:spTree>
    <p:extLst>
      <p:ext uri="{BB962C8B-B14F-4D97-AF65-F5344CB8AC3E}">
        <p14:creationId xmlns:p14="http://schemas.microsoft.com/office/powerpoint/2010/main" val="38838410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atin typeface="Gill Sans MT" panose="020B0502020104020203" pitchFamily="34" charset="0"/>
              </a:defRPr>
            </a:lvl1pPr>
          </a:lstStyle>
          <a:p>
            <a:r>
              <a:rPr lang="en-US" smtClean="0"/>
              <a:t>Click to edit Master title style</a:t>
            </a:r>
            <a:endParaRPr lang="en-GB"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latin typeface="Gill Sans MT" panose="020B0502020104020203"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7F296949-31FC-459C-8222-35DAADC65748}" type="datetimeFigureOut">
              <a:rPr lang="en-GB" smtClean="0"/>
              <a:t>11/09/2019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A54D479-32B9-4C81-86DC-117C204A4159}" type="slidenum">
              <a:rPr lang="en-GB" smtClean="0"/>
              <a:t>‹#›</a:t>
            </a:fld>
            <a:endParaRPr lang="en-GB"/>
          </a:p>
        </p:txBody>
      </p:sp>
      <p:pic>
        <p:nvPicPr>
          <p:cNvPr id="7" name="Picture 6"/>
          <p:cNvPicPr>
            <a:picLocks noChangeAspect="1"/>
          </p:cNvPicPr>
          <p:nvPr userDrawn="1"/>
        </p:nvPicPr>
        <p:blipFill rotWithShape="1">
          <a:blip r:embed="rId2" cstate="print">
            <a:extLst>
              <a:ext uri="{28A0092B-C50C-407E-A947-70E740481C1C}">
                <a14:useLocalDpi xmlns:a14="http://schemas.microsoft.com/office/drawing/2010/main" val="0"/>
              </a:ext>
            </a:extLst>
          </a:blip>
          <a:srcRect b="86633"/>
          <a:stretch/>
        </p:blipFill>
        <p:spPr>
          <a:xfrm>
            <a:off x="0" y="1"/>
            <a:ext cx="12192000" cy="977900"/>
          </a:xfrm>
          <a:prstGeom prst="rect">
            <a:avLst/>
          </a:prstGeom>
        </p:spPr>
      </p:pic>
    </p:spTree>
    <p:extLst>
      <p:ext uri="{BB962C8B-B14F-4D97-AF65-F5344CB8AC3E}">
        <p14:creationId xmlns:p14="http://schemas.microsoft.com/office/powerpoint/2010/main" val="5672235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990600"/>
            <a:ext cx="10515600" cy="700088"/>
          </a:xfrm>
        </p:spPr>
        <p:txBody>
          <a:bodyPr/>
          <a:lstStyle>
            <a:lvl1pPr>
              <a:defRPr>
                <a:latin typeface="Gill Sans MT" panose="020B0502020104020203" pitchFamily="34" charset="0"/>
              </a:defRPr>
            </a:lvl1pPr>
          </a:lstStyle>
          <a:p>
            <a:r>
              <a:rPr lang="en-US" smtClean="0"/>
              <a:t>Click to edit Master title style</a:t>
            </a:r>
            <a:endParaRPr lang="en-GB" dirty="0"/>
          </a:p>
        </p:txBody>
      </p:sp>
      <p:sp>
        <p:nvSpPr>
          <p:cNvPr id="3" name="Content Placeholder 2"/>
          <p:cNvSpPr>
            <a:spLocks noGrp="1"/>
          </p:cNvSpPr>
          <p:nvPr>
            <p:ph sz="half" idx="1"/>
          </p:nvPr>
        </p:nvSpPr>
        <p:spPr>
          <a:xfrm>
            <a:off x="838200" y="1825625"/>
            <a:ext cx="5181600" cy="4351338"/>
          </a:xfrm>
        </p:spPr>
        <p:txBody>
          <a:bodyPr/>
          <a:lstStyle>
            <a:lvl1pPr>
              <a:defRPr>
                <a:latin typeface="Gill Sans MT" panose="020B0502020104020203" pitchFamily="34" charset="0"/>
              </a:defRPr>
            </a:lvl1pPr>
            <a:lvl2pPr>
              <a:defRPr>
                <a:latin typeface="Gill Sans MT" panose="020B0502020104020203" pitchFamily="34" charset="0"/>
              </a:defRPr>
            </a:lvl2pPr>
            <a:lvl3pPr>
              <a:defRPr>
                <a:latin typeface="Gill Sans MT" panose="020B0502020104020203" pitchFamily="34" charset="0"/>
              </a:defRPr>
            </a:lvl3pPr>
            <a:lvl4pPr>
              <a:defRPr>
                <a:latin typeface="Gill Sans MT" panose="020B0502020104020203" pitchFamily="34" charset="0"/>
              </a:defRPr>
            </a:lvl4pPr>
            <a:lvl5pPr>
              <a:defRPr>
                <a:latin typeface="Gill Sans MT" panose="020B0502020104020203" pitchFamily="34"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5" name="Date Placeholder 4"/>
          <p:cNvSpPr>
            <a:spLocks noGrp="1"/>
          </p:cNvSpPr>
          <p:nvPr>
            <p:ph type="dt" sz="half" idx="10"/>
          </p:nvPr>
        </p:nvSpPr>
        <p:spPr/>
        <p:txBody>
          <a:bodyPr/>
          <a:lstStyle/>
          <a:p>
            <a:fld id="{7F296949-31FC-459C-8222-35DAADC65748}" type="datetimeFigureOut">
              <a:rPr lang="en-GB" smtClean="0"/>
              <a:t>11/09/2019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A54D479-32B9-4C81-86DC-117C204A4159}" type="slidenum">
              <a:rPr lang="en-GB" smtClean="0"/>
              <a:t>‹#›</a:t>
            </a:fld>
            <a:endParaRPr lang="en-GB"/>
          </a:p>
        </p:txBody>
      </p:sp>
      <p:pic>
        <p:nvPicPr>
          <p:cNvPr id="8" name="Picture 7"/>
          <p:cNvPicPr>
            <a:picLocks noChangeAspect="1"/>
          </p:cNvPicPr>
          <p:nvPr userDrawn="1"/>
        </p:nvPicPr>
        <p:blipFill rotWithShape="1">
          <a:blip r:embed="rId2" cstate="print">
            <a:extLst>
              <a:ext uri="{28A0092B-C50C-407E-A947-70E740481C1C}">
                <a14:useLocalDpi xmlns:a14="http://schemas.microsoft.com/office/drawing/2010/main" val="0"/>
              </a:ext>
            </a:extLst>
          </a:blip>
          <a:srcRect b="86633"/>
          <a:stretch/>
        </p:blipFill>
        <p:spPr>
          <a:xfrm>
            <a:off x="0" y="1"/>
            <a:ext cx="12192000" cy="977900"/>
          </a:xfrm>
          <a:prstGeom prst="rect">
            <a:avLst/>
          </a:prstGeom>
        </p:spPr>
      </p:pic>
    </p:spTree>
    <p:extLst>
      <p:ext uri="{BB962C8B-B14F-4D97-AF65-F5344CB8AC3E}">
        <p14:creationId xmlns:p14="http://schemas.microsoft.com/office/powerpoint/2010/main" val="146813172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jpe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96900" y="977901"/>
            <a:ext cx="10871200" cy="712787"/>
          </a:xfrm>
          <a:prstGeom prst="rect">
            <a:avLst/>
          </a:prstGeom>
        </p:spPr>
        <p:txBody>
          <a:bodyPr vert="horz" lIns="91440" tIns="45720" rIns="91440" bIns="45720" rtlCol="0" anchor="ctr">
            <a:normAutofit/>
          </a:bodyPr>
          <a:lstStyle/>
          <a:p>
            <a:r>
              <a:rPr lang="en-US" smtClean="0"/>
              <a:t>Click to edit Master title style</a:t>
            </a:r>
            <a:endParaRPr lang="en-GB" dirty="0"/>
          </a:p>
        </p:txBody>
      </p:sp>
      <p:sp>
        <p:nvSpPr>
          <p:cNvPr id="3" name="Text Placeholder 2"/>
          <p:cNvSpPr>
            <a:spLocks noGrp="1"/>
          </p:cNvSpPr>
          <p:nvPr>
            <p:ph type="body" idx="1"/>
          </p:nvPr>
        </p:nvSpPr>
        <p:spPr>
          <a:xfrm>
            <a:off x="596900" y="1825625"/>
            <a:ext cx="10871200" cy="4351338"/>
          </a:xfrm>
          <a:prstGeom prst="rect">
            <a:avLst/>
          </a:prstGeom>
        </p:spPr>
        <p:txBody>
          <a:bodyPr vert="horz" lIns="91440" tIns="45720" rIns="91440" bIns="45720" rtlCol="0">
            <a:normAutofit/>
          </a:body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F296949-31FC-459C-8222-35DAADC65748}" type="datetimeFigureOut">
              <a:rPr lang="en-GB" smtClean="0"/>
              <a:t>11/09/2019</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54D479-32B9-4C81-86DC-117C204A4159}" type="slidenum">
              <a:rPr lang="en-GB" smtClean="0"/>
              <a:t>‹#›</a:t>
            </a:fld>
            <a:endParaRPr lang="en-GB"/>
          </a:p>
        </p:txBody>
      </p:sp>
      <p:pic>
        <p:nvPicPr>
          <p:cNvPr id="7" name="Picture 6"/>
          <p:cNvPicPr>
            <a:picLocks noChangeAspect="1"/>
          </p:cNvPicPr>
          <p:nvPr userDrawn="1"/>
        </p:nvPicPr>
        <p:blipFill rotWithShape="1">
          <a:blip r:embed="rId6" cstate="print">
            <a:extLst>
              <a:ext uri="{28A0092B-C50C-407E-A947-70E740481C1C}">
                <a14:useLocalDpi xmlns:a14="http://schemas.microsoft.com/office/drawing/2010/main" val="0"/>
              </a:ext>
            </a:extLst>
          </a:blip>
          <a:srcRect b="86633"/>
          <a:stretch/>
        </p:blipFill>
        <p:spPr>
          <a:xfrm>
            <a:off x="0" y="1"/>
            <a:ext cx="12192000" cy="977900"/>
          </a:xfrm>
          <a:prstGeom prst="rect">
            <a:avLst/>
          </a:prstGeom>
        </p:spPr>
      </p:pic>
    </p:spTree>
    <p:extLst>
      <p:ext uri="{BB962C8B-B14F-4D97-AF65-F5344CB8AC3E}">
        <p14:creationId xmlns:p14="http://schemas.microsoft.com/office/powerpoint/2010/main" val="62683034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Lst>
  <p:txStyles>
    <p:titleStyle>
      <a:lvl1pPr algn="l" defTabSz="914400" rtl="0" eaLnBrk="1" latinLnBrk="0" hangingPunct="1">
        <a:lnSpc>
          <a:spcPct val="90000"/>
        </a:lnSpc>
        <a:spcBef>
          <a:spcPct val="0"/>
        </a:spcBef>
        <a:buNone/>
        <a:defRPr sz="4400" b="1" kern="1200">
          <a:solidFill>
            <a:schemeClr val="tx1"/>
          </a:solidFill>
          <a:latin typeface="Gill Sans MT" panose="020B05020201040202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Gill Sans MT" panose="020B050202010402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Gill Sans MT" panose="020B050202010402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Gill Sans MT" panose="020B050202010402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ill Sans MT" panose="020B050202010402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Gill Sans MT" panose="020B050202010402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tmp"/><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hyperlink" Target="http://www.plymouth.gov.uk/marinepark"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hyperlink" Target="http://www.plymouth.gov.uk/marinepark" TargetMode="External"/><Relationship Id="rId5" Type="http://schemas.openxmlformats.org/officeDocument/2006/relationships/hyperlink" Target="mailto:NationalMarinePark@plymouth.gov.uk" TargetMode="External"/><Relationship Id="rId4" Type="http://schemas.openxmlformats.org/officeDocument/2006/relationships/image" Target="../media/image17.emf"/></Relationships>
</file>

<file path=ppt/slides/_rels/slide2.xml.rels><?xml version="1.0" encoding="UTF-8" standalone="yes"?>
<Relationships xmlns="http://schemas.openxmlformats.org/package/2006/relationships"><Relationship Id="rId3" Type="http://schemas.openxmlformats.org/officeDocument/2006/relationships/image" Target="../media/image3.tmp"/><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tmp"/><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tmp"/><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4.tmp"/><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creen Clipping"/>
          <p:cNvPicPr>
            <a:picLocks noChangeAspect="1"/>
          </p:cNvPicPr>
          <p:nvPr/>
        </p:nvPicPr>
        <p:blipFill rotWithShape="1">
          <a:blip r:embed="rId3">
            <a:extLst>
              <a:ext uri="{28A0092B-C50C-407E-A947-70E740481C1C}">
                <a14:useLocalDpi xmlns:a14="http://schemas.microsoft.com/office/drawing/2010/main" val="0"/>
              </a:ext>
            </a:extLst>
          </a:blip>
          <a:srcRect t="38166" r="303" b="12035"/>
          <a:stretch/>
        </p:blipFill>
        <p:spPr>
          <a:xfrm>
            <a:off x="374707" y="838898"/>
            <a:ext cx="11411824" cy="5929871"/>
          </a:xfrm>
          <a:prstGeom prst="rect">
            <a:avLst/>
          </a:prstGeom>
        </p:spPr>
      </p:pic>
      <p:sp>
        <p:nvSpPr>
          <p:cNvPr id="2" name="Title 1"/>
          <p:cNvSpPr>
            <a:spLocks noGrp="1"/>
          </p:cNvSpPr>
          <p:nvPr>
            <p:ph type="ctrTitle"/>
          </p:nvPr>
        </p:nvSpPr>
        <p:spPr>
          <a:xfrm>
            <a:off x="480969" y="4353462"/>
            <a:ext cx="7712279" cy="1412715"/>
          </a:xfrm>
        </p:spPr>
        <p:txBody>
          <a:bodyPr>
            <a:noAutofit/>
          </a:bodyPr>
          <a:lstStyle/>
          <a:p>
            <a:r>
              <a:rPr lang="en-GB" sz="3600" dirty="0" smtClean="0">
                <a:solidFill>
                  <a:schemeClr val="bg1"/>
                </a:solidFill>
              </a:rPr>
              <a:t>Plymouth Sound </a:t>
            </a:r>
            <a:br>
              <a:rPr lang="en-GB" sz="3600" dirty="0" smtClean="0">
                <a:solidFill>
                  <a:schemeClr val="bg1"/>
                </a:solidFill>
              </a:rPr>
            </a:br>
            <a:r>
              <a:rPr lang="en-GB" sz="3600" dirty="0" smtClean="0">
                <a:solidFill>
                  <a:schemeClr val="bg1"/>
                </a:solidFill>
              </a:rPr>
              <a:t>The UK’s First </a:t>
            </a:r>
            <a:r>
              <a:rPr lang="en-GB" sz="3600" dirty="0" smtClean="0">
                <a:solidFill>
                  <a:schemeClr val="bg1"/>
                </a:solidFill>
              </a:rPr>
              <a:t>National </a:t>
            </a:r>
            <a:r>
              <a:rPr lang="en-GB" sz="3600" dirty="0" smtClean="0">
                <a:solidFill>
                  <a:schemeClr val="bg1"/>
                </a:solidFill>
              </a:rPr>
              <a:t>Marine </a:t>
            </a:r>
            <a:r>
              <a:rPr lang="en-GB" sz="3600" dirty="0" smtClean="0">
                <a:solidFill>
                  <a:schemeClr val="bg1"/>
                </a:solidFill>
              </a:rPr>
              <a:t>Park</a:t>
            </a:r>
            <a:endParaRPr lang="en-GB" sz="3600" dirty="0">
              <a:solidFill>
                <a:schemeClr val="bg1"/>
              </a:solidFill>
            </a:endParaRPr>
          </a:p>
        </p:txBody>
      </p:sp>
      <p:sp>
        <p:nvSpPr>
          <p:cNvPr id="4" name="Rectangle 3"/>
          <p:cNvSpPr/>
          <p:nvPr/>
        </p:nvSpPr>
        <p:spPr>
          <a:xfrm>
            <a:off x="480969" y="5640009"/>
            <a:ext cx="4572000" cy="923330"/>
          </a:xfrm>
          <a:prstGeom prst="rect">
            <a:avLst/>
          </a:prstGeom>
        </p:spPr>
        <p:txBody>
          <a:bodyPr>
            <a:spAutoFit/>
          </a:bodyPr>
          <a:lstStyle/>
          <a:p>
            <a:endParaRPr lang="en-GB" u="sng" dirty="0" smtClean="0">
              <a:solidFill>
                <a:schemeClr val="bg1"/>
              </a:solidFill>
              <a:latin typeface="+mn-lt"/>
              <a:hlinkClick r:id="rId4"/>
            </a:endParaRPr>
          </a:p>
          <a:p>
            <a:r>
              <a:rPr lang="en-GB" u="sng" dirty="0" smtClean="0">
                <a:solidFill>
                  <a:schemeClr val="bg1"/>
                </a:solidFill>
                <a:latin typeface="+mn-lt"/>
                <a:hlinkClick r:id="rId4"/>
              </a:rPr>
              <a:t>www.plymouth.gov.uk/marinepark</a:t>
            </a:r>
            <a:endParaRPr lang="en-GB" u="sng" dirty="0">
              <a:solidFill>
                <a:schemeClr val="bg1"/>
              </a:solidFill>
              <a:latin typeface="+mn-lt"/>
            </a:endParaRPr>
          </a:p>
          <a:p>
            <a:r>
              <a:rPr lang="en-GB" dirty="0" smtClean="0">
                <a:solidFill>
                  <a:schemeClr val="bg1"/>
                </a:solidFill>
                <a:latin typeface="+mn-lt"/>
              </a:rPr>
              <a:t>#</a:t>
            </a:r>
            <a:r>
              <a:rPr lang="en-GB" dirty="0" err="1">
                <a:solidFill>
                  <a:schemeClr val="bg1"/>
                </a:solidFill>
                <a:latin typeface="+mn-lt"/>
              </a:rPr>
              <a:t>MarineParkPlym</a:t>
            </a:r>
            <a:endParaRPr lang="en-GB" dirty="0">
              <a:solidFill>
                <a:schemeClr val="bg1"/>
              </a:solidFill>
              <a:latin typeface="+mn-lt"/>
            </a:endParaRPr>
          </a:p>
        </p:txBody>
      </p:sp>
    </p:spTree>
    <p:extLst>
      <p:ext uri="{BB962C8B-B14F-4D97-AF65-F5344CB8AC3E}">
        <p14:creationId xmlns:p14="http://schemas.microsoft.com/office/powerpoint/2010/main" val="54940270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48017" y="691928"/>
            <a:ext cx="6991401" cy="584775"/>
          </a:xfrm>
          <a:prstGeom prst="rect">
            <a:avLst/>
          </a:prstGeom>
        </p:spPr>
        <p:txBody>
          <a:bodyPr wrap="none">
            <a:spAutoFit/>
          </a:bodyPr>
          <a:lstStyle/>
          <a:p>
            <a:r>
              <a:rPr lang="en-GB" sz="3200" dirty="0" smtClean="0">
                <a:solidFill>
                  <a:schemeClr val="accent1">
                    <a:lumMod val="60000"/>
                    <a:lumOff val="40000"/>
                  </a:schemeClr>
                </a:solidFill>
                <a:latin typeface="Gill Sans MT" panose="020B0502020104020203" pitchFamily="34" charset="0"/>
              </a:rPr>
              <a:t>How do we develop and deliver a NMP? </a:t>
            </a:r>
            <a:endParaRPr lang="en-GB" sz="3200" dirty="0" smtClean="0">
              <a:solidFill>
                <a:schemeClr val="accent1">
                  <a:lumMod val="60000"/>
                  <a:lumOff val="40000"/>
                </a:schemeClr>
              </a:solidFill>
              <a:latin typeface="Gill Sans MT" panose="020B0502020104020203" pitchFamily="34" charset="0"/>
            </a:endParaRPr>
          </a:p>
        </p:txBody>
      </p:sp>
      <p:sp>
        <p:nvSpPr>
          <p:cNvPr id="11" name="TextBox 10"/>
          <p:cNvSpPr txBox="1"/>
          <p:nvPr/>
        </p:nvSpPr>
        <p:spPr>
          <a:xfrm>
            <a:off x="387926" y="1524451"/>
            <a:ext cx="7315200" cy="2862322"/>
          </a:xfrm>
          <a:prstGeom prst="rect">
            <a:avLst/>
          </a:prstGeom>
          <a:noFill/>
        </p:spPr>
        <p:txBody>
          <a:bodyPr wrap="square" rtlCol="0">
            <a:spAutoFit/>
          </a:bodyPr>
          <a:lstStyle/>
          <a:p>
            <a:pPr marL="285750" indent="-285750">
              <a:buFont typeface="Arial" panose="020B0604020202020204" pitchFamily="34" charset="0"/>
              <a:buChar char="•"/>
            </a:pPr>
            <a:r>
              <a:rPr lang="en-GB" sz="2400" dirty="0" smtClean="0">
                <a:solidFill>
                  <a:schemeClr val="accent1">
                    <a:lumMod val="75000"/>
                  </a:schemeClr>
                </a:solidFill>
                <a:latin typeface="Gill Sans MT" panose="020B0502020104020203" pitchFamily="34" charset="0"/>
              </a:rPr>
              <a:t>Learn from Planning on the land</a:t>
            </a:r>
          </a:p>
          <a:p>
            <a:endParaRPr lang="en-GB" sz="2400" dirty="0" smtClean="0">
              <a:solidFill>
                <a:schemeClr val="accent1">
                  <a:lumMod val="75000"/>
                </a:schemeClr>
              </a:solidFill>
              <a:latin typeface="Gill Sans MT" panose="020B0502020104020203" pitchFamily="34" charset="0"/>
            </a:endParaRPr>
          </a:p>
          <a:p>
            <a:pPr marL="285750" indent="-285750">
              <a:buFont typeface="Arial" panose="020B0604020202020204" pitchFamily="34" charset="0"/>
              <a:buChar char="•"/>
            </a:pPr>
            <a:r>
              <a:rPr lang="en-GB" sz="2400" dirty="0" smtClean="0">
                <a:solidFill>
                  <a:schemeClr val="accent1">
                    <a:lumMod val="75000"/>
                  </a:schemeClr>
                </a:solidFill>
                <a:latin typeface="Gill Sans MT" panose="020B0502020104020203" pitchFamily="34" charset="0"/>
              </a:rPr>
              <a:t>Co-design and collaboration </a:t>
            </a:r>
          </a:p>
          <a:p>
            <a:pPr marL="285750" indent="-285750">
              <a:buFont typeface="Arial" panose="020B0604020202020204" pitchFamily="34" charset="0"/>
              <a:buChar char="•"/>
            </a:pPr>
            <a:endParaRPr lang="en-GB" sz="2400" dirty="0" smtClean="0">
              <a:solidFill>
                <a:schemeClr val="accent1">
                  <a:lumMod val="75000"/>
                </a:schemeClr>
              </a:solidFill>
              <a:latin typeface="Gill Sans MT" panose="020B0502020104020203" pitchFamily="34" charset="0"/>
            </a:endParaRPr>
          </a:p>
          <a:p>
            <a:pPr marL="285750" indent="-285750">
              <a:buFont typeface="Arial" panose="020B0604020202020204" pitchFamily="34" charset="0"/>
              <a:buChar char="•"/>
            </a:pPr>
            <a:r>
              <a:rPr lang="en-GB" sz="2400" dirty="0" smtClean="0">
                <a:solidFill>
                  <a:schemeClr val="accent1">
                    <a:lumMod val="75000"/>
                  </a:schemeClr>
                </a:solidFill>
                <a:latin typeface="Gill Sans MT" panose="020B0502020104020203" pitchFamily="34" charset="0"/>
              </a:rPr>
              <a:t>Commitment to working with others – locally and Nationally</a:t>
            </a:r>
          </a:p>
          <a:p>
            <a:pPr marL="285750" indent="-285750">
              <a:buFont typeface="Arial" panose="020B0604020202020204" pitchFamily="34" charset="0"/>
              <a:buChar char="•"/>
            </a:pPr>
            <a:endParaRPr lang="en-GB" dirty="0" smtClean="0"/>
          </a:p>
          <a:p>
            <a:pPr marL="285750" indent="-285750">
              <a:buFont typeface="Arial" panose="020B0604020202020204" pitchFamily="34" charset="0"/>
              <a:buChar char="•"/>
            </a:pPr>
            <a:endParaRPr lang="en-GB" dirty="0"/>
          </a:p>
        </p:txBody>
      </p:sp>
      <p:sp>
        <p:nvSpPr>
          <p:cNvPr id="12" name="TextBox 11"/>
          <p:cNvSpPr txBox="1"/>
          <p:nvPr/>
        </p:nvSpPr>
        <p:spPr>
          <a:xfrm>
            <a:off x="387926" y="4142477"/>
            <a:ext cx="6815237" cy="1938992"/>
          </a:xfrm>
          <a:prstGeom prst="rect">
            <a:avLst/>
          </a:prstGeom>
          <a:noFill/>
        </p:spPr>
        <p:txBody>
          <a:bodyPr wrap="square" rtlCol="0">
            <a:spAutoFit/>
          </a:bodyPr>
          <a:lstStyle/>
          <a:p>
            <a:pPr marL="285750" indent="-285750">
              <a:buFont typeface="Arial" panose="020B0604020202020204" pitchFamily="34" charset="0"/>
              <a:buChar char="•"/>
            </a:pPr>
            <a:r>
              <a:rPr lang="en-GB" sz="2400" dirty="0">
                <a:solidFill>
                  <a:schemeClr val="accent1">
                    <a:lumMod val="75000"/>
                  </a:schemeClr>
                </a:solidFill>
                <a:latin typeface="Gill Sans MT" panose="020B0502020104020203" pitchFamily="34" charset="0"/>
              </a:rPr>
              <a:t>Development of a 5 year </a:t>
            </a:r>
            <a:r>
              <a:rPr lang="en-GB" sz="2400" dirty="0" smtClean="0">
                <a:solidFill>
                  <a:schemeClr val="accent1">
                    <a:lumMod val="75000"/>
                  </a:schemeClr>
                </a:solidFill>
                <a:latin typeface="Gill Sans MT" panose="020B0502020104020203" pitchFamily="34" charset="0"/>
              </a:rPr>
              <a:t>Business plan</a:t>
            </a:r>
          </a:p>
          <a:p>
            <a:endParaRPr lang="en-GB" sz="2400" dirty="0">
              <a:solidFill>
                <a:schemeClr val="accent1">
                  <a:lumMod val="75000"/>
                </a:schemeClr>
              </a:solidFill>
              <a:latin typeface="Gill Sans MT" panose="020B0502020104020203" pitchFamily="34" charset="0"/>
            </a:endParaRPr>
          </a:p>
          <a:p>
            <a:pPr marL="285750" indent="-285750">
              <a:buFont typeface="Arial" panose="020B0604020202020204" pitchFamily="34" charset="0"/>
              <a:buChar char="•"/>
            </a:pPr>
            <a:r>
              <a:rPr lang="en-GB" sz="2400" dirty="0">
                <a:solidFill>
                  <a:schemeClr val="accent1">
                    <a:lumMod val="75000"/>
                  </a:schemeClr>
                </a:solidFill>
                <a:latin typeface="Gill Sans MT" panose="020B0502020104020203" pitchFamily="34" charset="0"/>
              </a:rPr>
              <a:t>Turn up the volume on what is already </a:t>
            </a:r>
            <a:r>
              <a:rPr lang="en-GB" sz="2400" dirty="0" smtClean="0">
                <a:solidFill>
                  <a:schemeClr val="accent1">
                    <a:lumMod val="75000"/>
                  </a:schemeClr>
                </a:solidFill>
                <a:latin typeface="Gill Sans MT" panose="020B0502020104020203" pitchFamily="34" charset="0"/>
              </a:rPr>
              <a:t>great</a:t>
            </a:r>
          </a:p>
          <a:p>
            <a:endParaRPr lang="en-GB" sz="2400" dirty="0">
              <a:solidFill>
                <a:schemeClr val="accent1">
                  <a:lumMod val="75000"/>
                </a:schemeClr>
              </a:solidFill>
              <a:latin typeface="Gill Sans MT" panose="020B0502020104020203" pitchFamily="34" charset="0"/>
            </a:endParaRPr>
          </a:p>
          <a:p>
            <a:pPr marL="285750" indent="-285750">
              <a:buFont typeface="Arial" panose="020B0604020202020204" pitchFamily="34" charset="0"/>
              <a:buChar char="•"/>
            </a:pPr>
            <a:r>
              <a:rPr lang="en-GB" sz="2400" dirty="0">
                <a:solidFill>
                  <a:schemeClr val="accent1">
                    <a:lumMod val="75000"/>
                  </a:schemeClr>
                </a:solidFill>
                <a:latin typeface="Gill Sans MT" panose="020B0502020104020203" pitchFamily="34" charset="0"/>
              </a:rPr>
              <a:t>Build on our </a:t>
            </a:r>
            <a:r>
              <a:rPr lang="en-GB" sz="2400" dirty="0" smtClean="0">
                <a:solidFill>
                  <a:schemeClr val="accent1">
                    <a:lumMod val="75000"/>
                  </a:schemeClr>
                </a:solidFill>
                <a:latin typeface="Gill Sans MT" panose="020B0502020104020203" pitchFamily="34" charset="0"/>
              </a:rPr>
              <a:t>successes</a:t>
            </a:r>
            <a:endParaRPr lang="en-GB" sz="2400" dirty="0">
              <a:solidFill>
                <a:schemeClr val="accent1">
                  <a:lumMod val="75000"/>
                </a:schemeClr>
              </a:solidFill>
              <a:latin typeface="Gill Sans MT" panose="020B0502020104020203" pitchFamily="34" charset="0"/>
            </a:endParaRPr>
          </a:p>
        </p:txBody>
      </p:sp>
      <p:pic>
        <p:nvPicPr>
          <p:cNvPr id="13" name="Picture 12" descr="Screen Clippi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41671" y="1035670"/>
            <a:ext cx="4045529" cy="5628366"/>
          </a:xfrm>
          <a:prstGeom prst="rect">
            <a:avLst/>
          </a:prstGeom>
        </p:spPr>
      </p:pic>
    </p:spTree>
    <p:extLst>
      <p:ext uri="{BB962C8B-B14F-4D97-AF65-F5344CB8AC3E}">
        <p14:creationId xmlns:p14="http://schemas.microsoft.com/office/powerpoint/2010/main" val="80605031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9922" y="924584"/>
            <a:ext cx="9875182" cy="5707140"/>
          </a:xfrm>
          <a:prstGeom prst="rect">
            <a:avLst/>
          </a:prstGeom>
        </p:spPr>
      </p:pic>
      <p:sp>
        <p:nvSpPr>
          <p:cNvPr id="2" name="Content Placeholder 1"/>
          <p:cNvSpPr>
            <a:spLocks noGrp="1"/>
          </p:cNvSpPr>
          <p:nvPr>
            <p:ph idx="1"/>
          </p:nvPr>
        </p:nvSpPr>
        <p:spPr>
          <a:xfrm>
            <a:off x="1252400" y="1039849"/>
            <a:ext cx="4523932" cy="2963439"/>
          </a:xfrm>
          <a:solidFill>
            <a:schemeClr val="tx1">
              <a:alpha val="21000"/>
            </a:schemeClr>
          </a:solidFill>
        </p:spPr>
        <p:txBody>
          <a:bodyPr>
            <a:normAutofit fontScale="92500" lnSpcReduction="20000"/>
          </a:bodyPr>
          <a:lstStyle/>
          <a:p>
            <a:pPr marL="0" indent="0">
              <a:buNone/>
            </a:pPr>
            <a:r>
              <a:rPr lang="en-GB" i="1" dirty="0">
                <a:solidFill>
                  <a:schemeClr val="bg1"/>
                </a:solidFill>
              </a:rPr>
              <a:t>"In the past Plymouth launched many great voyages that changed the history of the world. It is my hope that, in the future, people will look back at Plymouth as the ocean innovator that set the standard for National Marine Parks in Britain and across the globe." </a:t>
            </a:r>
            <a:r>
              <a:rPr lang="en-GB" b="1" i="1" dirty="0" smtClean="0">
                <a:solidFill>
                  <a:schemeClr val="bg1"/>
                </a:solidFill>
              </a:rPr>
              <a:t>Lewis Pugh, UN Patron of the Oceans</a:t>
            </a:r>
            <a:r>
              <a:rPr lang="en-GB" i="1" dirty="0" smtClean="0">
                <a:solidFill>
                  <a:schemeClr val="bg1"/>
                </a:solidFill>
              </a:rPr>
              <a:t>. </a:t>
            </a:r>
            <a:endParaRPr lang="en-GB" i="1" dirty="0">
              <a:solidFill>
                <a:schemeClr val="bg1"/>
              </a:solidFill>
            </a:endParaRPr>
          </a:p>
          <a:p>
            <a:pPr marL="0" indent="0">
              <a:buNone/>
            </a:pPr>
            <a:endParaRPr lang="en-GB" dirty="0" smtClean="0"/>
          </a:p>
        </p:txBody>
      </p:sp>
    </p:spTree>
    <p:extLst>
      <p:ext uri="{BB962C8B-B14F-4D97-AF65-F5344CB8AC3E}">
        <p14:creationId xmlns:p14="http://schemas.microsoft.com/office/powerpoint/2010/main" val="126888484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p:cNvGraphicFramePr>
            <a:graphicFrameLocks noChangeAspect="1"/>
          </p:cNvGraphicFramePr>
          <p:nvPr>
            <p:extLst>
              <p:ext uri="{D42A27DB-BD31-4B8C-83A1-F6EECF244321}">
                <p14:modId xmlns:p14="http://schemas.microsoft.com/office/powerpoint/2010/main" val="518788180"/>
              </p:ext>
            </p:extLst>
          </p:nvPr>
        </p:nvGraphicFramePr>
        <p:xfrm>
          <a:off x="380073" y="566195"/>
          <a:ext cx="6243753" cy="6243753"/>
        </p:xfrm>
        <a:graphic>
          <a:graphicData uri="http://schemas.openxmlformats.org/presentationml/2006/ole">
            <mc:AlternateContent xmlns:mc="http://schemas.openxmlformats.org/markup-compatibility/2006">
              <mc:Choice xmlns:v="urn:schemas-microsoft-com:vml" Requires="v">
                <p:oleObj spid="_x0000_s1028" name="Acrobat Document" r:id="rId3" imgW="2666852" imgH="2666692" progId="AcroExch.Document.DC">
                  <p:embed/>
                </p:oleObj>
              </mc:Choice>
              <mc:Fallback>
                <p:oleObj name="Acrobat Document" r:id="rId3" imgW="2666852" imgH="2666692" progId="AcroExch.Document.DC">
                  <p:embed/>
                  <p:pic>
                    <p:nvPicPr>
                      <p:cNvPr id="0" name=""/>
                      <p:cNvPicPr/>
                      <p:nvPr/>
                    </p:nvPicPr>
                    <p:blipFill>
                      <a:blip r:embed="rId4"/>
                      <a:stretch>
                        <a:fillRect/>
                      </a:stretch>
                    </p:blipFill>
                    <p:spPr>
                      <a:xfrm>
                        <a:off x="380073" y="566195"/>
                        <a:ext cx="6243753" cy="6243753"/>
                      </a:xfrm>
                      <a:prstGeom prst="rect">
                        <a:avLst/>
                      </a:prstGeom>
                    </p:spPr>
                  </p:pic>
                </p:oleObj>
              </mc:Fallback>
            </mc:AlternateContent>
          </a:graphicData>
        </a:graphic>
      </p:graphicFrame>
      <p:sp>
        <p:nvSpPr>
          <p:cNvPr id="3" name="Rectangle 2"/>
          <p:cNvSpPr/>
          <p:nvPr/>
        </p:nvSpPr>
        <p:spPr>
          <a:xfrm>
            <a:off x="7036420" y="2607593"/>
            <a:ext cx="5018048" cy="1938992"/>
          </a:xfrm>
          <a:prstGeom prst="rect">
            <a:avLst/>
          </a:prstGeom>
        </p:spPr>
        <p:txBody>
          <a:bodyPr wrap="square">
            <a:spAutoFit/>
          </a:bodyPr>
          <a:lstStyle/>
          <a:p>
            <a:r>
              <a:rPr lang="en-GB" sz="2400" dirty="0" smtClean="0">
                <a:latin typeface="Gill Sans MT" panose="020B0502020104020203" pitchFamily="34" charset="0"/>
                <a:hlinkClick r:id="rId5"/>
              </a:rPr>
              <a:t>NationalMarinePark@plymouth.gov.uk</a:t>
            </a:r>
            <a:endParaRPr lang="en-GB" sz="2400" dirty="0">
              <a:latin typeface="Gill Sans MT" panose="020B0502020104020203" pitchFamily="34" charset="0"/>
            </a:endParaRPr>
          </a:p>
          <a:p>
            <a:pPr algn="just"/>
            <a:endParaRPr lang="en-GB" sz="2400" dirty="0">
              <a:latin typeface="Gill Sans MT" panose="020B0502020104020203" pitchFamily="34" charset="0"/>
            </a:endParaRPr>
          </a:p>
          <a:p>
            <a:pPr algn="just"/>
            <a:r>
              <a:rPr lang="en-GB" sz="2400" u="sng" dirty="0">
                <a:latin typeface="Gill Sans MT" panose="020B0502020104020203" pitchFamily="34" charset="0"/>
                <a:hlinkClick r:id="rId6"/>
              </a:rPr>
              <a:t>www.plymouth.gov.uk/marinepark</a:t>
            </a:r>
            <a:endParaRPr lang="en-GB" sz="2400" u="sng" dirty="0">
              <a:latin typeface="Gill Sans MT" panose="020B0502020104020203" pitchFamily="34" charset="0"/>
            </a:endParaRPr>
          </a:p>
          <a:p>
            <a:pPr algn="just"/>
            <a:endParaRPr lang="en-GB" sz="2400" dirty="0">
              <a:latin typeface="Gill Sans MT" panose="020B0502020104020203" pitchFamily="34" charset="0"/>
            </a:endParaRPr>
          </a:p>
          <a:p>
            <a:pPr algn="just"/>
            <a:r>
              <a:rPr lang="en-GB" sz="2400" dirty="0">
                <a:latin typeface="Gill Sans MT" panose="020B0502020104020203" pitchFamily="34" charset="0"/>
              </a:rPr>
              <a:t>#</a:t>
            </a:r>
            <a:r>
              <a:rPr lang="en-GB" sz="2400" dirty="0" err="1">
                <a:latin typeface="Gill Sans MT" panose="020B0502020104020203" pitchFamily="34" charset="0"/>
              </a:rPr>
              <a:t>MarineParkPlym</a:t>
            </a:r>
            <a:endParaRPr lang="en-GB" sz="2400" dirty="0">
              <a:latin typeface="Gill Sans MT" panose="020B0502020104020203" pitchFamily="34" charset="0"/>
            </a:endParaRPr>
          </a:p>
        </p:txBody>
      </p:sp>
    </p:spTree>
    <p:extLst>
      <p:ext uri="{BB962C8B-B14F-4D97-AF65-F5344CB8AC3E}">
        <p14:creationId xmlns:p14="http://schemas.microsoft.com/office/powerpoint/2010/main" val="353653441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creen Clipping"/>
          <p:cNvPicPr>
            <a:picLocks noChangeAspect="1"/>
          </p:cNvPicPr>
          <p:nvPr/>
        </p:nvPicPr>
        <p:blipFill rotWithShape="1">
          <a:blip r:embed="rId3">
            <a:extLst>
              <a:ext uri="{28A0092B-C50C-407E-A947-70E740481C1C}">
                <a14:useLocalDpi xmlns:a14="http://schemas.microsoft.com/office/drawing/2010/main" val="0"/>
              </a:ext>
            </a:extLst>
          </a:blip>
          <a:srcRect t="11244" b="2512"/>
          <a:stretch/>
        </p:blipFill>
        <p:spPr>
          <a:xfrm>
            <a:off x="476699" y="1459346"/>
            <a:ext cx="4558973" cy="5114384"/>
          </a:xfrm>
          <a:prstGeom prst="rect">
            <a:avLst/>
          </a:prstGeom>
        </p:spPr>
      </p:pic>
      <p:sp>
        <p:nvSpPr>
          <p:cNvPr id="3" name="Content Placeholder 2"/>
          <p:cNvSpPr>
            <a:spLocks noGrp="1"/>
          </p:cNvSpPr>
          <p:nvPr>
            <p:ph idx="1"/>
          </p:nvPr>
        </p:nvSpPr>
        <p:spPr>
          <a:xfrm>
            <a:off x="5254619" y="1551707"/>
            <a:ext cx="6447854" cy="5114383"/>
          </a:xfrm>
        </p:spPr>
        <p:txBody>
          <a:bodyPr>
            <a:normAutofit fontScale="55000" lnSpcReduction="20000"/>
          </a:bodyPr>
          <a:lstStyle/>
          <a:p>
            <a:pPr>
              <a:lnSpc>
                <a:spcPct val="120000"/>
              </a:lnSpc>
            </a:pPr>
            <a:r>
              <a:rPr lang="en-GB" sz="3400" dirty="0" smtClean="0">
                <a:solidFill>
                  <a:schemeClr val="accent1">
                    <a:lumMod val="75000"/>
                  </a:schemeClr>
                </a:solidFill>
              </a:rPr>
              <a:t>Plymouth </a:t>
            </a:r>
            <a:r>
              <a:rPr lang="en-GB" sz="3400" dirty="0">
                <a:solidFill>
                  <a:schemeClr val="accent1">
                    <a:lumMod val="75000"/>
                  </a:schemeClr>
                </a:solidFill>
              </a:rPr>
              <a:t>Sound and Tamar Estuaries Marine Protected Area covers 405 km2 - over five times the size of the city</a:t>
            </a:r>
          </a:p>
          <a:p>
            <a:pPr>
              <a:lnSpc>
                <a:spcPct val="120000"/>
              </a:lnSpc>
            </a:pPr>
            <a:r>
              <a:rPr lang="en-GB" sz="3400" dirty="0">
                <a:solidFill>
                  <a:schemeClr val="accent1">
                    <a:lumMod val="75000"/>
                  </a:schemeClr>
                </a:solidFill>
              </a:rPr>
              <a:t>Plymouth is home to the second largest fish market in England by value and an incredibly important asset for the UK fishing industry </a:t>
            </a:r>
          </a:p>
          <a:p>
            <a:pPr>
              <a:lnSpc>
                <a:spcPct val="120000"/>
              </a:lnSpc>
            </a:pPr>
            <a:r>
              <a:rPr lang="en-GB" sz="3400" dirty="0">
                <a:solidFill>
                  <a:schemeClr val="accent1">
                    <a:lumMod val="75000"/>
                  </a:schemeClr>
                </a:solidFill>
              </a:rPr>
              <a:t>The waters are currently collaboratively managed by the Tamar Estuaries Consultative Forum that brings together the 18 organisations with statutory responsibilities for the waters </a:t>
            </a:r>
          </a:p>
          <a:p>
            <a:pPr>
              <a:lnSpc>
                <a:spcPct val="120000"/>
              </a:lnSpc>
            </a:pPr>
            <a:r>
              <a:rPr lang="en-GB" sz="3400" dirty="0">
                <a:solidFill>
                  <a:schemeClr val="accent1">
                    <a:lumMod val="75000"/>
                  </a:schemeClr>
                </a:solidFill>
              </a:rPr>
              <a:t>HMNB Devonport, the largest naval base in Western Europe is located off Plymouth Sound </a:t>
            </a:r>
          </a:p>
          <a:p>
            <a:pPr>
              <a:lnSpc>
                <a:spcPct val="120000"/>
              </a:lnSpc>
            </a:pPr>
            <a:r>
              <a:rPr lang="en-GB" sz="3400" dirty="0">
                <a:solidFill>
                  <a:schemeClr val="accent1">
                    <a:lumMod val="75000"/>
                  </a:schemeClr>
                </a:solidFill>
              </a:rPr>
              <a:t>The marine sector in Plymouth employs over 7,100 people </a:t>
            </a:r>
          </a:p>
          <a:p>
            <a:pPr>
              <a:lnSpc>
                <a:spcPct val="120000"/>
              </a:lnSpc>
            </a:pPr>
            <a:r>
              <a:rPr lang="en-GB" sz="3400" dirty="0">
                <a:solidFill>
                  <a:schemeClr val="accent1">
                    <a:lumMod val="75000"/>
                  </a:schemeClr>
                </a:solidFill>
              </a:rPr>
              <a:t>Like National Parks on land, there is a huge level of support for and interest in the marine environment with 116 million day trips to the coast recorded in 2017 </a:t>
            </a:r>
          </a:p>
          <a:p>
            <a:endParaRPr lang="en-GB" dirty="0"/>
          </a:p>
        </p:txBody>
      </p:sp>
      <p:sp>
        <p:nvSpPr>
          <p:cNvPr id="6" name="Title 1"/>
          <p:cNvSpPr txBox="1">
            <a:spLocks/>
          </p:cNvSpPr>
          <p:nvPr/>
        </p:nvSpPr>
        <p:spPr>
          <a:xfrm>
            <a:off x="64315" y="612395"/>
            <a:ext cx="4709021" cy="2340530"/>
          </a:xfrm>
          <a:prstGeom prst="rect">
            <a:avLst/>
          </a:prstGeom>
        </p:spPr>
        <p:txBody>
          <a:bodyPr>
            <a:normAutofit/>
          </a:bodyPr>
          <a:lstStyle>
            <a:lvl1pPr algn="l" defTabSz="914400" rtl="0" eaLnBrk="1" latinLnBrk="0" hangingPunct="1">
              <a:lnSpc>
                <a:spcPct val="90000"/>
              </a:lnSpc>
              <a:spcBef>
                <a:spcPct val="0"/>
              </a:spcBef>
              <a:buNone/>
              <a:defRPr sz="4400" b="1" kern="1200">
                <a:solidFill>
                  <a:schemeClr val="tx1"/>
                </a:solidFill>
                <a:latin typeface="Gill Sans MT" panose="020B0502020104020203" pitchFamily="34" charset="0"/>
                <a:ea typeface="+mj-ea"/>
                <a:cs typeface="+mj-cs"/>
              </a:defRPr>
            </a:lvl1pPr>
          </a:lstStyle>
          <a:p>
            <a:pPr algn="just"/>
            <a:endParaRPr lang="en-GB" sz="3200" b="0" dirty="0">
              <a:solidFill>
                <a:schemeClr val="bg1"/>
              </a:solidFill>
            </a:endParaRPr>
          </a:p>
        </p:txBody>
      </p:sp>
      <p:sp>
        <p:nvSpPr>
          <p:cNvPr id="2" name="TextBox 1"/>
          <p:cNvSpPr txBox="1"/>
          <p:nvPr/>
        </p:nvSpPr>
        <p:spPr>
          <a:xfrm>
            <a:off x="407355" y="765407"/>
            <a:ext cx="8898209" cy="800219"/>
          </a:xfrm>
          <a:prstGeom prst="rect">
            <a:avLst/>
          </a:prstGeom>
          <a:noFill/>
        </p:spPr>
        <p:txBody>
          <a:bodyPr wrap="square" rtlCol="0">
            <a:spAutoFit/>
          </a:bodyPr>
          <a:lstStyle/>
          <a:p>
            <a:r>
              <a:rPr lang="en-GB" sz="2800" dirty="0">
                <a:solidFill>
                  <a:schemeClr val="accent1">
                    <a:lumMod val="75000"/>
                  </a:schemeClr>
                </a:solidFill>
                <a:latin typeface="Gill Sans MT" panose="020B0502020104020203" pitchFamily="34" charset="0"/>
              </a:rPr>
              <a:t>Plymouth Sound - our </a:t>
            </a:r>
            <a:r>
              <a:rPr lang="en-GB" sz="2800" dirty="0">
                <a:solidFill>
                  <a:schemeClr val="accent1">
                    <a:lumMod val="75000"/>
                  </a:schemeClr>
                </a:solidFill>
                <a:latin typeface="Gill Sans MT" panose="020B0502020104020203" pitchFamily="34" charset="0"/>
              </a:rPr>
              <a:t>Unique </a:t>
            </a:r>
            <a:r>
              <a:rPr lang="en-GB" sz="2800" dirty="0" smtClean="0">
                <a:solidFill>
                  <a:schemeClr val="accent1">
                    <a:lumMod val="75000"/>
                  </a:schemeClr>
                </a:solidFill>
                <a:latin typeface="Gill Sans MT" panose="020B0502020104020203" pitchFamily="34" charset="0"/>
              </a:rPr>
              <a:t>Place, </a:t>
            </a:r>
            <a:r>
              <a:rPr lang="en-GB" sz="2800" dirty="0">
                <a:solidFill>
                  <a:schemeClr val="accent1">
                    <a:lumMod val="75000"/>
                  </a:schemeClr>
                </a:solidFill>
                <a:latin typeface="Gill Sans MT" panose="020B0502020104020203" pitchFamily="34" charset="0"/>
              </a:rPr>
              <a:t>our </a:t>
            </a:r>
            <a:r>
              <a:rPr lang="en-GB" sz="2800" dirty="0">
                <a:solidFill>
                  <a:schemeClr val="accent1">
                    <a:lumMod val="75000"/>
                  </a:schemeClr>
                </a:solidFill>
                <a:latin typeface="Gill Sans MT" panose="020B0502020104020203" pitchFamily="34" charset="0"/>
              </a:rPr>
              <a:t>Unique </a:t>
            </a:r>
            <a:r>
              <a:rPr lang="en-GB" sz="2800" dirty="0" smtClean="0">
                <a:solidFill>
                  <a:schemeClr val="accent1">
                    <a:lumMod val="75000"/>
                  </a:schemeClr>
                </a:solidFill>
                <a:latin typeface="Gill Sans MT" panose="020B0502020104020203" pitchFamily="34" charset="0"/>
              </a:rPr>
              <a:t>Offer</a:t>
            </a:r>
            <a:endParaRPr lang="en-GB" dirty="0"/>
          </a:p>
          <a:p>
            <a:endParaRPr lang="en-GB" dirty="0"/>
          </a:p>
        </p:txBody>
      </p:sp>
    </p:spTree>
    <p:extLst>
      <p:ext uri="{BB962C8B-B14F-4D97-AF65-F5344CB8AC3E}">
        <p14:creationId xmlns:p14="http://schemas.microsoft.com/office/powerpoint/2010/main" val="81714750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485929" y="627259"/>
            <a:ext cx="8833565" cy="6110674"/>
          </a:xfrm>
          <a:prstGeom prst="rect">
            <a:avLst/>
          </a:prstGeom>
        </p:spPr>
      </p:pic>
      <p:sp>
        <p:nvSpPr>
          <p:cNvPr id="5" name="TextBox 4"/>
          <p:cNvSpPr txBox="1"/>
          <p:nvPr/>
        </p:nvSpPr>
        <p:spPr>
          <a:xfrm>
            <a:off x="9476509" y="1078646"/>
            <a:ext cx="2613891" cy="5570756"/>
          </a:xfrm>
          <a:prstGeom prst="rect">
            <a:avLst/>
          </a:prstGeom>
          <a:noFill/>
        </p:spPr>
        <p:txBody>
          <a:bodyPr wrap="square" rtlCol="0">
            <a:spAutoFit/>
          </a:bodyPr>
          <a:lstStyle/>
          <a:p>
            <a:pPr marL="285750" indent="-285750">
              <a:buFont typeface="Arial" panose="020B0604020202020204" pitchFamily="34" charset="0"/>
              <a:buChar char="•"/>
            </a:pPr>
            <a:r>
              <a:rPr lang="en-GB" sz="2000" dirty="0" smtClean="0">
                <a:solidFill>
                  <a:schemeClr val="accent1">
                    <a:lumMod val="75000"/>
                  </a:schemeClr>
                </a:solidFill>
                <a:latin typeface="Gill Sans MT" panose="020B0502020104020203" pitchFamily="34" charset="0"/>
              </a:rPr>
              <a:t>Mayflower departure</a:t>
            </a:r>
          </a:p>
          <a:p>
            <a:r>
              <a:rPr lang="en-GB" sz="2000" dirty="0" smtClean="0">
                <a:solidFill>
                  <a:schemeClr val="accent1">
                    <a:lumMod val="75000"/>
                  </a:schemeClr>
                </a:solidFill>
                <a:latin typeface="Gill Sans MT" panose="020B0502020104020203" pitchFamily="34" charset="0"/>
              </a:rPr>
              <a:t> </a:t>
            </a:r>
          </a:p>
          <a:p>
            <a:pPr marL="285750" indent="-285750">
              <a:buFont typeface="Arial" panose="020B0604020202020204" pitchFamily="34" charset="0"/>
              <a:buChar char="•"/>
            </a:pPr>
            <a:r>
              <a:rPr lang="en-GB" sz="2000" dirty="0" smtClean="0">
                <a:solidFill>
                  <a:schemeClr val="accent1">
                    <a:lumMod val="75000"/>
                  </a:schemeClr>
                </a:solidFill>
                <a:latin typeface="Gill Sans MT" panose="020B0502020104020203" pitchFamily="34" charset="0"/>
              </a:rPr>
              <a:t>Building of the iconic Smeaton’s Tower</a:t>
            </a:r>
          </a:p>
          <a:p>
            <a:endParaRPr lang="en-GB" sz="2000" dirty="0" smtClean="0">
              <a:solidFill>
                <a:schemeClr val="accent1">
                  <a:lumMod val="75000"/>
                </a:schemeClr>
              </a:solidFill>
              <a:latin typeface="Gill Sans MT" panose="020B0502020104020203" pitchFamily="34" charset="0"/>
            </a:endParaRPr>
          </a:p>
          <a:p>
            <a:pPr marL="285750" indent="-285750">
              <a:buFont typeface="Arial" panose="020B0604020202020204" pitchFamily="34" charset="0"/>
              <a:buChar char="•"/>
            </a:pPr>
            <a:r>
              <a:rPr lang="en-GB" sz="2000" dirty="0" smtClean="0">
                <a:solidFill>
                  <a:schemeClr val="accent1">
                    <a:lumMod val="75000"/>
                  </a:schemeClr>
                </a:solidFill>
                <a:latin typeface="Gill Sans MT" panose="020B0502020104020203" pitchFamily="34" charset="0"/>
              </a:rPr>
              <a:t>Royal Albert Bridge – Brunel</a:t>
            </a:r>
          </a:p>
          <a:p>
            <a:endParaRPr lang="en-GB" sz="2000" dirty="0" smtClean="0">
              <a:solidFill>
                <a:schemeClr val="accent1">
                  <a:lumMod val="75000"/>
                </a:schemeClr>
              </a:solidFill>
              <a:latin typeface="Gill Sans MT" panose="020B0502020104020203" pitchFamily="34" charset="0"/>
            </a:endParaRPr>
          </a:p>
          <a:p>
            <a:pPr marL="285750" indent="-285750">
              <a:buFont typeface="Arial" panose="020B0604020202020204" pitchFamily="34" charset="0"/>
              <a:buChar char="•"/>
            </a:pPr>
            <a:r>
              <a:rPr lang="en-GB" sz="2000" dirty="0" smtClean="0">
                <a:solidFill>
                  <a:schemeClr val="accent1">
                    <a:lumMod val="75000"/>
                  </a:schemeClr>
                </a:solidFill>
                <a:latin typeface="Gill Sans MT" panose="020B0502020104020203" pitchFamily="34" charset="0"/>
              </a:rPr>
              <a:t>Marine Biological Association Opens</a:t>
            </a:r>
          </a:p>
          <a:p>
            <a:endParaRPr lang="en-GB" sz="2000" dirty="0" smtClean="0">
              <a:solidFill>
                <a:schemeClr val="accent1">
                  <a:lumMod val="75000"/>
                </a:schemeClr>
              </a:solidFill>
              <a:latin typeface="Gill Sans MT" panose="020B0502020104020203" pitchFamily="34" charset="0"/>
            </a:endParaRPr>
          </a:p>
          <a:p>
            <a:pPr marL="285750" indent="-285750">
              <a:buFont typeface="Arial" panose="020B0604020202020204" pitchFamily="34" charset="0"/>
              <a:buChar char="•"/>
            </a:pPr>
            <a:r>
              <a:rPr lang="en-GB" sz="2000" dirty="0" smtClean="0">
                <a:solidFill>
                  <a:schemeClr val="accent1">
                    <a:lumMod val="75000"/>
                  </a:schemeClr>
                </a:solidFill>
                <a:latin typeface="Gill Sans MT" panose="020B0502020104020203" pitchFamily="34" charset="0"/>
              </a:rPr>
              <a:t>Longest running marine science survey</a:t>
            </a:r>
          </a:p>
          <a:p>
            <a:pPr marL="285750" indent="-285750">
              <a:buFont typeface="Arial" panose="020B0604020202020204" pitchFamily="34" charset="0"/>
              <a:buChar char="•"/>
            </a:pPr>
            <a:endParaRPr lang="en-GB" dirty="0" smtClean="0"/>
          </a:p>
          <a:p>
            <a:pPr marL="285750" indent="-285750">
              <a:buFont typeface="Arial" panose="020B0604020202020204" pitchFamily="34" charset="0"/>
              <a:buChar char="•"/>
            </a:pPr>
            <a:endParaRPr lang="en-GB" dirty="0"/>
          </a:p>
        </p:txBody>
      </p:sp>
    </p:spTree>
    <p:extLst>
      <p:ext uri="{BB962C8B-B14F-4D97-AF65-F5344CB8AC3E}">
        <p14:creationId xmlns:p14="http://schemas.microsoft.com/office/powerpoint/2010/main" val="333875458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791199" y="1687427"/>
            <a:ext cx="6012873" cy="3170900"/>
          </a:xfrm>
        </p:spPr>
        <p:txBody>
          <a:bodyPr>
            <a:normAutofit/>
          </a:bodyPr>
          <a:lstStyle/>
          <a:p>
            <a:pPr>
              <a:lnSpc>
                <a:spcPct val="120000"/>
              </a:lnSpc>
            </a:pPr>
            <a:r>
              <a:rPr lang="en-GB" sz="2300" dirty="0">
                <a:solidFill>
                  <a:schemeClr val="accent1">
                    <a:lumMod val="75000"/>
                  </a:schemeClr>
                </a:solidFill>
              </a:rPr>
              <a:t>17% of children not visited a </a:t>
            </a:r>
            <a:r>
              <a:rPr lang="en-GB" sz="2300" dirty="0" smtClean="0">
                <a:solidFill>
                  <a:schemeClr val="accent1">
                    <a:lumMod val="75000"/>
                  </a:schemeClr>
                </a:solidFill>
              </a:rPr>
              <a:t>beach – should be a </a:t>
            </a:r>
            <a:r>
              <a:rPr lang="en-GB" sz="2300" dirty="0" err="1" smtClean="0">
                <a:solidFill>
                  <a:schemeClr val="accent1">
                    <a:lumMod val="75000"/>
                  </a:schemeClr>
                </a:solidFill>
              </a:rPr>
              <a:t>Plymothian’s</a:t>
            </a:r>
            <a:r>
              <a:rPr lang="en-GB" sz="2300" dirty="0" smtClean="0">
                <a:solidFill>
                  <a:schemeClr val="accent1">
                    <a:lumMod val="75000"/>
                  </a:schemeClr>
                </a:solidFill>
              </a:rPr>
              <a:t> birth right </a:t>
            </a:r>
            <a:endParaRPr lang="en-GB" sz="2300" dirty="0">
              <a:solidFill>
                <a:schemeClr val="accent1">
                  <a:lumMod val="75000"/>
                </a:schemeClr>
              </a:solidFill>
            </a:endParaRPr>
          </a:p>
          <a:p>
            <a:pPr>
              <a:lnSpc>
                <a:spcPct val="120000"/>
              </a:lnSpc>
            </a:pPr>
            <a:r>
              <a:rPr lang="en-GB" sz="2300" dirty="0">
                <a:solidFill>
                  <a:schemeClr val="accent1">
                    <a:lumMod val="75000"/>
                  </a:schemeClr>
                </a:solidFill>
              </a:rPr>
              <a:t>Significant well-being </a:t>
            </a:r>
            <a:r>
              <a:rPr lang="en-GB" sz="2300" dirty="0" smtClean="0">
                <a:solidFill>
                  <a:schemeClr val="accent1">
                    <a:lumMod val="75000"/>
                  </a:schemeClr>
                </a:solidFill>
              </a:rPr>
              <a:t>benefits from a site on our door step</a:t>
            </a:r>
            <a:endParaRPr lang="en-GB" sz="2300" dirty="0">
              <a:solidFill>
                <a:schemeClr val="accent1">
                  <a:lumMod val="75000"/>
                </a:schemeClr>
              </a:solidFill>
            </a:endParaRPr>
          </a:p>
          <a:p>
            <a:pPr>
              <a:lnSpc>
                <a:spcPct val="120000"/>
              </a:lnSpc>
            </a:pPr>
            <a:r>
              <a:rPr lang="en-GB" sz="2300" dirty="0" smtClean="0">
                <a:solidFill>
                  <a:schemeClr val="accent1">
                    <a:lumMod val="75000"/>
                  </a:schemeClr>
                </a:solidFill>
              </a:rPr>
              <a:t>Over </a:t>
            </a:r>
            <a:r>
              <a:rPr lang="en-GB" sz="2300" dirty="0">
                <a:solidFill>
                  <a:schemeClr val="accent1">
                    <a:lumMod val="75000"/>
                  </a:schemeClr>
                </a:solidFill>
              </a:rPr>
              <a:t>2000 students studying marine related </a:t>
            </a:r>
            <a:r>
              <a:rPr lang="en-GB" sz="2300" dirty="0" smtClean="0">
                <a:solidFill>
                  <a:schemeClr val="accent1">
                    <a:lumMod val="75000"/>
                  </a:schemeClr>
                </a:solidFill>
              </a:rPr>
              <a:t>subjects</a:t>
            </a:r>
            <a:endParaRPr lang="en-GB" sz="2300" dirty="0">
              <a:solidFill>
                <a:schemeClr val="accent1">
                  <a:lumMod val="75000"/>
                </a:schemeClr>
              </a:solidFill>
            </a:endParaRPr>
          </a:p>
          <a:p>
            <a:endParaRPr lang="en-GB" dirty="0" smtClean="0"/>
          </a:p>
          <a:p>
            <a:pPr marL="0" indent="0">
              <a:buNone/>
            </a:pPr>
            <a:endParaRPr lang="en-GB" dirty="0" smtClean="0"/>
          </a:p>
          <a:p>
            <a:endParaRPr lang="en-GB" dirty="0"/>
          </a:p>
        </p:txBody>
      </p:sp>
      <p:sp>
        <p:nvSpPr>
          <p:cNvPr id="8" name="TextBox 7"/>
          <p:cNvSpPr txBox="1"/>
          <p:nvPr/>
        </p:nvSpPr>
        <p:spPr>
          <a:xfrm>
            <a:off x="412048" y="765411"/>
            <a:ext cx="8898209" cy="800219"/>
          </a:xfrm>
          <a:prstGeom prst="rect">
            <a:avLst/>
          </a:prstGeom>
          <a:noFill/>
        </p:spPr>
        <p:txBody>
          <a:bodyPr wrap="square" rtlCol="0">
            <a:spAutoFit/>
          </a:bodyPr>
          <a:lstStyle/>
          <a:p>
            <a:r>
              <a:rPr lang="en-GB" sz="2800" dirty="0">
                <a:solidFill>
                  <a:schemeClr val="accent1">
                    <a:lumMod val="75000"/>
                  </a:schemeClr>
                </a:solidFill>
                <a:latin typeface="Gill Sans MT" panose="020B0502020104020203" pitchFamily="34" charset="0"/>
              </a:rPr>
              <a:t>Plymouth Sound - our </a:t>
            </a:r>
            <a:r>
              <a:rPr lang="en-GB" sz="2800" dirty="0">
                <a:solidFill>
                  <a:schemeClr val="accent1">
                    <a:lumMod val="75000"/>
                  </a:schemeClr>
                </a:solidFill>
                <a:latin typeface="Gill Sans MT" panose="020B0502020104020203" pitchFamily="34" charset="0"/>
              </a:rPr>
              <a:t>Unique </a:t>
            </a:r>
            <a:r>
              <a:rPr lang="en-GB" sz="2800" dirty="0" smtClean="0">
                <a:solidFill>
                  <a:schemeClr val="accent1">
                    <a:lumMod val="75000"/>
                  </a:schemeClr>
                </a:solidFill>
                <a:latin typeface="Gill Sans MT" panose="020B0502020104020203" pitchFamily="34" charset="0"/>
              </a:rPr>
              <a:t>Place, </a:t>
            </a:r>
            <a:r>
              <a:rPr lang="en-GB" sz="2800" dirty="0">
                <a:solidFill>
                  <a:schemeClr val="accent1">
                    <a:lumMod val="75000"/>
                  </a:schemeClr>
                </a:solidFill>
                <a:latin typeface="Gill Sans MT" panose="020B0502020104020203" pitchFamily="34" charset="0"/>
              </a:rPr>
              <a:t>our </a:t>
            </a:r>
            <a:r>
              <a:rPr lang="en-GB" sz="2800" dirty="0">
                <a:solidFill>
                  <a:schemeClr val="accent1">
                    <a:lumMod val="75000"/>
                  </a:schemeClr>
                </a:solidFill>
                <a:latin typeface="Gill Sans MT" panose="020B0502020104020203" pitchFamily="34" charset="0"/>
              </a:rPr>
              <a:t>Unique </a:t>
            </a:r>
            <a:r>
              <a:rPr lang="en-GB" sz="2800" dirty="0" smtClean="0">
                <a:solidFill>
                  <a:schemeClr val="accent1">
                    <a:lumMod val="75000"/>
                  </a:schemeClr>
                </a:solidFill>
                <a:latin typeface="Gill Sans MT" panose="020B0502020104020203" pitchFamily="34" charset="0"/>
              </a:rPr>
              <a:t>Offer</a:t>
            </a:r>
            <a:endParaRPr lang="en-GB" dirty="0"/>
          </a:p>
          <a:p>
            <a:endParaRPr lang="en-GB" dirty="0"/>
          </a:p>
        </p:txBody>
      </p:sp>
      <p:sp>
        <p:nvSpPr>
          <p:cNvPr id="9" name="Rectangle 8"/>
          <p:cNvSpPr/>
          <p:nvPr/>
        </p:nvSpPr>
        <p:spPr>
          <a:xfrm>
            <a:off x="550591" y="4933282"/>
            <a:ext cx="4769555" cy="1200329"/>
          </a:xfrm>
          <a:prstGeom prst="rect">
            <a:avLst/>
          </a:prstGeom>
        </p:spPr>
        <p:txBody>
          <a:bodyPr wrap="square">
            <a:spAutoFit/>
          </a:bodyPr>
          <a:lstStyle/>
          <a:p>
            <a:r>
              <a:rPr lang="en-GB" i="1" dirty="0">
                <a:solidFill>
                  <a:schemeClr val="accent1">
                    <a:lumMod val="75000"/>
                  </a:schemeClr>
                </a:solidFill>
                <a:latin typeface="Gill Sans MT" panose="020B0502020104020203" pitchFamily="34" charset="0"/>
              </a:rPr>
              <a:t>“Research has demonstrated that engaging with the marine environment has major health and wellbeing benefits, particularly its restorative capacity to protect mental health.” </a:t>
            </a:r>
            <a:r>
              <a:rPr lang="en-GB" b="1" i="1" dirty="0">
                <a:solidFill>
                  <a:schemeClr val="accent1">
                    <a:lumMod val="75000"/>
                  </a:schemeClr>
                </a:solidFill>
                <a:latin typeface="Gill Sans MT" panose="020B0502020104020203" pitchFamily="34" charset="0"/>
              </a:rPr>
              <a:t>Blue Space</a:t>
            </a: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6700" y="1500974"/>
            <a:ext cx="5108071" cy="3167602"/>
          </a:xfrm>
          <a:prstGeom prst="rect">
            <a:avLst/>
          </a:prstGeom>
        </p:spPr>
      </p:pic>
      <p:sp>
        <p:nvSpPr>
          <p:cNvPr id="13" name="TextBox 12"/>
          <p:cNvSpPr txBox="1"/>
          <p:nvPr/>
        </p:nvSpPr>
        <p:spPr>
          <a:xfrm>
            <a:off x="6036155" y="4933282"/>
            <a:ext cx="5638613" cy="1200329"/>
          </a:xfrm>
          <a:prstGeom prst="rect">
            <a:avLst/>
          </a:prstGeom>
          <a:noFill/>
        </p:spPr>
        <p:txBody>
          <a:bodyPr wrap="square" rtlCol="0">
            <a:spAutoFit/>
          </a:bodyPr>
          <a:lstStyle/>
          <a:p>
            <a:r>
              <a:rPr lang="en-GB" i="1" dirty="0">
                <a:solidFill>
                  <a:schemeClr val="accent1">
                    <a:lumMod val="75000"/>
                  </a:schemeClr>
                </a:solidFill>
                <a:latin typeface="Gill Sans MT" panose="020B0502020104020203" pitchFamily="34" charset="0"/>
              </a:rPr>
              <a:t>“NMPs will provide a vehicle for public engagement with the marine environment, which will not only enhance understanding and ownership, but also result in extensive social, economic and health and wellbeing benefits.” </a:t>
            </a:r>
            <a:r>
              <a:rPr lang="en-GB" b="1" i="1" dirty="0">
                <a:solidFill>
                  <a:schemeClr val="accent1">
                    <a:lumMod val="75000"/>
                  </a:schemeClr>
                </a:solidFill>
                <a:latin typeface="Gill Sans MT" panose="020B0502020104020203" pitchFamily="34" charset="0"/>
              </a:rPr>
              <a:t>Marine Research Sector </a:t>
            </a:r>
          </a:p>
        </p:txBody>
      </p:sp>
    </p:spTree>
    <p:extLst>
      <p:ext uri="{BB962C8B-B14F-4D97-AF65-F5344CB8AC3E}">
        <p14:creationId xmlns:p14="http://schemas.microsoft.com/office/powerpoint/2010/main" val="162558950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3337" y="677072"/>
            <a:ext cx="5553281" cy="3932794"/>
          </a:xfrm>
          <a:prstGeom prst="rect">
            <a:avLst/>
          </a:prstGeom>
        </p:spPr>
      </p:pic>
      <p:pic>
        <p:nvPicPr>
          <p:cNvPr id="7" name="Picture 6"/>
          <p:cNvPicPr>
            <a:picLocks noChangeAspect="1"/>
          </p:cNvPicPr>
          <p:nvPr/>
        </p:nvPicPr>
        <p:blipFill>
          <a:blip r:embed="rId4"/>
          <a:stretch>
            <a:fillRect/>
          </a:stretch>
        </p:blipFill>
        <p:spPr>
          <a:xfrm>
            <a:off x="6206836" y="2848577"/>
            <a:ext cx="5701181" cy="3787066"/>
          </a:xfrm>
          <a:prstGeom prst="rect">
            <a:avLst/>
          </a:prstGeom>
        </p:spPr>
      </p:pic>
      <p:pic>
        <p:nvPicPr>
          <p:cNvPr id="8" name="Picture 7"/>
          <p:cNvPicPr>
            <a:picLocks noChangeAspect="1"/>
          </p:cNvPicPr>
          <p:nvPr/>
        </p:nvPicPr>
        <p:blipFill>
          <a:blip r:embed="rId5"/>
          <a:stretch>
            <a:fillRect/>
          </a:stretch>
        </p:blipFill>
        <p:spPr>
          <a:xfrm>
            <a:off x="6762083" y="1016124"/>
            <a:ext cx="4590686" cy="1408298"/>
          </a:xfrm>
          <a:prstGeom prst="rect">
            <a:avLst/>
          </a:prstGeom>
        </p:spPr>
      </p:pic>
      <p:pic>
        <p:nvPicPr>
          <p:cNvPr id="9" name="Picture 8"/>
          <p:cNvPicPr>
            <a:picLocks noChangeAspect="1"/>
          </p:cNvPicPr>
          <p:nvPr/>
        </p:nvPicPr>
        <p:blipFill>
          <a:blip r:embed="rId6"/>
          <a:stretch>
            <a:fillRect/>
          </a:stretch>
        </p:blipFill>
        <p:spPr>
          <a:xfrm>
            <a:off x="1024591" y="4844308"/>
            <a:ext cx="4090771" cy="1658256"/>
          </a:xfrm>
          <a:prstGeom prst="rect">
            <a:avLst/>
          </a:prstGeom>
        </p:spPr>
      </p:pic>
    </p:spTree>
    <p:extLst>
      <p:ext uri="{BB962C8B-B14F-4D97-AF65-F5344CB8AC3E}">
        <p14:creationId xmlns:p14="http://schemas.microsoft.com/office/powerpoint/2010/main" val="11433679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9051636" y="1043710"/>
            <a:ext cx="3001819" cy="6401753"/>
          </a:xfrm>
          <a:prstGeom prst="rect">
            <a:avLst/>
          </a:prstGeom>
          <a:noFill/>
        </p:spPr>
        <p:txBody>
          <a:bodyPr wrap="square" rtlCol="0">
            <a:spAutoFit/>
          </a:bodyPr>
          <a:lstStyle/>
          <a:p>
            <a:r>
              <a:rPr lang="en-GB" sz="2000" b="1" dirty="0" smtClean="0">
                <a:solidFill>
                  <a:schemeClr val="accent1">
                    <a:lumMod val="75000"/>
                  </a:schemeClr>
                </a:solidFill>
                <a:latin typeface="Gill Sans MT" panose="020B0502020104020203" pitchFamily="34" charset="0"/>
              </a:rPr>
              <a:t>Why A National Marine Park?</a:t>
            </a:r>
          </a:p>
          <a:p>
            <a:endParaRPr lang="en-GB" sz="2000" dirty="0">
              <a:solidFill>
                <a:schemeClr val="accent1">
                  <a:lumMod val="75000"/>
                </a:schemeClr>
              </a:solidFill>
              <a:latin typeface="Gill Sans MT" panose="020B0502020104020203" pitchFamily="34" charset="0"/>
            </a:endParaRPr>
          </a:p>
          <a:p>
            <a:pPr marL="285750" indent="-285750">
              <a:buFont typeface="Arial" panose="020B0604020202020204" pitchFamily="34" charset="0"/>
              <a:buChar char="•"/>
            </a:pPr>
            <a:r>
              <a:rPr lang="en-GB" sz="2000" dirty="0" smtClean="0">
                <a:solidFill>
                  <a:schemeClr val="accent1">
                    <a:lumMod val="75000"/>
                  </a:schemeClr>
                </a:solidFill>
                <a:latin typeface="Gill Sans MT" panose="020B0502020104020203" pitchFamily="34" charset="0"/>
              </a:rPr>
              <a:t>New vision</a:t>
            </a:r>
          </a:p>
          <a:p>
            <a:pPr marL="285750" indent="-285750">
              <a:buFont typeface="Arial" panose="020B0604020202020204" pitchFamily="34" charset="0"/>
              <a:buChar char="•"/>
            </a:pPr>
            <a:endParaRPr lang="en-GB" sz="2000" dirty="0" smtClean="0">
              <a:solidFill>
                <a:schemeClr val="accent1">
                  <a:lumMod val="75000"/>
                </a:schemeClr>
              </a:solidFill>
              <a:latin typeface="Gill Sans MT" panose="020B0502020104020203" pitchFamily="34" charset="0"/>
            </a:endParaRPr>
          </a:p>
          <a:p>
            <a:pPr marL="285750" indent="-285750">
              <a:buFont typeface="Arial" panose="020B0604020202020204" pitchFamily="34" charset="0"/>
              <a:buChar char="•"/>
            </a:pPr>
            <a:r>
              <a:rPr lang="en-GB" sz="2000" dirty="0" smtClean="0">
                <a:solidFill>
                  <a:schemeClr val="accent1">
                    <a:lumMod val="75000"/>
                  </a:schemeClr>
                </a:solidFill>
                <a:latin typeface="Gill Sans MT" panose="020B0502020104020203" pitchFamily="34" charset="0"/>
              </a:rPr>
              <a:t>Building on terrestrial planning refocus towards the waterfront</a:t>
            </a:r>
          </a:p>
          <a:p>
            <a:pPr marL="285750" indent="-285750">
              <a:buFont typeface="Arial" panose="020B0604020202020204" pitchFamily="34" charset="0"/>
              <a:buChar char="•"/>
            </a:pPr>
            <a:endParaRPr lang="en-GB" sz="2000" dirty="0">
              <a:solidFill>
                <a:schemeClr val="accent1">
                  <a:lumMod val="75000"/>
                </a:schemeClr>
              </a:solidFill>
              <a:latin typeface="Gill Sans MT" panose="020B0502020104020203" pitchFamily="34" charset="0"/>
            </a:endParaRPr>
          </a:p>
          <a:p>
            <a:pPr marL="285750" indent="-285750">
              <a:buFont typeface="Arial" panose="020B0604020202020204" pitchFamily="34" charset="0"/>
              <a:buChar char="•"/>
            </a:pPr>
            <a:r>
              <a:rPr lang="en-GB" sz="2000" i="1" dirty="0" smtClean="0">
                <a:solidFill>
                  <a:schemeClr val="accent1">
                    <a:lumMod val="75000"/>
                  </a:schemeClr>
                </a:solidFill>
                <a:latin typeface="Gill Sans MT" panose="020B0502020104020203" pitchFamily="34" charset="0"/>
              </a:rPr>
              <a:t>‘One of Europe’s most vibrant waterfront city’s where an outstanding quality of life is enjoyed by everyone’</a:t>
            </a:r>
          </a:p>
          <a:p>
            <a:pPr marL="285750" indent="-285750">
              <a:buFont typeface="Arial" panose="020B0604020202020204" pitchFamily="34" charset="0"/>
              <a:buChar char="•"/>
            </a:pPr>
            <a:endParaRPr lang="en-GB" sz="2000" dirty="0">
              <a:solidFill>
                <a:schemeClr val="accent1">
                  <a:lumMod val="75000"/>
                </a:schemeClr>
              </a:solidFill>
              <a:latin typeface="Gill Sans MT" panose="020B0502020104020203" pitchFamily="34" charset="0"/>
            </a:endParaRPr>
          </a:p>
          <a:p>
            <a:pPr marL="285750" indent="-285750">
              <a:buFont typeface="Arial" panose="020B0604020202020204" pitchFamily="34" charset="0"/>
              <a:buChar char="•"/>
            </a:pPr>
            <a:r>
              <a:rPr lang="en-GB" sz="2000" dirty="0" smtClean="0">
                <a:solidFill>
                  <a:schemeClr val="accent1">
                    <a:lumMod val="75000"/>
                  </a:schemeClr>
                </a:solidFill>
                <a:latin typeface="Gill Sans MT" panose="020B0502020104020203" pitchFamily="34" charset="0"/>
              </a:rPr>
              <a:t>Britain’s Ocean City </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endParaRPr lang="en-GB" dirty="0" smtClean="0"/>
          </a:p>
          <a:p>
            <a:pPr marL="285750" indent="-285750">
              <a:buFont typeface="Arial" panose="020B0604020202020204" pitchFamily="34" charset="0"/>
              <a:buChar char="•"/>
            </a:pPr>
            <a:endParaRPr lang="en-GB" dirty="0" smtClean="0"/>
          </a:p>
          <a:p>
            <a:pPr marL="285750" indent="-285750">
              <a:buFont typeface="Arial" panose="020B0604020202020204" pitchFamily="34" charset="0"/>
              <a:buChar char="•"/>
            </a:pPr>
            <a:endParaRPr lang="en-GB" dirty="0"/>
          </a:p>
        </p:txBody>
      </p:sp>
      <p:sp>
        <p:nvSpPr>
          <p:cNvPr id="9" name="TextBox 8"/>
          <p:cNvSpPr txBox="1"/>
          <p:nvPr/>
        </p:nvSpPr>
        <p:spPr>
          <a:xfrm>
            <a:off x="628073" y="951345"/>
            <a:ext cx="6502400" cy="523220"/>
          </a:xfrm>
          <a:prstGeom prst="rect">
            <a:avLst/>
          </a:prstGeom>
          <a:noFill/>
        </p:spPr>
        <p:txBody>
          <a:bodyPr wrap="square" rtlCol="0">
            <a:spAutoFit/>
          </a:bodyPr>
          <a:lstStyle/>
          <a:p>
            <a:r>
              <a:rPr lang="en-GB" sz="2800" dirty="0" smtClean="0">
                <a:solidFill>
                  <a:schemeClr val="bg1"/>
                </a:solidFill>
              </a:rPr>
              <a:t>A National Marine Park for Plymouth Sound </a:t>
            </a:r>
            <a:endParaRPr lang="en-GB" sz="2800" dirty="0">
              <a:solidFill>
                <a:schemeClr val="bg1"/>
              </a:solidFill>
            </a:endParaRPr>
          </a:p>
        </p:txBody>
      </p:sp>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9969" y="806848"/>
            <a:ext cx="8627762" cy="5741734"/>
          </a:xfrm>
          <a:prstGeom prst="rect">
            <a:avLst/>
          </a:prstGeom>
        </p:spPr>
      </p:pic>
    </p:spTree>
    <p:extLst>
      <p:ext uri="{BB962C8B-B14F-4D97-AF65-F5344CB8AC3E}">
        <p14:creationId xmlns:p14="http://schemas.microsoft.com/office/powerpoint/2010/main" val="101992413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479279" y="1163781"/>
            <a:ext cx="9347879" cy="5852029"/>
          </a:xfrm>
          <a:prstGeom prst="rect">
            <a:avLst/>
          </a:prstGeom>
        </p:spPr>
      </p:pic>
      <p:sp>
        <p:nvSpPr>
          <p:cNvPr id="9" name="Rectangle 8"/>
          <p:cNvSpPr/>
          <p:nvPr/>
        </p:nvSpPr>
        <p:spPr>
          <a:xfrm>
            <a:off x="427688" y="720264"/>
            <a:ext cx="6370275" cy="584775"/>
          </a:xfrm>
          <a:prstGeom prst="rect">
            <a:avLst/>
          </a:prstGeom>
        </p:spPr>
        <p:txBody>
          <a:bodyPr wrap="square">
            <a:spAutoFit/>
          </a:bodyPr>
          <a:lstStyle/>
          <a:p>
            <a:r>
              <a:rPr lang="en-GB" sz="3200" dirty="0" smtClean="0">
                <a:solidFill>
                  <a:schemeClr val="accent1">
                    <a:lumMod val="60000"/>
                    <a:lumOff val="40000"/>
                  </a:schemeClr>
                </a:solidFill>
                <a:latin typeface="Gill Sans MT" panose="020B0502020104020203" pitchFamily="34" charset="0"/>
              </a:rPr>
              <a:t>Why do we need something new?</a:t>
            </a:r>
            <a:endParaRPr lang="en-GB" sz="3200" dirty="0" smtClean="0">
              <a:solidFill>
                <a:schemeClr val="accent1">
                  <a:lumMod val="60000"/>
                  <a:lumOff val="40000"/>
                </a:schemeClr>
              </a:solidFill>
              <a:latin typeface="Gill Sans MT" panose="020B0502020104020203" pitchFamily="34" charset="0"/>
            </a:endParaRPr>
          </a:p>
        </p:txBody>
      </p:sp>
    </p:spTree>
    <p:extLst>
      <p:ext uri="{BB962C8B-B14F-4D97-AF65-F5344CB8AC3E}">
        <p14:creationId xmlns:p14="http://schemas.microsoft.com/office/powerpoint/2010/main" val="303664065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Clipping"/>
          <p:cNvPicPr>
            <a:picLocks noChangeAspect="1"/>
          </p:cNvPicPr>
          <p:nvPr/>
        </p:nvPicPr>
        <p:blipFill rotWithShape="1">
          <a:blip r:embed="rId2">
            <a:extLst>
              <a:ext uri="{28A0092B-C50C-407E-A947-70E740481C1C}">
                <a14:useLocalDpi xmlns:a14="http://schemas.microsoft.com/office/drawing/2010/main" val="0"/>
              </a:ext>
            </a:extLst>
          </a:blip>
          <a:srcRect l="1" t="19510" r="-1286"/>
          <a:stretch/>
        </p:blipFill>
        <p:spPr>
          <a:xfrm>
            <a:off x="6824085" y="1030562"/>
            <a:ext cx="4943041" cy="5543615"/>
          </a:xfrm>
          <a:prstGeom prst="rect">
            <a:avLst/>
          </a:prstGeom>
        </p:spPr>
      </p:pic>
      <p:sp>
        <p:nvSpPr>
          <p:cNvPr id="8" name="Rectangle 7"/>
          <p:cNvSpPr/>
          <p:nvPr/>
        </p:nvSpPr>
        <p:spPr>
          <a:xfrm>
            <a:off x="427689" y="720264"/>
            <a:ext cx="5834566" cy="584775"/>
          </a:xfrm>
          <a:prstGeom prst="rect">
            <a:avLst/>
          </a:prstGeom>
        </p:spPr>
        <p:txBody>
          <a:bodyPr wrap="square">
            <a:spAutoFit/>
          </a:bodyPr>
          <a:lstStyle/>
          <a:p>
            <a:r>
              <a:rPr lang="en-GB" sz="3200" dirty="0" smtClean="0">
                <a:solidFill>
                  <a:schemeClr val="accent1">
                    <a:lumMod val="60000"/>
                    <a:lumOff val="40000"/>
                  </a:schemeClr>
                </a:solidFill>
                <a:latin typeface="Gill Sans MT" panose="020B0502020104020203" pitchFamily="34" charset="0"/>
              </a:rPr>
              <a:t>What is a NMP in the UK?</a:t>
            </a:r>
            <a:endParaRPr lang="en-GB" sz="3200" dirty="0" smtClean="0">
              <a:solidFill>
                <a:schemeClr val="accent1">
                  <a:lumMod val="60000"/>
                  <a:lumOff val="40000"/>
                </a:schemeClr>
              </a:solidFill>
              <a:latin typeface="Gill Sans MT" panose="020B0502020104020203" pitchFamily="34" charset="0"/>
            </a:endParaRPr>
          </a:p>
        </p:txBody>
      </p:sp>
      <p:pic>
        <p:nvPicPr>
          <p:cNvPr id="2" name="Picture 1"/>
          <p:cNvPicPr>
            <a:picLocks noChangeAspect="1"/>
          </p:cNvPicPr>
          <p:nvPr/>
        </p:nvPicPr>
        <p:blipFill>
          <a:blip r:embed="rId3"/>
          <a:stretch>
            <a:fillRect/>
          </a:stretch>
        </p:blipFill>
        <p:spPr>
          <a:xfrm>
            <a:off x="537520" y="4881383"/>
            <a:ext cx="5724734" cy="1591194"/>
          </a:xfrm>
          <a:prstGeom prst="rect">
            <a:avLst/>
          </a:prstGeom>
        </p:spPr>
      </p:pic>
      <p:sp>
        <p:nvSpPr>
          <p:cNvPr id="9" name="TextBox 8"/>
          <p:cNvSpPr txBox="1"/>
          <p:nvPr/>
        </p:nvSpPr>
        <p:spPr>
          <a:xfrm>
            <a:off x="537519" y="1496291"/>
            <a:ext cx="5724735" cy="3170099"/>
          </a:xfrm>
          <a:prstGeom prst="rect">
            <a:avLst/>
          </a:prstGeom>
          <a:noFill/>
        </p:spPr>
        <p:txBody>
          <a:bodyPr wrap="square" rtlCol="0">
            <a:spAutoFit/>
          </a:bodyPr>
          <a:lstStyle/>
          <a:p>
            <a:pPr marL="285750" indent="-285750">
              <a:spcBef>
                <a:spcPts val="600"/>
              </a:spcBef>
              <a:buFont typeface="Arial" panose="020B0604020202020204" pitchFamily="34" charset="0"/>
              <a:buChar char="•"/>
            </a:pPr>
            <a:r>
              <a:rPr lang="en-GB" sz="2000" dirty="0" smtClean="0">
                <a:solidFill>
                  <a:schemeClr val="accent1">
                    <a:lumMod val="75000"/>
                  </a:schemeClr>
                </a:solidFill>
                <a:latin typeface="Gill Sans MT" panose="020B0502020104020203" pitchFamily="34" charset="0"/>
              </a:rPr>
              <a:t>Doesn’t currently exist in the UK</a:t>
            </a:r>
          </a:p>
          <a:p>
            <a:pPr marL="285750" indent="-285750">
              <a:spcBef>
                <a:spcPts val="600"/>
              </a:spcBef>
              <a:buFont typeface="Arial" panose="020B0604020202020204" pitchFamily="34" charset="0"/>
              <a:buChar char="•"/>
            </a:pPr>
            <a:r>
              <a:rPr lang="en-GB" sz="2000" dirty="0" smtClean="0">
                <a:solidFill>
                  <a:schemeClr val="accent1">
                    <a:lumMod val="75000"/>
                  </a:schemeClr>
                </a:solidFill>
                <a:latin typeface="Gill Sans MT" panose="020B0502020104020203" pitchFamily="34" charset="0"/>
              </a:rPr>
              <a:t>We want to pilot a new approach for the UK</a:t>
            </a:r>
          </a:p>
          <a:p>
            <a:pPr marL="285750" indent="-285750">
              <a:spcBef>
                <a:spcPts val="600"/>
              </a:spcBef>
              <a:buFont typeface="Arial" panose="020B0604020202020204" pitchFamily="34" charset="0"/>
              <a:buChar char="•"/>
            </a:pPr>
            <a:r>
              <a:rPr lang="en-GB" sz="2000" dirty="0" smtClean="0">
                <a:solidFill>
                  <a:schemeClr val="accent1">
                    <a:lumMod val="75000"/>
                  </a:schemeClr>
                </a:solidFill>
                <a:latin typeface="Gill Sans MT" panose="020B0502020104020203" pitchFamily="34" charset="0"/>
              </a:rPr>
              <a:t>Across the world there are many different versions of Marine Parks</a:t>
            </a:r>
          </a:p>
          <a:p>
            <a:pPr marL="285750" indent="-285750">
              <a:spcBef>
                <a:spcPts val="600"/>
              </a:spcBef>
              <a:buFont typeface="Arial" panose="020B0604020202020204" pitchFamily="34" charset="0"/>
              <a:buChar char="•"/>
            </a:pPr>
            <a:r>
              <a:rPr lang="en-GB" sz="2000" dirty="0" smtClean="0">
                <a:solidFill>
                  <a:schemeClr val="accent1">
                    <a:lumMod val="75000"/>
                  </a:schemeClr>
                </a:solidFill>
                <a:latin typeface="Gill Sans MT" panose="020B0502020104020203" pitchFamily="34" charset="0"/>
              </a:rPr>
              <a:t>We want to set a new framework for our marine environment:</a:t>
            </a:r>
          </a:p>
          <a:p>
            <a:pPr marL="742950" lvl="1" indent="-285750">
              <a:spcBef>
                <a:spcPts val="600"/>
              </a:spcBef>
              <a:buFont typeface="Arial" panose="020B0604020202020204" pitchFamily="34" charset="0"/>
              <a:buChar char="•"/>
            </a:pPr>
            <a:r>
              <a:rPr lang="en-GB" sz="2000" dirty="0" smtClean="0">
                <a:solidFill>
                  <a:schemeClr val="accent1">
                    <a:lumMod val="75000"/>
                  </a:schemeClr>
                </a:solidFill>
                <a:latin typeface="Gill Sans MT" panose="020B0502020104020203" pitchFamily="34" charset="0"/>
              </a:rPr>
              <a:t>‘Blue print to end all blue </a:t>
            </a:r>
            <a:r>
              <a:rPr lang="en-GB" sz="2000" dirty="0">
                <a:solidFill>
                  <a:schemeClr val="accent1">
                    <a:lumMod val="75000"/>
                  </a:schemeClr>
                </a:solidFill>
                <a:latin typeface="Gill Sans MT" panose="020B0502020104020203" pitchFamily="34" charset="0"/>
              </a:rPr>
              <a:t>p</a:t>
            </a:r>
            <a:r>
              <a:rPr lang="en-GB" sz="2000" dirty="0" smtClean="0">
                <a:solidFill>
                  <a:schemeClr val="accent1">
                    <a:lumMod val="75000"/>
                  </a:schemeClr>
                </a:solidFill>
                <a:latin typeface="Gill Sans MT" panose="020B0502020104020203" pitchFamily="34" charset="0"/>
              </a:rPr>
              <a:t>rints’ – Tudor Evans OBE (when developing the new City Plan)</a:t>
            </a:r>
            <a:endParaRPr lang="en-GB" sz="2000" dirty="0">
              <a:solidFill>
                <a:schemeClr val="accent1">
                  <a:lumMod val="75000"/>
                </a:schemeClr>
              </a:solidFill>
              <a:latin typeface="Gill Sans MT" panose="020B0502020104020203" pitchFamily="34" charset="0"/>
            </a:endParaRPr>
          </a:p>
        </p:txBody>
      </p:sp>
    </p:spTree>
    <p:extLst>
      <p:ext uri="{BB962C8B-B14F-4D97-AF65-F5344CB8AC3E}">
        <p14:creationId xmlns:p14="http://schemas.microsoft.com/office/powerpoint/2010/main" val="178422820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55883" y="674880"/>
            <a:ext cx="9119026" cy="683119"/>
          </a:xfrm>
        </p:spPr>
        <p:txBody>
          <a:bodyPr>
            <a:noAutofit/>
          </a:bodyPr>
          <a:lstStyle/>
          <a:p>
            <a:pPr marL="0" indent="0">
              <a:buNone/>
            </a:pPr>
            <a:r>
              <a:rPr lang="en-GB" sz="3200" dirty="0" smtClean="0">
                <a:solidFill>
                  <a:schemeClr val="accent1">
                    <a:lumMod val="60000"/>
                    <a:lumOff val="40000"/>
                  </a:schemeClr>
                </a:solidFill>
              </a:rPr>
              <a:t>Why a </a:t>
            </a:r>
            <a:r>
              <a:rPr lang="en-GB" sz="3200" dirty="0" smtClean="0">
                <a:solidFill>
                  <a:schemeClr val="accent1">
                    <a:lumMod val="60000"/>
                    <a:lumOff val="40000"/>
                  </a:schemeClr>
                </a:solidFill>
              </a:rPr>
              <a:t>NMP?</a:t>
            </a:r>
            <a:endParaRPr lang="en-GB" sz="3200" dirty="0">
              <a:solidFill>
                <a:schemeClr val="accent1">
                  <a:lumMod val="60000"/>
                  <a:lumOff val="40000"/>
                </a:schemeClr>
              </a:solidFill>
            </a:endParaRPr>
          </a:p>
        </p:txBody>
      </p:sp>
      <p:pic>
        <p:nvPicPr>
          <p:cNvPr id="8" name="Picture 7" descr="Screen Clipping"/>
          <p:cNvPicPr>
            <a:picLocks noChangeAspect="1"/>
          </p:cNvPicPr>
          <p:nvPr/>
        </p:nvPicPr>
        <p:blipFill rotWithShape="1">
          <a:blip r:embed="rId2" cstate="print">
            <a:extLst>
              <a:ext uri="{28A0092B-C50C-407E-A947-70E740481C1C}">
                <a14:useLocalDpi xmlns:a14="http://schemas.microsoft.com/office/drawing/2010/main" val="0"/>
              </a:ext>
            </a:extLst>
          </a:blip>
          <a:srcRect l="250" t="19910" r="18547" b="9826"/>
          <a:stretch/>
        </p:blipFill>
        <p:spPr>
          <a:xfrm>
            <a:off x="6702186" y="905603"/>
            <a:ext cx="4972578" cy="5759284"/>
          </a:xfrm>
          <a:prstGeom prst="rect">
            <a:avLst/>
          </a:prstGeom>
        </p:spPr>
      </p:pic>
      <p:sp>
        <p:nvSpPr>
          <p:cNvPr id="12" name="TextBox 11"/>
          <p:cNvSpPr txBox="1"/>
          <p:nvPr/>
        </p:nvSpPr>
        <p:spPr>
          <a:xfrm>
            <a:off x="385192" y="1459345"/>
            <a:ext cx="5720044" cy="5539978"/>
          </a:xfrm>
          <a:prstGeom prst="rect">
            <a:avLst/>
          </a:prstGeom>
          <a:noFill/>
        </p:spPr>
        <p:txBody>
          <a:bodyPr wrap="square" rtlCol="0">
            <a:spAutoFit/>
          </a:bodyPr>
          <a:lstStyle/>
          <a:p>
            <a:pPr marL="285750" indent="-285750">
              <a:buFont typeface="Arial" panose="020B0604020202020204" pitchFamily="34" charset="0"/>
              <a:buChar char="•"/>
            </a:pPr>
            <a:r>
              <a:rPr lang="en-GB" sz="2000" dirty="0" smtClean="0">
                <a:solidFill>
                  <a:schemeClr val="accent1">
                    <a:lumMod val="75000"/>
                  </a:schemeClr>
                </a:solidFill>
                <a:latin typeface="Gill Sans MT" panose="020B0502020104020203" pitchFamily="34" charset="0"/>
              </a:rPr>
              <a:t>Thriving Business</a:t>
            </a:r>
          </a:p>
          <a:p>
            <a:pPr marL="285750" indent="-285750">
              <a:buFont typeface="Arial" panose="020B0604020202020204" pitchFamily="34" charset="0"/>
              <a:buChar char="•"/>
            </a:pPr>
            <a:r>
              <a:rPr lang="en-GB" sz="2000" dirty="0" smtClean="0">
                <a:solidFill>
                  <a:schemeClr val="accent1">
                    <a:lumMod val="75000"/>
                  </a:schemeClr>
                </a:solidFill>
                <a:latin typeface="Gill Sans MT" panose="020B0502020104020203" pitchFamily="34" charset="0"/>
              </a:rPr>
              <a:t>Connected Communities </a:t>
            </a:r>
          </a:p>
          <a:p>
            <a:pPr marL="285750" indent="-285750">
              <a:buFont typeface="Arial" panose="020B0604020202020204" pitchFamily="34" charset="0"/>
              <a:buChar char="•"/>
            </a:pPr>
            <a:r>
              <a:rPr lang="en-GB" sz="2000" dirty="0" smtClean="0">
                <a:solidFill>
                  <a:schemeClr val="accent1">
                    <a:lumMod val="75000"/>
                  </a:schemeClr>
                </a:solidFill>
                <a:latin typeface="Gill Sans MT" panose="020B0502020104020203" pitchFamily="34" charset="0"/>
              </a:rPr>
              <a:t>Inspired Visitors</a:t>
            </a:r>
          </a:p>
          <a:p>
            <a:pPr marL="285750" indent="-285750">
              <a:buFont typeface="Arial" panose="020B0604020202020204" pitchFamily="34" charset="0"/>
              <a:buChar char="•"/>
            </a:pPr>
            <a:endParaRPr lang="en-GB" sz="2000" dirty="0">
              <a:solidFill>
                <a:schemeClr val="accent1">
                  <a:lumMod val="75000"/>
                </a:schemeClr>
              </a:solidFill>
              <a:latin typeface="Gill Sans MT" panose="020B0502020104020203" pitchFamily="34" charset="0"/>
            </a:endParaRPr>
          </a:p>
          <a:p>
            <a:pPr marL="285750" indent="-285750">
              <a:buFont typeface="Arial" panose="020B0604020202020204" pitchFamily="34" charset="0"/>
              <a:buChar char="•"/>
            </a:pPr>
            <a:r>
              <a:rPr lang="en-GB" sz="2000" dirty="0" smtClean="0">
                <a:solidFill>
                  <a:schemeClr val="accent1">
                    <a:lumMod val="75000"/>
                  </a:schemeClr>
                </a:solidFill>
                <a:latin typeface="Gill Sans MT" panose="020B0502020104020203" pitchFamily="34" charset="0"/>
              </a:rPr>
              <a:t>Promote opportunities for understanding and enjoyment</a:t>
            </a:r>
          </a:p>
          <a:p>
            <a:pPr marL="285750" indent="-285750">
              <a:buFont typeface="Arial" panose="020B0604020202020204" pitchFamily="34" charset="0"/>
              <a:buChar char="•"/>
            </a:pPr>
            <a:endParaRPr lang="en-GB" sz="2000" dirty="0">
              <a:solidFill>
                <a:schemeClr val="accent1">
                  <a:lumMod val="75000"/>
                </a:schemeClr>
              </a:solidFill>
              <a:latin typeface="Gill Sans MT" panose="020B0502020104020203" pitchFamily="34" charset="0"/>
            </a:endParaRPr>
          </a:p>
          <a:p>
            <a:pPr marL="285750" indent="-285750">
              <a:buFont typeface="Arial" panose="020B0604020202020204" pitchFamily="34" charset="0"/>
              <a:buChar char="•"/>
            </a:pPr>
            <a:r>
              <a:rPr lang="en-GB" sz="2000" dirty="0" smtClean="0">
                <a:solidFill>
                  <a:schemeClr val="accent1">
                    <a:lumMod val="75000"/>
                  </a:schemeClr>
                </a:solidFill>
                <a:latin typeface="Gill Sans MT" panose="020B0502020104020203" pitchFamily="34" charset="0"/>
              </a:rPr>
              <a:t>Take the concept of a terrestrial park and apply it to the sea</a:t>
            </a:r>
          </a:p>
          <a:p>
            <a:pPr marL="285750" indent="-285750">
              <a:buFont typeface="Arial" panose="020B0604020202020204" pitchFamily="34" charset="0"/>
              <a:buChar char="•"/>
            </a:pPr>
            <a:endParaRPr lang="en-GB" sz="2000" dirty="0">
              <a:solidFill>
                <a:schemeClr val="accent1">
                  <a:lumMod val="75000"/>
                </a:schemeClr>
              </a:solidFill>
              <a:latin typeface="Gill Sans MT" panose="020B0502020104020203" pitchFamily="34" charset="0"/>
            </a:endParaRPr>
          </a:p>
          <a:p>
            <a:pPr marL="285750" indent="-285750">
              <a:buFont typeface="Arial" panose="020B0604020202020204" pitchFamily="34" charset="0"/>
              <a:buChar char="•"/>
            </a:pPr>
            <a:r>
              <a:rPr lang="en-GB" sz="2000" dirty="0" smtClean="0">
                <a:solidFill>
                  <a:schemeClr val="accent1">
                    <a:lumMod val="75000"/>
                  </a:schemeClr>
                </a:solidFill>
                <a:latin typeface="Gill Sans MT" panose="020B0502020104020203" pitchFamily="34" charset="0"/>
              </a:rPr>
              <a:t>Reposition the City - sets a new vision</a:t>
            </a:r>
          </a:p>
          <a:p>
            <a:pPr marL="285750" indent="-285750">
              <a:buFont typeface="Arial" panose="020B0604020202020204" pitchFamily="34" charset="0"/>
              <a:buChar char="•"/>
            </a:pPr>
            <a:endParaRPr lang="en-GB" sz="2000" dirty="0">
              <a:solidFill>
                <a:schemeClr val="accent1">
                  <a:lumMod val="75000"/>
                </a:schemeClr>
              </a:solidFill>
              <a:latin typeface="Gill Sans MT" panose="020B0502020104020203" pitchFamily="34" charset="0"/>
            </a:endParaRPr>
          </a:p>
          <a:p>
            <a:r>
              <a:rPr lang="en-GB" sz="2000" i="1" dirty="0" smtClean="0">
                <a:solidFill>
                  <a:schemeClr val="accent1">
                    <a:lumMod val="75000"/>
                  </a:schemeClr>
                </a:solidFill>
                <a:latin typeface="Gill Sans MT" panose="020B0502020104020203" pitchFamily="34" charset="0"/>
              </a:rPr>
              <a:t>“when </a:t>
            </a:r>
            <a:r>
              <a:rPr lang="en-GB" sz="2000" i="1" dirty="0">
                <a:solidFill>
                  <a:schemeClr val="accent1">
                    <a:lumMod val="75000"/>
                  </a:schemeClr>
                </a:solidFill>
                <a:latin typeface="Gill Sans MT" panose="020B0502020104020203" pitchFamily="34" charset="0"/>
              </a:rPr>
              <a:t>nature determined </a:t>
            </a:r>
            <a:r>
              <a:rPr lang="en-GB" sz="2000" i="1" dirty="0" smtClean="0">
                <a:solidFill>
                  <a:schemeClr val="accent1">
                    <a:lumMod val="75000"/>
                  </a:schemeClr>
                </a:solidFill>
                <a:latin typeface="Gill Sans MT" panose="020B0502020104020203" pitchFamily="34" charset="0"/>
              </a:rPr>
              <a:t>that the </a:t>
            </a:r>
            <a:r>
              <a:rPr lang="en-GB" sz="2000" i="1" dirty="0">
                <a:solidFill>
                  <a:schemeClr val="accent1">
                    <a:lumMod val="75000"/>
                  </a:schemeClr>
                </a:solidFill>
                <a:latin typeface="Gill Sans MT" panose="020B0502020104020203" pitchFamily="34" charset="0"/>
              </a:rPr>
              <a:t>two river systems of Tamar and </a:t>
            </a:r>
            <a:r>
              <a:rPr lang="en-GB" sz="2000" i="1" dirty="0" err="1">
                <a:solidFill>
                  <a:schemeClr val="accent1">
                    <a:lumMod val="75000"/>
                  </a:schemeClr>
                </a:solidFill>
                <a:latin typeface="Gill Sans MT" panose="020B0502020104020203" pitchFamily="34" charset="0"/>
              </a:rPr>
              <a:t>Plym</a:t>
            </a:r>
            <a:r>
              <a:rPr lang="en-GB" sz="2000" i="1" dirty="0">
                <a:solidFill>
                  <a:schemeClr val="accent1">
                    <a:lumMod val="75000"/>
                  </a:schemeClr>
                </a:solidFill>
                <a:latin typeface="Gill Sans MT" panose="020B0502020104020203" pitchFamily="34" charset="0"/>
              </a:rPr>
              <a:t> should join the sea (here), it determined all that </a:t>
            </a:r>
            <a:r>
              <a:rPr lang="en-GB" sz="2000" i="1" dirty="0" smtClean="0">
                <a:solidFill>
                  <a:schemeClr val="accent1">
                    <a:lumMod val="75000"/>
                  </a:schemeClr>
                </a:solidFill>
                <a:latin typeface="Gill Sans MT" panose="020B0502020104020203" pitchFamily="34" charset="0"/>
              </a:rPr>
              <a:t>has happened </a:t>
            </a:r>
            <a:r>
              <a:rPr lang="en-GB" sz="2000" i="1" dirty="0">
                <a:solidFill>
                  <a:schemeClr val="accent1">
                    <a:lumMod val="75000"/>
                  </a:schemeClr>
                </a:solidFill>
                <a:latin typeface="Gill Sans MT" panose="020B0502020104020203" pitchFamily="34" charset="0"/>
              </a:rPr>
              <a:t>since</a:t>
            </a:r>
            <a:r>
              <a:rPr lang="en-GB" sz="2000" i="1" dirty="0" smtClean="0">
                <a:solidFill>
                  <a:schemeClr val="accent1">
                    <a:lumMod val="75000"/>
                  </a:schemeClr>
                </a:solidFill>
                <a:latin typeface="Gill Sans MT" panose="020B0502020104020203" pitchFamily="34" charset="0"/>
              </a:rPr>
              <a:t>”</a:t>
            </a:r>
            <a:r>
              <a:rPr lang="en-GB" sz="2000" dirty="0" smtClean="0">
                <a:solidFill>
                  <a:schemeClr val="accent1">
                    <a:lumMod val="75000"/>
                  </a:schemeClr>
                </a:solidFill>
                <a:latin typeface="Gill Sans MT" panose="020B0502020104020203" pitchFamily="34" charset="0"/>
              </a:rPr>
              <a:t>. </a:t>
            </a:r>
            <a:r>
              <a:rPr lang="en-GB" sz="2000" dirty="0">
                <a:solidFill>
                  <a:schemeClr val="accent1">
                    <a:lumMod val="75000"/>
                  </a:schemeClr>
                </a:solidFill>
                <a:latin typeface="Gill Sans MT" panose="020B0502020104020203" pitchFamily="34" charset="0"/>
              </a:rPr>
              <a:t>Historian RAJ Walling </a:t>
            </a:r>
          </a:p>
          <a:p>
            <a:pPr marL="285750" indent="-285750">
              <a:buFont typeface="Arial" panose="020B0604020202020204" pitchFamily="34" charset="0"/>
              <a:buChar char="•"/>
            </a:pPr>
            <a:endParaRPr lang="en-GB" dirty="0" smtClean="0"/>
          </a:p>
          <a:p>
            <a:pPr marL="285750" indent="-285750">
              <a:buFont typeface="Arial" panose="020B0604020202020204" pitchFamily="34" charset="0"/>
              <a:buChar char="•"/>
            </a:pPr>
            <a:endParaRPr lang="en-GB" dirty="0" smtClean="0"/>
          </a:p>
          <a:p>
            <a:pPr marL="285750" indent="-285750">
              <a:buFont typeface="Arial" panose="020B0604020202020204" pitchFamily="34" charset="0"/>
              <a:buChar char="•"/>
            </a:pPr>
            <a:endParaRPr lang="en-GB" dirty="0" smtClean="0"/>
          </a:p>
        </p:txBody>
      </p:sp>
    </p:spTree>
    <p:extLst>
      <p:ext uri="{BB962C8B-B14F-4D97-AF65-F5344CB8AC3E}">
        <p14:creationId xmlns:p14="http://schemas.microsoft.com/office/powerpoint/2010/main" val="2547473409"/>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OC What would a NMP in Plym mean for you 02" id="{AFC4A10C-02E0-4DE3-93F4-A06D41B12C3F}" vid="{7DB0253E-15D0-4A80-A8B8-AA4C42AA76E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BOC What would a NMP in Plym mean for you 02</Template>
  <TotalTime>1682</TotalTime>
  <Words>916</Words>
  <Application>Microsoft Office PowerPoint</Application>
  <PresentationFormat>Widescreen</PresentationFormat>
  <Paragraphs>118</Paragraphs>
  <Slides>12</Slides>
  <Notes>5</Notes>
  <HiddenSlides>0</HiddenSlides>
  <MMClips>0</MMClips>
  <ScaleCrop>false</ScaleCrop>
  <HeadingPairs>
    <vt:vector size="8" baseType="variant">
      <vt:variant>
        <vt:lpstr>Fonts Used</vt:lpstr>
      </vt:variant>
      <vt:variant>
        <vt:i4>3</vt:i4>
      </vt:variant>
      <vt:variant>
        <vt:lpstr>Theme</vt:lpstr>
      </vt:variant>
      <vt:variant>
        <vt:i4>1</vt:i4>
      </vt:variant>
      <vt:variant>
        <vt:lpstr>Embedded OLE Servers</vt:lpstr>
      </vt:variant>
      <vt:variant>
        <vt:i4>1</vt:i4>
      </vt:variant>
      <vt:variant>
        <vt:lpstr>Slide Titles</vt:lpstr>
      </vt:variant>
      <vt:variant>
        <vt:i4>12</vt:i4>
      </vt:variant>
    </vt:vector>
  </HeadingPairs>
  <TitlesOfParts>
    <vt:vector size="17" baseType="lpstr">
      <vt:lpstr>Arial</vt:lpstr>
      <vt:lpstr>Calibri</vt:lpstr>
      <vt:lpstr>Gill Sans MT</vt:lpstr>
      <vt:lpstr>Office Theme</vt:lpstr>
      <vt:lpstr>Adobe Acrobat Document</vt:lpstr>
      <vt:lpstr>Plymouth Sound  The UK’s First National Marine Park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Delt Shared Services Ltd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What would a National Marine Park for Plymouth mean for you?</dc:title>
  <dc:creator>Deeney, Kathryn</dc:creator>
  <cp:lastModifiedBy>Deeney, Kathryn</cp:lastModifiedBy>
  <cp:revision>41</cp:revision>
  <dcterms:created xsi:type="dcterms:W3CDTF">2019-02-14T10:03:16Z</dcterms:created>
  <dcterms:modified xsi:type="dcterms:W3CDTF">2019-09-12T22:47:34Z</dcterms:modified>
</cp:coreProperties>
</file>