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43"/>
  </p:notesMasterIdLst>
  <p:sldIdLst>
    <p:sldId id="256" r:id="rId3"/>
    <p:sldId id="628" r:id="rId4"/>
    <p:sldId id="262" r:id="rId5"/>
    <p:sldId id="345" r:id="rId6"/>
    <p:sldId id="258" r:id="rId7"/>
    <p:sldId id="629" r:id="rId8"/>
    <p:sldId id="310" r:id="rId9"/>
    <p:sldId id="801" r:id="rId10"/>
    <p:sldId id="339" r:id="rId11"/>
    <p:sldId id="799" r:id="rId12"/>
    <p:sldId id="257" r:id="rId13"/>
    <p:sldId id="733" r:id="rId14"/>
    <p:sldId id="317" r:id="rId15"/>
    <p:sldId id="762" r:id="rId16"/>
    <p:sldId id="791" r:id="rId17"/>
    <p:sldId id="790" r:id="rId18"/>
    <p:sldId id="792" r:id="rId19"/>
    <p:sldId id="769" r:id="rId20"/>
    <p:sldId id="732" r:id="rId21"/>
    <p:sldId id="797" r:id="rId22"/>
    <p:sldId id="802" r:id="rId23"/>
    <p:sldId id="794" r:id="rId24"/>
    <p:sldId id="795" r:id="rId25"/>
    <p:sldId id="340" r:id="rId26"/>
    <p:sldId id="320" r:id="rId27"/>
    <p:sldId id="327" r:id="rId28"/>
    <p:sldId id="322" r:id="rId29"/>
    <p:sldId id="804" r:id="rId30"/>
    <p:sldId id="789" r:id="rId31"/>
    <p:sldId id="767" r:id="rId32"/>
    <p:sldId id="326" r:id="rId33"/>
    <p:sldId id="768" r:id="rId34"/>
    <p:sldId id="781" r:id="rId35"/>
    <p:sldId id="787" r:id="rId36"/>
    <p:sldId id="259" r:id="rId37"/>
    <p:sldId id="788" r:id="rId38"/>
    <p:sldId id="338" r:id="rId39"/>
    <p:sldId id="321" r:id="rId40"/>
    <p:sldId id="796" r:id="rId41"/>
    <p:sldId id="631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F4EF"/>
    <a:srgbClr val="FF99FF"/>
    <a:srgbClr val="D7F4DE"/>
    <a:srgbClr val="385731"/>
    <a:srgbClr val="E7F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01" autoAdjust="0"/>
    <p:restoredTop sz="95842" autoAdjust="0"/>
  </p:normalViewPr>
  <p:slideViewPr>
    <p:cSldViewPr snapToGrid="0">
      <p:cViewPr varScale="1">
        <p:scale>
          <a:sx n="98" d="100"/>
          <a:sy n="98" d="100"/>
        </p:scale>
        <p:origin x="82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019EB-B863-407A-9BDC-5B5A618B7968}" type="datetimeFigureOut">
              <a:rPr lang="hu-HU" smtClean="0"/>
              <a:t>2019. 09. 13.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804EF-E647-41B2-AEA7-9AAC211679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975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/>
              <a:t>I </a:t>
            </a:r>
            <a:r>
              <a:rPr lang="hu-HU" baseline="0" dirty="0" err="1"/>
              <a:t>use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overall European </a:t>
            </a:r>
            <a:r>
              <a:rPr lang="hu-HU" baseline="0" dirty="0" err="1"/>
              <a:t>term</a:t>
            </a:r>
            <a:r>
              <a:rPr lang="hu-HU" baseline="0" dirty="0"/>
              <a:t> Spatial </a:t>
            </a:r>
            <a:r>
              <a:rPr lang="hu-HU" baseline="0" dirty="0" err="1"/>
              <a:t>planning</a:t>
            </a:r>
            <a:r>
              <a:rPr lang="hu-HU" baseline="0" dirty="0"/>
              <a:t>, </a:t>
            </a:r>
            <a:r>
              <a:rPr lang="hu-HU" baseline="0" dirty="0" err="1"/>
              <a:t>which</a:t>
            </a:r>
            <a:r>
              <a:rPr lang="hu-HU" baseline="0" dirty="0"/>
              <a:t> is an </a:t>
            </a:r>
            <a:r>
              <a:rPr lang="hu-HU" baseline="0" dirty="0" err="1"/>
              <a:t>umbrella</a:t>
            </a:r>
            <a:r>
              <a:rPr lang="hu-HU" baseline="0" dirty="0"/>
              <a:t> </a:t>
            </a:r>
            <a:r>
              <a:rPr lang="hu-HU" baseline="0" dirty="0" err="1"/>
              <a:t>term</a:t>
            </a:r>
            <a:r>
              <a:rPr lang="hu-HU" baseline="0" dirty="0"/>
              <a:t> </a:t>
            </a:r>
            <a:r>
              <a:rPr lang="hu-HU" baseline="0" dirty="0" err="1"/>
              <a:t>covering</a:t>
            </a:r>
            <a:r>
              <a:rPr lang="hu-HU" baseline="0" dirty="0"/>
              <a:t> </a:t>
            </a:r>
            <a:r>
              <a:rPr lang="hu-HU" baseline="0" dirty="0" err="1"/>
              <a:t>various</a:t>
            </a:r>
            <a:r>
              <a:rPr lang="hu-HU" baseline="0" dirty="0"/>
              <a:t> </a:t>
            </a:r>
            <a:r>
              <a:rPr lang="hu-HU" baseline="0" dirty="0" err="1"/>
              <a:t>forms</a:t>
            </a:r>
            <a:r>
              <a:rPr lang="hu-HU" baseline="0" dirty="0"/>
              <a:t> of </a:t>
            </a:r>
            <a:r>
              <a:rPr lang="hu-HU" baseline="0" dirty="0" err="1"/>
              <a:t>plannaing</a:t>
            </a:r>
            <a:r>
              <a:rPr lang="hu-HU" baseline="0" dirty="0"/>
              <a:t> and </a:t>
            </a:r>
            <a:r>
              <a:rPr lang="hu-HU" baseline="0" dirty="0" err="1"/>
              <a:t>development</a:t>
            </a:r>
            <a:r>
              <a:rPr lang="hu-HU" baseline="0" dirty="0"/>
              <a:t> </a:t>
            </a:r>
            <a:r>
              <a:rPr lang="hu-HU" baseline="0" dirty="0" err="1"/>
              <a:t>policies</a:t>
            </a:r>
            <a:r>
              <a:rPr lang="hu-HU" baseline="0" dirty="0"/>
              <a:t> </a:t>
            </a:r>
            <a:r>
              <a:rPr lang="hu-HU" baseline="0" dirty="0" err="1"/>
              <a:t>ao</a:t>
            </a:r>
            <a:r>
              <a:rPr lang="hu-HU" baseline="0" dirty="0"/>
              <a:t> </a:t>
            </a:r>
            <a:r>
              <a:rPr lang="hu-HU" baseline="0" dirty="0" err="1"/>
              <a:t>different</a:t>
            </a:r>
            <a:r>
              <a:rPr lang="hu-HU" baseline="0" dirty="0"/>
              <a:t> </a:t>
            </a:r>
            <a:r>
              <a:rPr lang="hu-HU" baseline="0" dirty="0" err="1"/>
              <a:t>levels</a:t>
            </a:r>
            <a:r>
              <a:rPr lang="hu-HU" baseline="0" dirty="0"/>
              <a:t>. </a:t>
            </a:r>
            <a:endParaRPr lang="hu-H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Bő 1,5 évtizede </a:t>
            </a:r>
            <a:r>
              <a:rPr lang="hu-HU" dirty="0" err="1"/>
              <a:t>fogl</a:t>
            </a:r>
            <a:r>
              <a:rPr lang="hu-HU" dirty="0"/>
              <a:t> </a:t>
            </a:r>
            <a:r>
              <a:rPr lang="hu-HU" dirty="0" err="1"/>
              <a:t>ter</a:t>
            </a:r>
            <a:r>
              <a:rPr lang="hu-HU" dirty="0"/>
              <a:t>-i és várostervezéssel, ebből jelentős részben európaival. Ezek tapasztalataira építek, de egy az elmúlt 1,5 évben megvalósított konkrét kutatásom adja dolgozatomat.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04EF-E647-41B2-AEA7-9AAC2116790A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0196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skip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7344FC-3827-4CA3-9D32-BDD69C94D495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34974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nemcsak a tér értelmezése és jelentései, hanem lényegi módon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tervezés által konstruálódó beavatkozások és irányítás területének valós földrajzi kiterjedése és a részvételre jogosult és az érintett szereplőinek köre is átszabásra kerül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Allmendinger és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Haughton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(2015) a földrajztudományi szakirodalomban a territoriális vs. viszonyítási (relációs) terek körül zajló vita alapján (Vö. LEFEBRE 1991) azt hangsúlyozzák, hogy míg a formalizált tervezésnek szabályozott, egyértelmű határokra van szüksége, addig az olyan a tervezésnek, amelyik a térbeli viszonyok összetettebb viszonyítási világára kíván reagálni, puha tereken keresztül is működnie kell.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04EF-E647-41B2-AEA7-9AAC2116790A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0132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344FC-3827-4CA3-9D32-BDD69C94D495}" type="slidenum">
              <a:rPr lang="hu-HU" smtClean="0"/>
              <a:pPr>
                <a:defRPr/>
              </a:pPr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2072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7344FC-3827-4CA3-9D32-BDD69C94D495}" type="slidenum">
              <a:rPr lang="hu-HU" smtClean="0"/>
              <a:pPr>
                <a:defRPr/>
              </a:pPr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0012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344FC-3827-4CA3-9D32-BDD69C94D495}" type="slidenum">
              <a:rPr lang="hu-HU" smtClean="0"/>
              <a:pPr>
                <a:defRPr/>
              </a:pPr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9016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tervezési folyamat jellegének átalakulása és a szereplői kör kibővülése Európa legtöbb vizsgált országában jól beazonosíthatóan jelen van, míg a területi governance szintén jelentősen mértékben kibontakozott, de látszódnak megjelenésében korlátai is (8/22. ábra). 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tervezési folyamat átalakulása és a governance tervezést érintő kiteljesedése alapján az országok rangsorában a nagyhagyományú tervezési kultúrával rendelkező országok mellett elöl szerepel az új területi integrációs fejlesztési eszközök bevezetésében élenjáró Lengyelország és Csehország, de a Mediterrán tervezési kultúrkörből láthatóan erőteljesen elmozduló Portugália tervezési rendszere is.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344FC-3827-4CA3-9D32-BDD69C94D495}" type="slidenum">
              <a:rPr lang="hu-HU" smtClean="0"/>
              <a:pPr>
                <a:defRPr/>
              </a:pPr>
              <a:t>20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84096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indicates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countries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happened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experts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opinion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aggregated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nemcsak a tér értelmezése és jelentései, hanem lényegi módon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tervezés által konstruálódó beavatkozások és irányítás területének valós földrajzi kiterjedése és a részvételre jogosult és az érintett szereplőinek köre is átszabásra kerül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Allmendinger és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Haughton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(2015) a földrajztudományi szakirodalomban a territoriális vs. viszonyítási (relációs) terek körül zajló vita alapján (Vö. LEFEBRE 1991) azt hangsúlyozzák, hogy míg a formalizált tervezésnek szabályozott, egyértelmű határokra van szüksége, addig az olyan a tervezésnek, amelyik a térbeli viszonyok összetettebb viszonyítási világára kíván reagálni, puha tereken keresztül is működnie kell.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04EF-E647-41B2-AEA7-9AAC2116790A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5806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344FC-3827-4CA3-9D32-BDD69C94D495}" type="slidenum">
              <a:rPr lang="hu-HU" smtClean="0"/>
              <a:pPr>
                <a:defRPr/>
              </a:pPr>
              <a:t>22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273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344FC-3827-4CA3-9D32-BDD69C94D495}" type="slidenum">
              <a:rPr lang="hu-HU" smtClean="0"/>
              <a:pPr>
                <a:defRPr/>
              </a:pPr>
              <a:t>23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26227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sorrend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04EF-E647-41B2-AEA7-9AAC2116790A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9093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I am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one</a:t>
            </a:r>
            <a:r>
              <a:rPr lang="hu-HU" dirty="0"/>
              <a:t>, </a:t>
            </a:r>
            <a:r>
              <a:rPr lang="hu-HU" dirty="0" err="1"/>
              <a:t>who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05634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változás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04EF-E647-41B2-AEA7-9AAC2116790A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6175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In a </a:t>
            </a:r>
            <a:r>
              <a:rPr lang="hu-HU" dirty="0" err="1"/>
              <a:t>very</a:t>
            </a:r>
            <a:r>
              <a:rPr lang="hu-HU" dirty="0"/>
              <a:t> </a:t>
            </a:r>
            <a:r>
              <a:rPr lang="hu-HU" dirty="0" err="1"/>
              <a:t>recent</a:t>
            </a:r>
            <a:r>
              <a:rPr lang="hu-HU" dirty="0"/>
              <a:t> </a:t>
            </a:r>
            <a:r>
              <a:rPr lang="hu-HU" dirty="0" err="1"/>
              <a:t>paper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tryed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include</a:t>
            </a:r>
            <a:r>
              <a:rPr lang="hu-HU" dirty="0"/>
              <a:t>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possible</a:t>
            </a:r>
            <a:r>
              <a:rPr lang="hu-HU" dirty="0"/>
              <a:t> </a:t>
            </a:r>
            <a:r>
              <a:rPr lang="hu-HU" dirty="0" err="1"/>
              <a:t>forms</a:t>
            </a:r>
            <a:r>
              <a:rPr lang="hu-HU" dirty="0"/>
              <a:t> of </a:t>
            </a:r>
            <a:r>
              <a:rPr lang="hu-HU" dirty="0" err="1"/>
              <a:t>planning</a:t>
            </a:r>
            <a:r>
              <a:rPr lang="hu-HU" dirty="0"/>
              <a:t> and </a:t>
            </a:r>
            <a:r>
              <a:rPr lang="hu-HU" dirty="0" err="1"/>
              <a:t>development</a:t>
            </a:r>
            <a:r>
              <a:rPr lang="hu-HU" dirty="0"/>
              <a:t> </a:t>
            </a:r>
            <a:r>
              <a:rPr lang="hu-HU" dirty="0" err="1"/>
              <a:t>policies</a:t>
            </a:r>
            <a:r>
              <a:rPr lang="hu-HU" dirty="0"/>
              <a:t> </a:t>
            </a:r>
            <a:r>
              <a:rPr lang="hu-HU" dirty="0" err="1"/>
              <a:t>into</a:t>
            </a:r>
            <a:r>
              <a:rPr lang="hu-HU" dirty="0"/>
              <a:t> </a:t>
            </a:r>
            <a:r>
              <a:rPr lang="hu-HU" dirty="0" err="1"/>
              <a:t>asingle</a:t>
            </a:r>
            <a:r>
              <a:rPr lang="hu-HU" dirty="0"/>
              <a:t> </a:t>
            </a:r>
            <a:r>
              <a:rPr lang="hu-HU" dirty="0" err="1"/>
              <a:t>figure</a:t>
            </a:r>
            <a:r>
              <a:rPr lang="hu-HU" dirty="0"/>
              <a:t>, </a:t>
            </a:r>
            <a:r>
              <a:rPr lang="hu-HU" dirty="0" err="1"/>
              <a:t>which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fall</a:t>
            </a:r>
            <a:r>
              <a:rPr lang="hu-HU" dirty="0"/>
              <a:t> </a:t>
            </a:r>
            <a:r>
              <a:rPr lang="hu-HU" dirty="0" err="1"/>
              <a:t>uinder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European </a:t>
            </a:r>
            <a:r>
              <a:rPr lang="hu-HU" dirty="0" err="1"/>
              <a:t>umbrella</a:t>
            </a:r>
            <a:r>
              <a:rPr lang="hu-HU" dirty="0"/>
              <a:t> </a:t>
            </a:r>
            <a:r>
              <a:rPr lang="hu-HU" dirty="0" err="1"/>
              <a:t>cathegory</a:t>
            </a:r>
            <a:r>
              <a:rPr lang="hu-HU" dirty="0"/>
              <a:t> of </a:t>
            </a:r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planning</a:t>
            </a:r>
            <a:r>
              <a:rPr lang="hu-HU" dirty="0"/>
              <a:t> (</a:t>
            </a:r>
            <a:r>
              <a:rPr lang="hu-HU" dirty="0" err="1"/>
              <a:t>which</a:t>
            </a:r>
            <a:r>
              <a:rPr lang="hu-HU" dirty="0"/>
              <a:t> is </a:t>
            </a:r>
            <a:r>
              <a:rPr lang="hu-HU" dirty="0" err="1"/>
              <a:t>actually</a:t>
            </a:r>
            <a:r>
              <a:rPr lang="hu-HU" dirty="0"/>
              <a:t> in a </a:t>
            </a:r>
            <a:r>
              <a:rPr lang="hu-HU" dirty="0" err="1"/>
              <a:t>significant</a:t>
            </a:r>
            <a:r>
              <a:rPr lang="hu-HU" dirty="0"/>
              <a:t> </a:t>
            </a:r>
            <a:r>
              <a:rPr lang="hu-HU" dirty="0" err="1"/>
              <a:t>ovwrlap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term</a:t>
            </a:r>
            <a:r>
              <a:rPr lang="hu-HU" dirty="0"/>
              <a:t> </a:t>
            </a:r>
            <a:r>
              <a:rPr lang="hu-HU" dirty="0" err="1"/>
              <a:t>territorial</a:t>
            </a:r>
            <a:r>
              <a:rPr lang="hu-HU" dirty="0"/>
              <a:t> governance).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identification</a:t>
            </a:r>
            <a:r>
              <a:rPr lang="hu-HU" dirty="0"/>
              <a:t> 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used</a:t>
            </a:r>
            <a:r>
              <a:rPr lang="hu-HU" dirty="0"/>
              <a:t> </a:t>
            </a:r>
            <a:r>
              <a:rPr lang="hu-HU" dirty="0" err="1"/>
              <a:t>four</a:t>
            </a:r>
            <a:r>
              <a:rPr lang="hu-HU" dirty="0"/>
              <a:t> </a:t>
            </a:r>
            <a:r>
              <a:rPr lang="hu-HU" dirty="0" err="1"/>
              <a:t>dimensiond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which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describe</a:t>
            </a:r>
            <a:r>
              <a:rPr lang="hu-HU" dirty="0"/>
              <a:t> </a:t>
            </a:r>
            <a:r>
              <a:rPr lang="hu-HU" dirty="0" err="1"/>
              <a:t>planning</a:t>
            </a:r>
            <a:r>
              <a:rPr lang="hu-HU" dirty="0"/>
              <a:t> </a:t>
            </a:r>
            <a:r>
              <a:rPr lang="hu-HU" dirty="0" err="1"/>
              <a:t>system</a:t>
            </a:r>
            <a:r>
              <a:rPr lang="hu-HU" dirty="0"/>
              <a:t> of a </a:t>
            </a:r>
            <a:r>
              <a:rPr lang="hu-HU" dirty="0" err="1"/>
              <a:t>certain</a:t>
            </a:r>
            <a:r>
              <a:rPr lang="hu-HU" dirty="0"/>
              <a:t> country. </a:t>
            </a:r>
          </a:p>
          <a:p>
            <a:r>
              <a:rPr lang="hu-HU" dirty="0" err="1"/>
              <a:t>Accordint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EMP </a:t>
            </a:r>
            <a:r>
              <a:rPr lang="hu-HU" dirty="0" err="1"/>
              <a:t>there</a:t>
            </a:r>
            <a:r>
              <a:rPr lang="hu-HU" dirty="0"/>
              <a:t> is a shift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meaning</a:t>
            </a:r>
            <a:r>
              <a:rPr lang="hu-HU" dirty="0"/>
              <a:t> </a:t>
            </a:r>
            <a:r>
              <a:rPr lang="hu-HU" dirty="0" err="1"/>
              <a:t>od</a:t>
            </a:r>
            <a:r>
              <a:rPr lang="hu-HU" dirty="0"/>
              <a:t> </a:t>
            </a:r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planning</a:t>
            </a:r>
            <a:r>
              <a:rPr lang="hu-HU" dirty="0"/>
              <a:t> – </a:t>
            </a:r>
            <a:r>
              <a:rPr lang="hu-HU" dirty="0" err="1"/>
              <a:t>towards</a:t>
            </a:r>
            <a:r>
              <a:rPr lang="hu-HU" dirty="0"/>
              <a:t> a </a:t>
            </a:r>
            <a:r>
              <a:rPr lang="hu-HU" dirty="0" err="1"/>
              <a:t>territorial</a:t>
            </a:r>
            <a:r>
              <a:rPr lang="hu-HU" dirty="0"/>
              <a:t> governance </a:t>
            </a:r>
            <a:r>
              <a:rPr lang="hu-HU" dirty="0" err="1"/>
              <a:t>approach</a:t>
            </a:r>
            <a:r>
              <a:rPr lang="hu-HU" dirty="0"/>
              <a:t>. </a:t>
            </a:r>
          </a:p>
          <a:p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figure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indicated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more </a:t>
            </a:r>
            <a:r>
              <a:rPr lang="hu-HU" dirty="0" err="1"/>
              <a:t>traditional</a:t>
            </a:r>
            <a:r>
              <a:rPr lang="hu-HU" dirty="0"/>
              <a:t> </a:t>
            </a:r>
            <a:r>
              <a:rPr lang="hu-HU" dirty="0" err="1"/>
              <a:t>lanning</a:t>
            </a:r>
            <a:r>
              <a:rPr lang="hu-HU" dirty="0"/>
              <a:t> </a:t>
            </a:r>
            <a:r>
              <a:rPr lang="hu-HU" dirty="0" err="1"/>
              <a:t>forms</a:t>
            </a:r>
            <a:r>
              <a:rPr lang="hu-HU" dirty="0"/>
              <a:t> in </a:t>
            </a:r>
            <a:r>
              <a:rPr lang="hu-HU" dirty="0" err="1"/>
              <a:t>each</a:t>
            </a:r>
            <a:r>
              <a:rPr lang="hu-HU" dirty="0"/>
              <a:t> </a:t>
            </a:r>
            <a:r>
              <a:rPr lang="hu-HU" dirty="0" err="1"/>
              <a:t>dime</a:t>
            </a:r>
            <a:r>
              <a:rPr lang="hu-HU" dirty="0"/>
              <a:t> </a:t>
            </a:r>
            <a:r>
              <a:rPr lang="hu-HU" dirty="0" err="1"/>
              <a:t>nsion</a:t>
            </a:r>
            <a:r>
              <a:rPr lang="hu-HU" dirty="0"/>
              <a:t> </a:t>
            </a:r>
            <a:r>
              <a:rPr lang="hu-HU" dirty="0" err="1"/>
              <a:t>near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centre and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formsnear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edge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round</a:t>
            </a:r>
            <a:r>
              <a:rPr lang="hu-HU" dirty="0"/>
              <a:t>.</a:t>
            </a:r>
          </a:p>
          <a:p>
            <a:r>
              <a:rPr lang="hu-HU" dirty="0"/>
              <a:t>And </a:t>
            </a:r>
            <a:r>
              <a:rPr lang="hu-HU" dirty="0" err="1"/>
              <a:t>the</a:t>
            </a:r>
            <a:r>
              <a:rPr lang="hu-HU" dirty="0"/>
              <a:t> trend </a:t>
            </a:r>
            <a:r>
              <a:rPr lang="hu-HU" dirty="0" err="1"/>
              <a:t>ins</a:t>
            </a:r>
            <a:r>
              <a:rPr lang="hu-HU" dirty="0"/>
              <a:t> </a:t>
            </a:r>
            <a:r>
              <a:rPr lang="hu-HU" dirty="0" err="1"/>
              <a:t>what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red</a:t>
            </a:r>
            <a:r>
              <a:rPr lang="hu-HU" dirty="0"/>
              <a:t> </a:t>
            </a:r>
            <a:r>
              <a:rPr lang="hu-HU" dirty="0" err="1"/>
              <a:t>arrows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indicating</a:t>
            </a:r>
            <a:r>
              <a:rPr lang="hu-HU" dirty="0"/>
              <a:t>. </a:t>
            </a:r>
          </a:p>
          <a:p>
            <a:r>
              <a:rPr lang="hu-HU" dirty="0"/>
              <a:t>I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enphasize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statement</a:t>
            </a:r>
            <a:r>
              <a:rPr lang="hu-HU" dirty="0"/>
              <a:t> is </a:t>
            </a: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, </a:t>
            </a:r>
            <a:r>
              <a:rPr lang="hu-HU" dirty="0" err="1"/>
              <a:t>what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literature</a:t>
            </a:r>
            <a:r>
              <a:rPr lang="hu-HU" dirty="0"/>
              <a:t> is </a:t>
            </a:r>
            <a:r>
              <a:rPr lang="hu-HU" dirty="0" err="1"/>
              <a:t>saying</a:t>
            </a:r>
            <a:r>
              <a:rPr lang="hu-HU" dirty="0"/>
              <a:t>, </a:t>
            </a:r>
            <a:r>
              <a:rPr lang="hu-HU" dirty="0" err="1"/>
              <a:t>what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EU </a:t>
            </a:r>
            <a:r>
              <a:rPr lang="hu-HU" dirty="0" err="1"/>
              <a:t>documents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encoureging</a:t>
            </a:r>
            <a:r>
              <a:rPr lang="hu-HU" dirty="0"/>
              <a:t>. </a:t>
            </a:r>
          </a:p>
          <a:p>
            <a:r>
              <a:rPr lang="hu-HU" dirty="0" err="1"/>
              <a:t>This</a:t>
            </a:r>
            <a:r>
              <a:rPr lang="hu-HU" dirty="0"/>
              <a:t> is </a:t>
            </a:r>
            <a:r>
              <a:rPr lang="hu-HU" dirty="0" err="1"/>
              <a:t>what</a:t>
            </a:r>
            <a:r>
              <a:rPr lang="hu-HU" dirty="0"/>
              <a:t> I </a:t>
            </a:r>
            <a:r>
              <a:rPr lang="hu-HU" dirty="0" err="1"/>
              <a:t>tryed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measure</a:t>
            </a:r>
            <a:r>
              <a:rPr lang="hu-HU" dirty="0"/>
              <a:t> in a </a:t>
            </a:r>
            <a:r>
              <a:rPr lang="hu-HU" dirty="0" err="1"/>
              <a:t>comparative</a:t>
            </a:r>
            <a:r>
              <a:rPr lang="hu-HU" dirty="0"/>
              <a:t> </a:t>
            </a:r>
            <a:r>
              <a:rPr lang="hu-HU" dirty="0" err="1"/>
              <a:t>way</a:t>
            </a:r>
            <a:r>
              <a:rPr lang="hu-HU" dirty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804EF-E647-41B2-AEA7-9AAC2116790A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8790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/>
              <a:t>1. A spatial planning, azaz térbeli tervezés tudományos koncepciójának a fogalom készletét használom és elsősorban e terület széleskörű nemzetközi szakirodalmára építkeztem, amely többé kevésbé önálló diszciplináris területet is jelent, elsősorban a tervezéselmélet, és részben az integrációs irodalom keretében. Az európai szintű térbeli tervezésről és a tervezés európaizálódásáról a 90-es évek vége óta megélénkülő, rendkívül aktív tudományos diskurzus zajlik Európában, melyhez munkám csatlakozni kíván.</a:t>
            </a:r>
            <a:r>
              <a:rPr lang="hu-HU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Bő 1,5 évtizede </a:t>
            </a:r>
            <a:r>
              <a:rPr lang="hu-HU" dirty="0" err="1"/>
              <a:t>fogl</a:t>
            </a:r>
            <a:r>
              <a:rPr lang="hu-HU" dirty="0"/>
              <a:t> </a:t>
            </a:r>
            <a:r>
              <a:rPr lang="hu-HU" dirty="0" err="1"/>
              <a:t>ter</a:t>
            </a:r>
            <a:r>
              <a:rPr lang="hu-HU" dirty="0"/>
              <a:t>-i és várostervezéssel, ebből jelentős részben európaival. Ezek tapasztalataira építek, de egy az elmúlt 1,5 évben megvalósított konkrét kutatásom adja dolgozatomat.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804EF-E647-41B2-AEA7-9AAC2116790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2469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7344FC-3827-4CA3-9D32-BDD69C94D495}" type="slidenum">
              <a:rPr lang="hu-HU" smtClean="0"/>
              <a:pPr>
                <a:defRPr/>
              </a:pPr>
              <a:t>30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66562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7344FC-3827-4CA3-9D32-BDD69C94D495}" type="slidenum">
              <a:rPr lang="hu-HU" smtClean="0"/>
              <a:pPr>
                <a:defRPr/>
              </a:pPr>
              <a:t>32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178156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tervezési folyamat jellegének átalakulása és a szereplői kör kibővülése Európa legtöbb vizsgált országában jól beazonosíthatóan jelen van, míg a területi governance szintén jelentősen mértékben kibontakozott, de látszódnak megjelenésében korlátai is (8/22. ábra). A tervezési folyamat átalakulása és a governance tervezést érintő kiteljesedése alapján az országok rangsorában a nagyhagyományú tervezési kultúrával rendelkező országok mellett elöl szerepel az új területi integrációs fejlesztési eszközök bevezetésében élenjáró Lengyelország és Csehország, de a Mediterrán tervezési kultúrkörből láthatóan erőteljesen elmozduló Portugália tervezési rendszere is.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344FC-3827-4CA3-9D32-BDD69C94D495}" type="slidenum">
              <a:rPr lang="hu-HU" smtClean="0"/>
              <a:pPr>
                <a:defRPr/>
              </a:pPr>
              <a:t>34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41086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tervezési folyamat jellegének átalakulása és a szereplői kör kibővülése Európa legtöbb vizsgált országában jól beazonosíthatóan jelen van, míg a területi governance szintén jelentősen mértékben kibontakozott, de látszódnak megjelenésében korlátai is (8/22. ábra). A tervezési folyamat átalakulása és a governance tervezést érintő kiteljesedése alapján az országok rangsorában a nagyhagyományú tervezési kultúrával rendelkező országok mellett elöl szerepel az új területi integrációs fejlesztési eszközök bevezetésében élenjáró Lengyelország és Csehország, de a Mediterrán tervezési kultúrkörből láthatóan erőteljesen elmozduló Portugália tervezési rendszere is.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344FC-3827-4CA3-9D32-BDD69C94D495}" type="slidenum">
              <a:rPr lang="hu-HU" smtClean="0"/>
              <a:pPr>
                <a:defRPr/>
              </a:pPr>
              <a:t>36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58523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</a:t>
            </a:r>
            <a:r>
              <a:rPr lang="hu-HU" baseline="0" dirty="0"/>
              <a:t> EU is ezt támogatja</a:t>
            </a:r>
          </a:p>
          <a:p>
            <a:r>
              <a:rPr lang="hu-HU" baseline="0" dirty="0"/>
              <a:t>Látszódnak korlátai</a:t>
            </a:r>
          </a:p>
          <a:p>
            <a:r>
              <a:rPr lang="hu-HU" baseline="0" dirty="0"/>
              <a:t> - </a:t>
            </a:r>
            <a:r>
              <a:rPr lang="hu-HU" baseline="0" dirty="0" err="1"/>
              <a:t>holl</a:t>
            </a:r>
            <a:r>
              <a:rPr lang="hu-HU" baseline="0" dirty="0"/>
              <a:t> városrégiók, BAFT, kistérségi társulások, UK </a:t>
            </a:r>
            <a:r>
              <a:rPr lang="hu-HU" baseline="0" dirty="0" err="1"/>
              <a:t>reg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04EF-E647-41B2-AEA7-9AAC2116790A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07383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344FC-3827-4CA3-9D32-BDD69C94D495}" type="slidenum">
              <a:rPr lang="hu-HU" smtClean="0"/>
              <a:pPr>
                <a:defRPr/>
              </a:pPr>
              <a:t>39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5148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know</a:t>
            </a:r>
            <a:r>
              <a:rPr lang="hu-HU" dirty="0"/>
              <a:t>, </a:t>
            </a:r>
            <a:r>
              <a:rPr lang="hu-HU" dirty="0" err="1"/>
              <a:t>thAT</a:t>
            </a:r>
            <a:r>
              <a:rPr lang="hu-HU" dirty="0"/>
              <a:t> THERE ARE NO A SINGLE MEANING POF PLANNING. </a:t>
            </a:r>
          </a:p>
          <a:p>
            <a:r>
              <a:rPr lang="hu-HU" dirty="0" err="1"/>
              <a:t>It</a:t>
            </a:r>
            <a:r>
              <a:rPr lang="hu-HU" dirty="0"/>
              <a:t> is </a:t>
            </a:r>
            <a:r>
              <a:rPr lang="hu-HU" dirty="0" err="1"/>
              <a:t>national</a:t>
            </a:r>
            <a:r>
              <a:rPr lang="hu-HU" dirty="0"/>
              <a:t> </a:t>
            </a:r>
            <a:r>
              <a:rPr lang="hu-HU" dirty="0" err="1"/>
              <a:t>competence</a:t>
            </a:r>
            <a:r>
              <a:rPr lang="hu-HU" dirty="0"/>
              <a:t> – </a:t>
            </a:r>
            <a:r>
              <a:rPr lang="hu-HU" dirty="0" err="1"/>
              <a:t>though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EU </a:t>
            </a:r>
            <a:r>
              <a:rPr lang="hu-HU" dirty="0" err="1"/>
              <a:t>policies</a:t>
            </a:r>
            <a:r>
              <a:rPr lang="hu-HU" dirty="0"/>
              <a:t> and </a:t>
            </a:r>
            <a:r>
              <a:rPr lang="hu-HU" dirty="0" err="1"/>
              <a:t>especially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influencing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– </a:t>
            </a:r>
          </a:p>
          <a:p>
            <a:r>
              <a:rPr lang="hu-HU" dirty="0" err="1"/>
              <a:t>Even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terms</a:t>
            </a:r>
            <a:r>
              <a:rPr lang="hu-HU" dirty="0"/>
              <a:t> </a:t>
            </a:r>
            <a:r>
              <a:rPr lang="hu-HU" dirty="0" err="1"/>
              <a:t>used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planning</a:t>
            </a:r>
            <a:r>
              <a:rPr lang="hu-HU" dirty="0"/>
              <a:t> </a:t>
            </a:r>
            <a:r>
              <a:rPr lang="hu-HU" dirty="0" err="1"/>
              <a:t>type</a:t>
            </a:r>
            <a:r>
              <a:rPr lang="hu-HU" dirty="0"/>
              <a:t> </a:t>
            </a:r>
            <a:r>
              <a:rPr lang="hu-HU" dirty="0" err="1"/>
              <a:t>activities</a:t>
            </a:r>
            <a:r>
              <a:rPr lang="hu-HU" dirty="0"/>
              <a:t> in </a:t>
            </a:r>
            <a:r>
              <a:rPr lang="hu-HU" dirty="0" err="1"/>
              <a:t>different</a:t>
            </a:r>
            <a:r>
              <a:rPr lang="hu-HU" dirty="0"/>
              <a:t> </a:t>
            </a:r>
            <a:r>
              <a:rPr lang="hu-HU" dirty="0" err="1"/>
              <a:t>countries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be </a:t>
            </a:r>
            <a:r>
              <a:rPr lang="hu-HU" dirty="0" err="1"/>
              <a:t>translated</a:t>
            </a:r>
            <a:r>
              <a:rPr lang="hu-HU" dirty="0"/>
              <a:t>. </a:t>
            </a:r>
          </a:p>
          <a:p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know</a:t>
            </a:r>
            <a:r>
              <a:rPr lang="hu-HU" dirty="0"/>
              <a:t> </a:t>
            </a:r>
            <a:r>
              <a:rPr lang="hu-HU" dirty="0" err="1"/>
              <a:t>well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four</a:t>
            </a:r>
            <a:r>
              <a:rPr lang="hu-HU" dirty="0"/>
              <a:t> </a:t>
            </a:r>
            <a:r>
              <a:rPr lang="hu-HU" dirty="0" err="1"/>
              <a:t>categorisation</a:t>
            </a:r>
            <a:r>
              <a:rPr lang="hu-HU" dirty="0"/>
              <a:t> of </a:t>
            </a:r>
            <a:r>
              <a:rPr lang="hu-HU" dirty="0" err="1"/>
              <a:t>planning</a:t>
            </a:r>
            <a:r>
              <a:rPr lang="hu-HU" dirty="0"/>
              <a:t> </a:t>
            </a:r>
            <a:r>
              <a:rPr lang="hu-HU" dirty="0" err="1"/>
              <a:t>traditions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EC – I </a:t>
            </a:r>
            <a:r>
              <a:rPr lang="hu-HU" dirty="0" err="1"/>
              <a:t>think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is </a:t>
            </a:r>
            <a:r>
              <a:rPr lang="hu-HU" dirty="0" err="1"/>
              <a:t>quite</a:t>
            </a:r>
            <a:r>
              <a:rPr lang="hu-HU" dirty="0"/>
              <a:t> </a:t>
            </a:r>
            <a:r>
              <a:rPr lang="hu-HU" dirty="0" err="1"/>
              <a:t>valid</a:t>
            </a:r>
            <a:r>
              <a:rPr lang="hu-HU" dirty="0"/>
              <a:t> </a:t>
            </a:r>
            <a:r>
              <a:rPr lang="hu-HU" dirty="0" err="1"/>
              <a:t>also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CEE </a:t>
            </a:r>
            <a:r>
              <a:rPr lang="hu-HU" dirty="0" err="1"/>
              <a:t>countries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well</a:t>
            </a:r>
            <a:r>
              <a:rPr lang="hu-HU" dirty="0"/>
              <a:t> –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emphasize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cultural</a:t>
            </a:r>
            <a:r>
              <a:rPr lang="hu-HU" dirty="0"/>
              <a:t> </a:t>
            </a:r>
            <a:r>
              <a:rPr lang="hu-HU" dirty="0" err="1"/>
              <a:t>planning</a:t>
            </a:r>
            <a:r>
              <a:rPr lang="hu-HU" dirty="0"/>
              <a:t> </a:t>
            </a:r>
            <a:r>
              <a:rPr lang="hu-HU" dirty="0" err="1"/>
              <a:t>regions</a:t>
            </a:r>
            <a:r>
              <a:rPr lang="hu-HU" dirty="0"/>
              <a:t> of Europe </a:t>
            </a:r>
            <a:r>
              <a:rPr lang="hu-HU" dirty="0" err="1"/>
              <a:t>too</a:t>
            </a:r>
            <a:r>
              <a:rPr lang="hu-HU" dirty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04EF-E647-41B2-AEA7-9AAC2116790A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1891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04EF-E647-41B2-AEA7-9AAC2116790A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332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2. </a:t>
            </a:r>
            <a:r>
              <a:rPr lang="hu-HU" dirty="0" err="1"/>
              <a:t>Emergence</a:t>
            </a:r>
            <a:r>
              <a:rPr lang="hu-HU" dirty="0"/>
              <a:t> of a more </a:t>
            </a:r>
            <a:r>
              <a:rPr lang="hu-HU" dirty="0" err="1"/>
              <a:t>comorehensive</a:t>
            </a:r>
            <a:r>
              <a:rPr lang="hu-HU" dirty="0"/>
              <a:t> </a:t>
            </a:r>
            <a:r>
              <a:rPr lang="hu-HU" dirty="0" err="1"/>
              <a:t>understanding</a:t>
            </a:r>
            <a:r>
              <a:rPr lang="hu-HU" dirty="0"/>
              <a:t> of </a:t>
            </a:r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planning-develpment</a:t>
            </a:r>
            <a:r>
              <a:rPr lang="hu-HU" dirty="0"/>
              <a:t>. </a:t>
            </a:r>
            <a:r>
              <a:rPr lang="hu-HU" dirty="0" err="1"/>
              <a:t>Beyond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traditional</a:t>
            </a:r>
            <a:r>
              <a:rPr lang="hu-HU" dirty="0"/>
              <a:t> </a:t>
            </a:r>
            <a:r>
              <a:rPr lang="hu-HU" dirty="0" err="1"/>
              <a:t>urban</a:t>
            </a:r>
            <a:r>
              <a:rPr lang="hu-HU" dirty="0"/>
              <a:t> </a:t>
            </a:r>
            <a:r>
              <a:rPr lang="hu-HU" dirty="0" err="1"/>
              <a:t>plannign</a:t>
            </a:r>
            <a:r>
              <a:rPr lang="hu-HU" dirty="0"/>
              <a:t> and </a:t>
            </a:r>
            <a:r>
              <a:rPr lang="hu-HU" dirty="0" err="1"/>
              <a:t>regional</a:t>
            </a:r>
            <a:r>
              <a:rPr lang="hu-HU" dirty="0"/>
              <a:t> </a:t>
            </a:r>
            <a:r>
              <a:rPr lang="hu-HU" dirty="0" err="1"/>
              <a:t>planning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is </a:t>
            </a:r>
            <a:r>
              <a:rPr lang="hu-HU" dirty="0" err="1"/>
              <a:t>about</a:t>
            </a:r>
            <a:r>
              <a:rPr lang="hu-HU" dirty="0"/>
              <a:t> more </a:t>
            </a:r>
            <a:r>
              <a:rPr lang="hu-HU" dirty="0" err="1"/>
              <a:t>comprehensive</a:t>
            </a:r>
            <a:r>
              <a:rPr lang="hu-HU" dirty="0"/>
              <a:t> </a:t>
            </a:r>
            <a:r>
              <a:rPr lang="hu-HU" dirty="0" err="1"/>
              <a:t>afforts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tackle</a:t>
            </a:r>
            <a:r>
              <a:rPr lang="hu-HU" dirty="0"/>
              <a:t> – </a:t>
            </a:r>
            <a:r>
              <a:rPr lang="hu-HU" dirty="0" err="1"/>
              <a:t>socio-economic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environmental</a:t>
            </a:r>
            <a:r>
              <a:rPr lang="hu-HU" dirty="0"/>
              <a:t> </a:t>
            </a:r>
            <a:r>
              <a:rPr lang="hu-HU" dirty="0" err="1"/>
              <a:t>challanges</a:t>
            </a:r>
            <a:r>
              <a:rPr lang="hu-HU" dirty="0"/>
              <a:t> ion </a:t>
            </a:r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dimension</a:t>
            </a:r>
            <a:r>
              <a:rPr lang="hu-HU" dirty="0"/>
              <a:t>. The </a:t>
            </a:r>
            <a:r>
              <a:rPr lang="hu-HU" dirty="0" err="1"/>
              <a:t>notion</a:t>
            </a:r>
            <a:r>
              <a:rPr lang="hu-HU" dirty="0"/>
              <a:t> of </a:t>
            </a:r>
            <a:r>
              <a:rPr lang="hu-HU" dirty="0" err="1"/>
              <a:t>territorial</a:t>
            </a:r>
            <a:r>
              <a:rPr lang="hu-HU" dirty="0"/>
              <a:t> </a:t>
            </a:r>
            <a:r>
              <a:rPr lang="hu-HU" dirty="0" err="1"/>
              <a:t>cohesion</a:t>
            </a:r>
            <a:r>
              <a:rPr lang="hu-HU" dirty="0"/>
              <a:t>, </a:t>
            </a:r>
            <a:r>
              <a:rPr lang="hu-HU" dirty="0" err="1"/>
              <a:t>using</a:t>
            </a:r>
            <a:r>
              <a:rPr lang="hu-HU" dirty="0"/>
              <a:t> </a:t>
            </a:r>
            <a:r>
              <a:rPr lang="hu-HU" dirty="0" err="1"/>
              <a:t>territorial</a:t>
            </a:r>
            <a:r>
              <a:rPr lang="hu-HU" dirty="0"/>
              <a:t> </a:t>
            </a:r>
            <a:r>
              <a:rPr lang="hu-HU" dirty="0" err="1"/>
              <a:t>capiatal</a:t>
            </a:r>
            <a:r>
              <a:rPr lang="hu-HU" dirty="0"/>
              <a:t> and </a:t>
            </a:r>
            <a:r>
              <a:rPr lang="hu-HU" dirty="0" err="1"/>
              <a:t>so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gain</a:t>
            </a:r>
            <a:r>
              <a:rPr lang="hu-HU" dirty="0"/>
              <a:t> </a:t>
            </a:r>
            <a:r>
              <a:rPr lang="hu-HU" dirty="0" err="1"/>
              <a:t>floor</a:t>
            </a:r>
            <a:r>
              <a:rPr lang="hu-HU" dirty="0"/>
              <a:t> </a:t>
            </a:r>
            <a:r>
              <a:rPr lang="hu-HU" dirty="0" err="1"/>
              <a:t>instead</a:t>
            </a:r>
            <a:r>
              <a:rPr lang="hu-HU" dirty="0"/>
              <a:t> of a more </a:t>
            </a:r>
            <a:r>
              <a:rPr lang="hu-HU" dirty="0" err="1"/>
              <a:t>technical</a:t>
            </a:r>
            <a:r>
              <a:rPr lang="hu-HU" dirty="0"/>
              <a:t> </a:t>
            </a:r>
            <a:r>
              <a:rPr lang="hu-HU" dirty="0" err="1"/>
              <a:t>regulation</a:t>
            </a:r>
            <a:r>
              <a:rPr lang="hu-HU" dirty="0"/>
              <a:t> of </a:t>
            </a:r>
            <a:r>
              <a:rPr lang="hu-HU" dirty="0" err="1"/>
              <a:t>development</a:t>
            </a:r>
            <a:r>
              <a:rPr lang="hu-HU" dirty="0"/>
              <a:t> </a:t>
            </a:r>
            <a:r>
              <a:rPr lang="hu-HU" dirty="0" err="1"/>
              <a:t>opportunities</a:t>
            </a:r>
            <a:r>
              <a:rPr lang="hu-HU" dirty="0"/>
              <a:t>.</a:t>
            </a:r>
          </a:p>
          <a:p>
            <a:r>
              <a:rPr lang="hu-HU" dirty="0"/>
              <a:t>3. A </a:t>
            </a:r>
            <a:r>
              <a:rPr lang="hu-HU" dirty="0" err="1"/>
              <a:t>broadly</a:t>
            </a:r>
            <a:r>
              <a:rPr lang="hu-HU" dirty="0"/>
              <a:t> </a:t>
            </a:r>
            <a:r>
              <a:rPr lang="hu-HU" dirty="0" err="1"/>
              <a:t>investigated</a:t>
            </a:r>
            <a:r>
              <a:rPr lang="hu-HU" dirty="0"/>
              <a:t> </a:t>
            </a:r>
            <a:r>
              <a:rPr lang="hu-HU" dirty="0" err="1"/>
              <a:t>issue</a:t>
            </a:r>
            <a:r>
              <a:rPr lang="hu-HU" dirty="0"/>
              <a:t> is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geography</a:t>
            </a:r>
            <a:r>
              <a:rPr lang="hu-HU" dirty="0"/>
              <a:t> of </a:t>
            </a:r>
            <a:r>
              <a:rPr lang="hu-HU" dirty="0" err="1"/>
              <a:t>planning</a:t>
            </a:r>
            <a:r>
              <a:rPr lang="hu-HU" dirty="0"/>
              <a:t>, </a:t>
            </a:r>
            <a:r>
              <a:rPr lang="hu-HU" dirty="0" err="1"/>
              <a:t>which</a:t>
            </a:r>
            <a:r>
              <a:rPr lang="hu-HU" dirty="0"/>
              <a:t> </a:t>
            </a:r>
            <a:r>
              <a:rPr lang="hu-HU" dirty="0" err="1"/>
              <a:t>levels</a:t>
            </a:r>
            <a:r>
              <a:rPr lang="hu-HU" dirty="0"/>
              <a:t>, </a:t>
            </a:r>
            <a:r>
              <a:rPr lang="hu-HU" dirty="0" err="1"/>
              <a:t>territories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planned</a:t>
            </a:r>
            <a:r>
              <a:rPr lang="hu-HU" dirty="0"/>
              <a:t>, </a:t>
            </a:r>
            <a:r>
              <a:rPr lang="hu-HU" dirty="0" err="1"/>
              <a:t>governed</a:t>
            </a:r>
            <a:r>
              <a:rPr lang="hu-HU" dirty="0"/>
              <a:t>. </a:t>
            </a:r>
            <a:r>
              <a:rPr lang="hu-HU" dirty="0" err="1"/>
              <a:t>Emergence</a:t>
            </a:r>
            <a:r>
              <a:rPr lang="hu-HU" dirty="0"/>
              <a:t> of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spaces</a:t>
            </a:r>
            <a:r>
              <a:rPr lang="hu-HU" dirty="0"/>
              <a:t>, </a:t>
            </a:r>
            <a:r>
              <a:rPr lang="hu-HU" dirty="0" err="1"/>
              <a:t>which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administrative</a:t>
            </a:r>
            <a:r>
              <a:rPr lang="hu-HU" dirty="0"/>
              <a:t> </a:t>
            </a:r>
            <a:r>
              <a:rPr lang="hu-HU" dirty="0" err="1"/>
              <a:t>territories</a:t>
            </a:r>
            <a:r>
              <a:rPr lang="hu-HU" dirty="0"/>
              <a:t>,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defined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a </a:t>
            </a:r>
            <a:r>
              <a:rPr lang="hu-HU" dirty="0" err="1"/>
              <a:t>certain</a:t>
            </a:r>
            <a:r>
              <a:rPr lang="hu-HU" dirty="0"/>
              <a:t> </a:t>
            </a:r>
            <a:r>
              <a:rPr lang="hu-HU" dirty="0" err="1"/>
              <a:t>problem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potential</a:t>
            </a:r>
            <a:r>
              <a:rPr lang="hu-HU" dirty="0"/>
              <a:t>, </a:t>
            </a:r>
            <a:r>
              <a:rPr lang="hu-HU" dirty="0" err="1"/>
              <a:t>border</a:t>
            </a:r>
            <a:r>
              <a:rPr lang="hu-HU" dirty="0"/>
              <a:t> </a:t>
            </a:r>
            <a:r>
              <a:rPr lang="hu-HU" dirty="0" err="1"/>
              <a:t>crossing</a:t>
            </a:r>
            <a:r>
              <a:rPr lang="hu-HU" dirty="0"/>
              <a:t> </a:t>
            </a:r>
            <a:r>
              <a:rPr lang="hu-HU" dirty="0" err="1"/>
              <a:t>spaces</a:t>
            </a:r>
            <a:r>
              <a:rPr lang="hu-HU" dirty="0"/>
              <a:t>,  </a:t>
            </a:r>
            <a:r>
              <a:rPr lang="hu-HU" dirty="0" err="1"/>
              <a:t>ofnet</a:t>
            </a:r>
            <a:r>
              <a:rPr lang="hu-HU" dirty="0"/>
              <a:t> </a:t>
            </a:r>
            <a:r>
              <a:rPr lang="hu-HU" dirty="0" err="1"/>
              <a:t>relational</a:t>
            </a:r>
            <a:r>
              <a:rPr lang="hu-HU" dirty="0"/>
              <a:t> </a:t>
            </a:r>
            <a:r>
              <a:rPr lang="hu-HU" dirty="0" err="1"/>
              <a:t>spaces</a:t>
            </a:r>
            <a:r>
              <a:rPr lang="hu-HU" dirty="0"/>
              <a:t>, </a:t>
            </a:r>
            <a:r>
              <a:rPr lang="hu-HU" dirty="0" err="1"/>
              <a:t>networks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focus</a:t>
            </a:r>
            <a:r>
              <a:rPr lang="hu-HU" dirty="0"/>
              <a:t> of </a:t>
            </a:r>
            <a:r>
              <a:rPr lang="hu-HU" dirty="0" err="1"/>
              <a:t>planning</a:t>
            </a:r>
            <a:r>
              <a:rPr lang="hu-HU" dirty="0"/>
              <a:t>. And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same</a:t>
            </a:r>
            <a:r>
              <a:rPr lang="hu-HU" dirty="0"/>
              <a:t> </a:t>
            </a:r>
            <a:r>
              <a:rPr lang="hu-HU" dirty="0" err="1"/>
              <a:t>time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higher</a:t>
            </a:r>
            <a:r>
              <a:rPr lang="hu-HU" dirty="0"/>
              <a:t> </a:t>
            </a:r>
            <a:r>
              <a:rPr lang="hu-HU" dirty="0" err="1"/>
              <a:t>territorial</a:t>
            </a:r>
            <a:r>
              <a:rPr lang="hu-HU" dirty="0"/>
              <a:t> </a:t>
            </a:r>
            <a:r>
              <a:rPr lang="hu-HU" dirty="0" err="1"/>
              <a:t>levels</a:t>
            </a:r>
            <a:r>
              <a:rPr lang="hu-HU" dirty="0"/>
              <a:t>  - </a:t>
            </a:r>
            <a:r>
              <a:rPr lang="hu-HU" dirty="0" err="1"/>
              <a:t>national</a:t>
            </a:r>
            <a:r>
              <a:rPr lang="hu-HU" dirty="0"/>
              <a:t> </a:t>
            </a:r>
            <a:r>
              <a:rPr lang="hu-HU" dirty="0" err="1"/>
              <a:t>levels</a:t>
            </a:r>
            <a:r>
              <a:rPr lang="hu-HU" dirty="0"/>
              <a:t>, </a:t>
            </a:r>
            <a:r>
              <a:rPr lang="hu-HU" dirty="0" err="1"/>
              <a:t>internarional</a:t>
            </a:r>
            <a:r>
              <a:rPr lang="hu-HU" dirty="0"/>
              <a:t> </a:t>
            </a:r>
            <a:r>
              <a:rPr lang="hu-HU" dirty="0" err="1"/>
              <a:t>units</a:t>
            </a:r>
            <a:r>
              <a:rPr lang="hu-HU" dirty="0"/>
              <a:t> </a:t>
            </a:r>
            <a:r>
              <a:rPr lang="hu-HU" dirty="0" err="1"/>
              <a:t>get</a:t>
            </a:r>
            <a:r>
              <a:rPr lang="hu-HU" dirty="0"/>
              <a:t> </a:t>
            </a:r>
            <a:r>
              <a:rPr lang="hu-HU" dirty="0" err="1"/>
              <a:t>into</a:t>
            </a:r>
            <a:r>
              <a:rPr lang="hu-HU" dirty="0"/>
              <a:t> </a:t>
            </a:r>
            <a:r>
              <a:rPr lang="hu-HU" dirty="0" err="1"/>
              <a:t>focus</a:t>
            </a:r>
            <a:r>
              <a:rPr lang="hu-HU" dirty="0"/>
              <a:t>.</a:t>
            </a:r>
          </a:p>
          <a:p>
            <a:r>
              <a:rPr lang="hu-HU" dirty="0"/>
              <a:t>4. The </a:t>
            </a:r>
            <a:r>
              <a:rPr lang="hu-HU" dirty="0" err="1"/>
              <a:t>instruments</a:t>
            </a:r>
            <a:r>
              <a:rPr lang="hu-HU" dirty="0"/>
              <a:t> </a:t>
            </a:r>
            <a:r>
              <a:rPr lang="hu-HU" dirty="0" err="1"/>
              <a:t>mof</a:t>
            </a:r>
            <a:r>
              <a:rPr lang="hu-HU" dirty="0"/>
              <a:t> </a:t>
            </a:r>
            <a:r>
              <a:rPr lang="hu-HU" dirty="0" err="1"/>
              <a:t>planning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ultiplying</a:t>
            </a:r>
            <a:r>
              <a:rPr lang="hu-HU" dirty="0"/>
              <a:t>.  </a:t>
            </a:r>
            <a:r>
              <a:rPr lang="hu-HU" dirty="0" err="1"/>
              <a:t>Instead</a:t>
            </a:r>
            <a:r>
              <a:rPr lang="hu-HU" dirty="0"/>
              <a:t> of </a:t>
            </a:r>
            <a:r>
              <a:rPr lang="hu-HU" dirty="0" err="1"/>
              <a:t>thr</a:t>
            </a:r>
            <a:r>
              <a:rPr lang="hu-HU" dirty="0"/>
              <a:t> </a:t>
            </a:r>
            <a:r>
              <a:rPr lang="hu-HU" dirty="0" err="1"/>
              <a:t>tradional</a:t>
            </a:r>
            <a:r>
              <a:rPr lang="hu-HU" dirty="0"/>
              <a:t> </a:t>
            </a:r>
            <a:r>
              <a:rPr lang="hu-HU" dirty="0" err="1"/>
              <a:t>masperplan</a:t>
            </a:r>
            <a:r>
              <a:rPr lang="hu-HU" dirty="0"/>
              <a:t> (</a:t>
            </a:r>
            <a:r>
              <a:rPr lang="hu-HU" dirty="0" err="1"/>
              <a:t>blueprint</a:t>
            </a:r>
            <a:r>
              <a:rPr lang="hu-HU" dirty="0"/>
              <a:t>) </a:t>
            </a:r>
            <a:r>
              <a:rPr lang="hu-HU" dirty="0" err="1"/>
              <a:t>there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more and more </a:t>
            </a:r>
            <a:r>
              <a:rPr lang="hu-HU" dirty="0" err="1"/>
              <a:t>soft</a:t>
            </a:r>
            <a:r>
              <a:rPr lang="hu-HU" dirty="0"/>
              <a:t> </a:t>
            </a:r>
            <a:r>
              <a:rPr lang="hu-HU" dirty="0" err="1"/>
              <a:t>instuments</a:t>
            </a:r>
            <a:r>
              <a:rPr lang="hu-HU" dirty="0"/>
              <a:t>, </a:t>
            </a:r>
            <a:r>
              <a:rPr lang="hu-HU" dirty="0" err="1"/>
              <a:t>such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joint</a:t>
            </a:r>
            <a:r>
              <a:rPr lang="hu-HU" dirty="0"/>
              <a:t> </a:t>
            </a:r>
            <a:r>
              <a:rPr lang="hu-HU" dirty="0" err="1"/>
              <a:t>vision</a:t>
            </a:r>
            <a:r>
              <a:rPr lang="hu-HU" dirty="0"/>
              <a:t>, </a:t>
            </a:r>
            <a:r>
              <a:rPr lang="hu-HU" dirty="0" err="1"/>
              <a:t>strategies</a:t>
            </a:r>
            <a:r>
              <a:rPr lang="hu-HU" dirty="0"/>
              <a:t>, </a:t>
            </a:r>
            <a:r>
              <a:rPr lang="hu-HU" dirty="0" err="1"/>
              <a:t>cooperations</a:t>
            </a:r>
            <a:r>
              <a:rPr lang="hu-HU" dirty="0"/>
              <a:t>, etc. And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hand</a:t>
            </a:r>
            <a:r>
              <a:rPr lang="hu-HU" dirty="0"/>
              <a:t> </a:t>
            </a:r>
            <a:r>
              <a:rPr lang="hu-HU" dirty="0" err="1"/>
              <a:t>there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more </a:t>
            </a:r>
            <a:r>
              <a:rPr lang="hu-HU" dirty="0" err="1"/>
              <a:t>interated</a:t>
            </a:r>
            <a:r>
              <a:rPr lang="hu-HU" dirty="0"/>
              <a:t>  </a:t>
            </a:r>
            <a:r>
              <a:rPr lang="hu-HU" dirty="0" err="1"/>
              <a:t>instruments</a:t>
            </a:r>
            <a:r>
              <a:rPr lang="hu-HU" dirty="0"/>
              <a:t>, </a:t>
            </a:r>
            <a:r>
              <a:rPr lang="hu-HU" dirty="0" err="1"/>
              <a:t>which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adressing</a:t>
            </a:r>
            <a:r>
              <a:rPr lang="hu-HU" dirty="0"/>
              <a:t> more sectors (The </a:t>
            </a:r>
            <a:r>
              <a:rPr lang="hu-HU" dirty="0" err="1"/>
              <a:t>physical</a:t>
            </a:r>
            <a:r>
              <a:rPr lang="hu-HU" dirty="0"/>
              <a:t> </a:t>
            </a:r>
            <a:r>
              <a:rPr lang="hu-HU" dirty="0" err="1"/>
              <a:t>space</a:t>
            </a:r>
            <a:r>
              <a:rPr lang="hu-HU" dirty="0"/>
              <a:t>,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economi</a:t>
            </a:r>
            <a:r>
              <a:rPr lang="hu-HU" dirty="0"/>
              <a:t>-business,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social</a:t>
            </a:r>
            <a:r>
              <a:rPr lang="hu-HU" dirty="0"/>
              <a:t> relations, etc.</a:t>
            </a:r>
          </a:p>
          <a:p>
            <a:r>
              <a:rPr lang="hu-HU" dirty="0"/>
              <a:t>5. The </a:t>
            </a:r>
            <a:r>
              <a:rPr lang="hu-HU" dirty="0" err="1"/>
              <a:t>roles</a:t>
            </a:r>
            <a:r>
              <a:rPr lang="hu-HU" dirty="0"/>
              <a:t>,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actors</a:t>
            </a:r>
            <a:r>
              <a:rPr lang="hu-HU" dirty="0"/>
              <a:t>,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institutions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changeing</a:t>
            </a:r>
            <a:r>
              <a:rPr lang="hu-HU" dirty="0"/>
              <a:t> </a:t>
            </a:r>
            <a:r>
              <a:rPr lang="hu-HU" dirty="0" err="1"/>
              <a:t>radically</a:t>
            </a:r>
            <a:r>
              <a:rPr lang="hu-HU" dirty="0"/>
              <a:t>. </a:t>
            </a:r>
            <a:r>
              <a:rPr lang="hu-HU" dirty="0" err="1"/>
              <a:t>Accordint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argument</a:t>
            </a:r>
            <a:r>
              <a:rPr lang="hu-HU" dirty="0"/>
              <a:t> </a:t>
            </a:r>
            <a:r>
              <a:rPr lang="hu-HU" dirty="0" err="1"/>
              <a:t>planning</a:t>
            </a:r>
            <a:r>
              <a:rPr lang="hu-HU" dirty="0"/>
              <a:t> is </a:t>
            </a:r>
            <a:r>
              <a:rPr lang="hu-HU" dirty="0" err="1"/>
              <a:t>not</a:t>
            </a:r>
            <a:r>
              <a:rPr lang="hu-HU" dirty="0"/>
              <a:t> a </a:t>
            </a:r>
            <a:r>
              <a:rPr lang="hu-HU" dirty="0" err="1"/>
              <a:t>purely</a:t>
            </a:r>
            <a:r>
              <a:rPr lang="hu-HU" dirty="0"/>
              <a:t> a </a:t>
            </a:r>
            <a:r>
              <a:rPr lang="hu-HU" dirty="0" err="1"/>
              <a:t>legislated</a:t>
            </a:r>
            <a:r>
              <a:rPr lang="hu-HU" dirty="0"/>
              <a:t> </a:t>
            </a:r>
            <a:r>
              <a:rPr lang="hu-HU" dirty="0" err="1"/>
              <a:t>governmenal</a:t>
            </a:r>
            <a:r>
              <a:rPr lang="hu-HU" dirty="0"/>
              <a:t> </a:t>
            </a:r>
            <a:r>
              <a:rPr lang="hu-HU" dirty="0" err="1"/>
              <a:t>function</a:t>
            </a:r>
            <a:r>
              <a:rPr lang="hu-HU" dirty="0"/>
              <a:t>,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clear</a:t>
            </a:r>
            <a:r>
              <a:rPr lang="hu-HU" dirty="0"/>
              <a:t> </a:t>
            </a:r>
            <a:r>
              <a:rPr lang="hu-HU" dirty="0" err="1"/>
              <a:t>responsibilities</a:t>
            </a:r>
            <a:r>
              <a:rPr lang="hu-HU" dirty="0"/>
              <a:t>, </a:t>
            </a:r>
            <a:r>
              <a:rPr lang="hu-HU" dirty="0" err="1"/>
              <a:t>but</a:t>
            </a:r>
            <a:r>
              <a:rPr lang="hu-HU" dirty="0"/>
              <a:t> is </a:t>
            </a:r>
            <a:r>
              <a:rPr lang="hu-HU" dirty="0" err="1"/>
              <a:t>much</a:t>
            </a:r>
            <a:r>
              <a:rPr lang="hu-HU" dirty="0"/>
              <a:t> more an </a:t>
            </a:r>
            <a:r>
              <a:rPr lang="hu-HU" dirty="0" err="1"/>
              <a:t>interplay</a:t>
            </a:r>
            <a:r>
              <a:rPr lang="hu-HU" dirty="0"/>
              <a:t> of </a:t>
            </a:r>
            <a:r>
              <a:rPr lang="hu-HU" dirty="0" err="1"/>
              <a:t>several</a:t>
            </a:r>
            <a:r>
              <a:rPr lang="hu-HU" dirty="0"/>
              <a:t> </a:t>
            </a:r>
            <a:r>
              <a:rPr lang="hu-HU" dirty="0" err="1"/>
              <a:t>actors</a:t>
            </a:r>
            <a:r>
              <a:rPr lang="hu-HU" dirty="0"/>
              <a:t>: business, </a:t>
            </a:r>
            <a:r>
              <a:rPr lang="hu-HU" dirty="0" err="1"/>
              <a:t>social</a:t>
            </a:r>
            <a:r>
              <a:rPr lang="hu-HU" dirty="0"/>
              <a:t>, </a:t>
            </a:r>
            <a:r>
              <a:rPr lang="hu-HU" dirty="0" err="1"/>
              <a:t>civic</a:t>
            </a:r>
            <a:r>
              <a:rPr lang="hu-HU" dirty="0"/>
              <a:t> and </a:t>
            </a:r>
            <a:r>
              <a:rPr lang="hu-HU" dirty="0" err="1"/>
              <a:t>governemental</a:t>
            </a:r>
            <a:r>
              <a:rPr lang="hu-HU" dirty="0"/>
              <a:t>, and </a:t>
            </a:r>
            <a:r>
              <a:rPr lang="hu-HU" dirty="0" err="1"/>
              <a:t>cooperation</a:t>
            </a:r>
            <a:r>
              <a:rPr lang="hu-HU" dirty="0"/>
              <a:t> of </a:t>
            </a:r>
            <a:r>
              <a:rPr lang="hu-HU" dirty="0" err="1"/>
              <a:t>different</a:t>
            </a:r>
            <a:r>
              <a:rPr lang="hu-HU" dirty="0"/>
              <a:t> </a:t>
            </a:r>
            <a:r>
              <a:rPr lang="hu-HU" dirty="0" err="1"/>
              <a:t>levels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same</a:t>
            </a:r>
            <a:r>
              <a:rPr lang="hu-HU" dirty="0"/>
              <a:t> </a:t>
            </a:r>
            <a:r>
              <a:rPr lang="hu-HU" dirty="0" err="1"/>
              <a:t>time</a:t>
            </a:r>
            <a:r>
              <a:rPr lang="hu-HU" dirty="0"/>
              <a:t>.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indluences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ways</a:t>
            </a:r>
            <a:r>
              <a:rPr lang="hu-HU" dirty="0"/>
              <a:t> of </a:t>
            </a:r>
            <a:r>
              <a:rPr lang="hu-HU" dirty="0" err="1"/>
              <a:t>planning</a:t>
            </a:r>
            <a:r>
              <a:rPr lang="hu-HU" dirty="0"/>
              <a:t>,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role</a:t>
            </a:r>
            <a:r>
              <a:rPr lang="hu-HU" dirty="0"/>
              <a:t> of </a:t>
            </a:r>
            <a:r>
              <a:rPr lang="hu-HU" dirty="0" err="1"/>
              <a:t>different</a:t>
            </a:r>
            <a:r>
              <a:rPr lang="hu-HU" dirty="0"/>
              <a:t> </a:t>
            </a:r>
            <a:r>
              <a:rPr lang="hu-HU" dirty="0" err="1"/>
              <a:t>actors</a:t>
            </a:r>
            <a:r>
              <a:rPr lang="hu-HU" dirty="0"/>
              <a:t>,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methods</a:t>
            </a:r>
            <a:r>
              <a:rPr lang="hu-HU" dirty="0"/>
              <a:t>,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expectations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planning</a:t>
            </a:r>
            <a:r>
              <a:rPr lang="hu-HU" dirty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04EF-E647-41B2-AEA7-9AAC2116790A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3599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In a </a:t>
            </a:r>
            <a:r>
              <a:rPr lang="hu-HU" dirty="0" err="1"/>
              <a:t>very</a:t>
            </a:r>
            <a:r>
              <a:rPr lang="hu-HU" dirty="0"/>
              <a:t> </a:t>
            </a:r>
            <a:r>
              <a:rPr lang="hu-HU" dirty="0" err="1"/>
              <a:t>recent</a:t>
            </a:r>
            <a:r>
              <a:rPr lang="hu-HU" dirty="0"/>
              <a:t> </a:t>
            </a:r>
            <a:r>
              <a:rPr lang="hu-HU" dirty="0" err="1"/>
              <a:t>paper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tryed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include</a:t>
            </a:r>
            <a:r>
              <a:rPr lang="hu-HU" dirty="0"/>
              <a:t>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possible</a:t>
            </a:r>
            <a:r>
              <a:rPr lang="hu-HU" dirty="0"/>
              <a:t> </a:t>
            </a:r>
            <a:r>
              <a:rPr lang="hu-HU" dirty="0" err="1"/>
              <a:t>forms</a:t>
            </a:r>
            <a:r>
              <a:rPr lang="hu-HU" dirty="0"/>
              <a:t> of </a:t>
            </a:r>
            <a:r>
              <a:rPr lang="hu-HU" dirty="0" err="1"/>
              <a:t>planning</a:t>
            </a:r>
            <a:r>
              <a:rPr lang="hu-HU" dirty="0"/>
              <a:t> and </a:t>
            </a:r>
            <a:r>
              <a:rPr lang="hu-HU" dirty="0" err="1"/>
              <a:t>development</a:t>
            </a:r>
            <a:r>
              <a:rPr lang="hu-HU" dirty="0"/>
              <a:t> </a:t>
            </a:r>
            <a:r>
              <a:rPr lang="hu-HU" dirty="0" err="1"/>
              <a:t>policies</a:t>
            </a:r>
            <a:r>
              <a:rPr lang="hu-HU" dirty="0"/>
              <a:t> </a:t>
            </a:r>
            <a:r>
              <a:rPr lang="hu-HU" dirty="0" err="1"/>
              <a:t>into</a:t>
            </a:r>
            <a:r>
              <a:rPr lang="hu-HU" dirty="0"/>
              <a:t> </a:t>
            </a:r>
            <a:r>
              <a:rPr lang="hu-HU" dirty="0" err="1"/>
              <a:t>asingle</a:t>
            </a:r>
            <a:r>
              <a:rPr lang="hu-HU" dirty="0"/>
              <a:t> </a:t>
            </a:r>
            <a:r>
              <a:rPr lang="hu-HU" dirty="0" err="1"/>
              <a:t>figure</a:t>
            </a:r>
            <a:r>
              <a:rPr lang="hu-HU" dirty="0"/>
              <a:t>, </a:t>
            </a:r>
            <a:r>
              <a:rPr lang="hu-HU" dirty="0" err="1"/>
              <a:t>which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fall</a:t>
            </a:r>
            <a:r>
              <a:rPr lang="hu-HU" dirty="0"/>
              <a:t> </a:t>
            </a:r>
            <a:r>
              <a:rPr lang="hu-HU" dirty="0" err="1"/>
              <a:t>uinder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European </a:t>
            </a:r>
            <a:r>
              <a:rPr lang="hu-HU" dirty="0" err="1"/>
              <a:t>umbrella</a:t>
            </a:r>
            <a:r>
              <a:rPr lang="hu-HU" dirty="0"/>
              <a:t> </a:t>
            </a:r>
            <a:r>
              <a:rPr lang="hu-HU" dirty="0" err="1"/>
              <a:t>cathegory</a:t>
            </a:r>
            <a:r>
              <a:rPr lang="hu-HU" dirty="0"/>
              <a:t> of </a:t>
            </a:r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planning</a:t>
            </a:r>
            <a:r>
              <a:rPr lang="hu-HU" dirty="0"/>
              <a:t> (</a:t>
            </a:r>
            <a:r>
              <a:rPr lang="hu-HU" dirty="0" err="1"/>
              <a:t>which</a:t>
            </a:r>
            <a:r>
              <a:rPr lang="hu-HU" dirty="0"/>
              <a:t> is </a:t>
            </a:r>
            <a:r>
              <a:rPr lang="hu-HU" dirty="0" err="1"/>
              <a:t>actually</a:t>
            </a:r>
            <a:r>
              <a:rPr lang="hu-HU" dirty="0"/>
              <a:t> in a </a:t>
            </a:r>
            <a:r>
              <a:rPr lang="hu-HU" dirty="0" err="1"/>
              <a:t>significant</a:t>
            </a:r>
            <a:r>
              <a:rPr lang="hu-HU" dirty="0"/>
              <a:t> </a:t>
            </a:r>
            <a:r>
              <a:rPr lang="hu-HU" dirty="0" err="1"/>
              <a:t>ovwrlap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term</a:t>
            </a:r>
            <a:r>
              <a:rPr lang="hu-HU" dirty="0"/>
              <a:t> </a:t>
            </a:r>
            <a:r>
              <a:rPr lang="hu-HU" dirty="0" err="1"/>
              <a:t>territorial</a:t>
            </a:r>
            <a:r>
              <a:rPr lang="hu-HU" dirty="0"/>
              <a:t> governance).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identification</a:t>
            </a:r>
            <a:r>
              <a:rPr lang="hu-HU" dirty="0"/>
              <a:t> 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used</a:t>
            </a:r>
            <a:r>
              <a:rPr lang="hu-HU" dirty="0"/>
              <a:t> </a:t>
            </a:r>
            <a:r>
              <a:rPr lang="hu-HU" dirty="0" err="1"/>
              <a:t>four</a:t>
            </a:r>
            <a:r>
              <a:rPr lang="hu-HU" dirty="0"/>
              <a:t> </a:t>
            </a:r>
            <a:r>
              <a:rPr lang="hu-HU" dirty="0" err="1"/>
              <a:t>dimensiond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which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describe</a:t>
            </a:r>
            <a:r>
              <a:rPr lang="hu-HU" dirty="0"/>
              <a:t> </a:t>
            </a:r>
            <a:r>
              <a:rPr lang="hu-HU" dirty="0" err="1"/>
              <a:t>planning</a:t>
            </a:r>
            <a:r>
              <a:rPr lang="hu-HU" dirty="0"/>
              <a:t> </a:t>
            </a:r>
            <a:r>
              <a:rPr lang="hu-HU" dirty="0" err="1"/>
              <a:t>system</a:t>
            </a:r>
            <a:r>
              <a:rPr lang="hu-HU" dirty="0"/>
              <a:t> of a </a:t>
            </a:r>
            <a:r>
              <a:rPr lang="hu-HU" dirty="0" err="1"/>
              <a:t>certain</a:t>
            </a:r>
            <a:r>
              <a:rPr lang="hu-HU" dirty="0"/>
              <a:t> country. </a:t>
            </a:r>
          </a:p>
          <a:p>
            <a:r>
              <a:rPr lang="hu-HU" dirty="0" err="1"/>
              <a:t>Accordint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EMP </a:t>
            </a:r>
            <a:r>
              <a:rPr lang="hu-HU" dirty="0" err="1"/>
              <a:t>there</a:t>
            </a:r>
            <a:r>
              <a:rPr lang="hu-HU" dirty="0"/>
              <a:t> is a shift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meaning</a:t>
            </a:r>
            <a:r>
              <a:rPr lang="hu-HU" dirty="0"/>
              <a:t> </a:t>
            </a:r>
            <a:r>
              <a:rPr lang="hu-HU" dirty="0" err="1"/>
              <a:t>od</a:t>
            </a:r>
            <a:r>
              <a:rPr lang="hu-HU" dirty="0"/>
              <a:t> </a:t>
            </a:r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planning</a:t>
            </a:r>
            <a:r>
              <a:rPr lang="hu-HU" dirty="0"/>
              <a:t> – </a:t>
            </a:r>
            <a:r>
              <a:rPr lang="hu-HU" dirty="0" err="1"/>
              <a:t>towards</a:t>
            </a:r>
            <a:r>
              <a:rPr lang="hu-HU" dirty="0"/>
              <a:t> a </a:t>
            </a:r>
            <a:r>
              <a:rPr lang="hu-HU" dirty="0" err="1"/>
              <a:t>territorial</a:t>
            </a:r>
            <a:r>
              <a:rPr lang="hu-HU" dirty="0"/>
              <a:t> governance </a:t>
            </a:r>
            <a:r>
              <a:rPr lang="hu-HU" dirty="0" err="1"/>
              <a:t>approach</a:t>
            </a:r>
            <a:r>
              <a:rPr lang="hu-HU" dirty="0"/>
              <a:t>. </a:t>
            </a:r>
          </a:p>
          <a:p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figure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indicated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more </a:t>
            </a:r>
            <a:r>
              <a:rPr lang="hu-HU" dirty="0" err="1"/>
              <a:t>traditional</a:t>
            </a:r>
            <a:r>
              <a:rPr lang="hu-HU" dirty="0"/>
              <a:t> </a:t>
            </a:r>
            <a:r>
              <a:rPr lang="hu-HU" dirty="0" err="1"/>
              <a:t>lanning</a:t>
            </a:r>
            <a:r>
              <a:rPr lang="hu-HU" dirty="0"/>
              <a:t> </a:t>
            </a:r>
            <a:r>
              <a:rPr lang="hu-HU" dirty="0" err="1"/>
              <a:t>forms</a:t>
            </a:r>
            <a:r>
              <a:rPr lang="hu-HU" dirty="0"/>
              <a:t> in </a:t>
            </a:r>
            <a:r>
              <a:rPr lang="hu-HU" dirty="0" err="1"/>
              <a:t>each</a:t>
            </a:r>
            <a:r>
              <a:rPr lang="hu-HU" dirty="0"/>
              <a:t> </a:t>
            </a:r>
            <a:r>
              <a:rPr lang="hu-HU" dirty="0" err="1"/>
              <a:t>dime</a:t>
            </a:r>
            <a:r>
              <a:rPr lang="hu-HU" dirty="0"/>
              <a:t> </a:t>
            </a:r>
            <a:r>
              <a:rPr lang="hu-HU" dirty="0" err="1"/>
              <a:t>nsion</a:t>
            </a:r>
            <a:r>
              <a:rPr lang="hu-HU" dirty="0"/>
              <a:t> </a:t>
            </a:r>
            <a:r>
              <a:rPr lang="hu-HU" dirty="0" err="1"/>
              <a:t>near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centre and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formsnear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edge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round</a:t>
            </a:r>
            <a:r>
              <a:rPr lang="hu-HU" dirty="0"/>
              <a:t>.</a:t>
            </a:r>
          </a:p>
          <a:p>
            <a:r>
              <a:rPr lang="hu-HU" dirty="0"/>
              <a:t>And </a:t>
            </a:r>
            <a:r>
              <a:rPr lang="hu-HU" dirty="0" err="1"/>
              <a:t>the</a:t>
            </a:r>
            <a:r>
              <a:rPr lang="hu-HU" dirty="0"/>
              <a:t> trend </a:t>
            </a:r>
            <a:r>
              <a:rPr lang="hu-HU" dirty="0" err="1"/>
              <a:t>ins</a:t>
            </a:r>
            <a:r>
              <a:rPr lang="hu-HU" dirty="0"/>
              <a:t> </a:t>
            </a:r>
            <a:r>
              <a:rPr lang="hu-HU" dirty="0" err="1"/>
              <a:t>what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red</a:t>
            </a:r>
            <a:r>
              <a:rPr lang="hu-HU" dirty="0"/>
              <a:t> </a:t>
            </a:r>
            <a:r>
              <a:rPr lang="hu-HU" dirty="0" err="1"/>
              <a:t>arrows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indicating</a:t>
            </a:r>
            <a:r>
              <a:rPr lang="hu-HU" dirty="0"/>
              <a:t>. </a:t>
            </a:r>
          </a:p>
          <a:p>
            <a:r>
              <a:rPr lang="hu-HU" dirty="0"/>
              <a:t>I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enphasize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statement</a:t>
            </a:r>
            <a:r>
              <a:rPr lang="hu-HU" dirty="0"/>
              <a:t> is </a:t>
            </a: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, </a:t>
            </a:r>
            <a:r>
              <a:rPr lang="hu-HU" dirty="0" err="1"/>
              <a:t>what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literature</a:t>
            </a:r>
            <a:r>
              <a:rPr lang="hu-HU" dirty="0"/>
              <a:t> is </a:t>
            </a:r>
            <a:r>
              <a:rPr lang="hu-HU" dirty="0" err="1"/>
              <a:t>saying</a:t>
            </a:r>
            <a:r>
              <a:rPr lang="hu-HU" dirty="0"/>
              <a:t>, </a:t>
            </a:r>
            <a:r>
              <a:rPr lang="hu-HU" dirty="0" err="1"/>
              <a:t>what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EU </a:t>
            </a:r>
            <a:r>
              <a:rPr lang="hu-HU" dirty="0" err="1"/>
              <a:t>documents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encoureging</a:t>
            </a:r>
            <a:r>
              <a:rPr lang="hu-HU" dirty="0"/>
              <a:t>. </a:t>
            </a:r>
          </a:p>
          <a:p>
            <a:r>
              <a:rPr lang="hu-HU" dirty="0" err="1"/>
              <a:t>This</a:t>
            </a:r>
            <a:r>
              <a:rPr lang="hu-HU" dirty="0"/>
              <a:t> is </a:t>
            </a:r>
            <a:r>
              <a:rPr lang="hu-HU" dirty="0" err="1"/>
              <a:t>what</a:t>
            </a:r>
            <a:r>
              <a:rPr lang="hu-HU" dirty="0"/>
              <a:t> I </a:t>
            </a:r>
            <a:r>
              <a:rPr lang="hu-HU" dirty="0" err="1"/>
              <a:t>tryed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measure</a:t>
            </a:r>
            <a:r>
              <a:rPr lang="hu-HU" dirty="0"/>
              <a:t> in a </a:t>
            </a:r>
            <a:r>
              <a:rPr lang="hu-HU" dirty="0" err="1"/>
              <a:t>comparative</a:t>
            </a:r>
            <a:r>
              <a:rPr lang="hu-HU" dirty="0"/>
              <a:t> </a:t>
            </a:r>
            <a:r>
              <a:rPr lang="hu-HU" dirty="0" err="1"/>
              <a:t>way</a:t>
            </a:r>
            <a:r>
              <a:rPr lang="hu-HU" dirty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804EF-E647-41B2-AEA7-9AAC2116790A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5708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Spatial </a:t>
            </a:r>
            <a:r>
              <a:rPr lang="hu-HU" dirty="0" err="1"/>
              <a:t>planning</a:t>
            </a:r>
            <a:r>
              <a:rPr lang="hu-HU" dirty="0"/>
              <a:t> is </a:t>
            </a:r>
            <a:r>
              <a:rPr lang="hu-HU" dirty="0" err="1"/>
              <a:t>not</a:t>
            </a:r>
            <a:r>
              <a:rPr lang="hu-HU" dirty="0"/>
              <a:t> EU </a:t>
            </a:r>
            <a:r>
              <a:rPr lang="hu-HU" dirty="0" err="1"/>
              <a:t>competence</a:t>
            </a:r>
            <a:r>
              <a:rPr lang="hu-HU" dirty="0"/>
              <a:t>, </a:t>
            </a:r>
            <a:r>
              <a:rPr lang="hu-HU" dirty="0" err="1"/>
              <a:t>however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influences</a:t>
            </a:r>
            <a:r>
              <a:rPr lang="hu-HU" dirty="0"/>
              <a:t> </a:t>
            </a:r>
            <a:r>
              <a:rPr lang="hu-HU" dirty="0" err="1"/>
              <a:t>national</a:t>
            </a:r>
            <a:r>
              <a:rPr lang="hu-HU" dirty="0"/>
              <a:t> </a:t>
            </a:r>
            <a:r>
              <a:rPr lang="hu-HU" dirty="0" err="1"/>
              <a:t>planning</a:t>
            </a:r>
            <a:r>
              <a:rPr lang="hu-HU" dirty="0"/>
              <a:t> </a:t>
            </a:r>
            <a:r>
              <a:rPr lang="hu-HU" dirty="0" err="1"/>
              <a:t>policies</a:t>
            </a:r>
            <a:endParaRPr lang="hu-HU" dirty="0"/>
          </a:p>
          <a:p>
            <a:r>
              <a:rPr lang="hu-HU" dirty="0"/>
              <a:t>The </a:t>
            </a:r>
            <a:r>
              <a:rPr lang="hu-HU" dirty="0" err="1"/>
              <a:t>very</a:t>
            </a:r>
            <a:r>
              <a:rPr lang="hu-HU" dirty="0"/>
              <a:t> </a:t>
            </a:r>
            <a:r>
              <a:rPr lang="hu-HU" dirty="0" err="1"/>
              <a:t>first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 of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influence</a:t>
            </a:r>
            <a:r>
              <a:rPr lang="hu-HU" dirty="0"/>
              <a:t> is </a:t>
            </a:r>
            <a:r>
              <a:rPr lang="hu-HU" dirty="0" err="1"/>
              <a:t>when</a:t>
            </a:r>
            <a:r>
              <a:rPr lang="hu-HU" dirty="0"/>
              <a:t> </a:t>
            </a:r>
          </a:p>
          <a:p>
            <a:r>
              <a:rPr lang="hu-HU" dirty="0" err="1"/>
              <a:t>Tematic</a:t>
            </a:r>
            <a:r>
              <a:rPr lang="hu-HU" dirty="0"/>
              <a:t> </a:t>
            </a:r>
            <a:r>
              <a:rPr lang="hu-HU" dirty="0" err="1"/>
              <a:t>objectives</a:t>
            </a:r>
            <a:r>
              <a:rPr lang="hu-HU" dirty="0"/>
              <a:t> of 14-20 </a:t>
            </a:r>
            <a:r>
              <a:rPr lang="hu-HU" dirty="0" err="1"/>
              <a:t>coh</a:t>
            </a:r>
            <a:r>
              <a:rPr lang="hu-HU" dirty="0"/>
              <a:t> </a:t>
            </a:r>
            <a:r>
              <a:rPr lang="hu-HU" dirty="0" err="1"/>
              <a:t>pol</a:t>
            </a:r>
            <a:endParaRPr lang="hu-HU" dirty="0"/>
          </a:p>
          <a:p>
            <a:r>
              <a:rPr lang="hu-HU" dirty="0"/>
              <a:t>EU </a:t>
            </a:r>
            <a:r>
              <a:rPr lang="hu-HU" dirty="0" err="1"/>
              <a:t>basic</a:t>
            </a:r>
            <a:r>
              <a:rPr lang="hu-HU" dirty="0"/>
              <a:t> </a:t>
            </a:r>
            <a:r>
              <a:rPr lang="hu-HU" dirty="0" err="1"/>
              <a:t>concepts</a:t>
            </a:r>
            <a:r>
              <a:rPr lang="hu-HU" dirty="0"/>
              <a:t> </a:t>
            </a:r>
            <a:r>
              <a:rPr lang="hu-HU" dirty="0" err="1"/>
              <a:t>Growth</a:t>
            </a:r>
            <a:r>
              <a:rPr lang="hu-HU" dirty="0"/>
              <a:t>, </a:t>
            </a:r>
            <a:r>
              <a:rPr lang="hu-HU" dirty="0" err="1"/>
              <a:t>internat</a:t>
            </a:r>
            <a:r>
              <a:rPr lang="hu-HU" dirty="0"/>
              <a:t> </a:t>
            </a:r>
            <a:r>
              <a:rPr lang="hu-HU" dirty="0" err="1"/>
              <a:t>copetitiveness</a:t>
            </a:r>
            <a:r>
              <a:rPr lang="hu-HU" dirty="0"/>
              <a:t>, </a:t>
            </a:r>
            <a:r>
              <a:rPr lang="hu-HU" dirty="0" err="1"/>
              <a:t>territorial</a:t>
            </a:r>
            <a:r>
              <a:rPr lang="hu-HU" dirty="0"/>
              <a:t> </a:t>
            </a:r>
            <a:r>
              <a:rPr lang="hu-HU" dirty="0" err="1"/>
              <a:t>coh</a:t>
            </a:r>
            <a:r>
              <a:rPr lang="hu-HU" dirty="0"/>
              <a:t>, </a:t>
            </a:r>
            <a:r>
              <a:rPr lang="hu-HU" dirty="0" err="1"/>
              <a:t>ter</a:t>
            </a:r>
            <a:r>
              <a:rPr lang="hu-HU" dirty="0"/>
              <a:t> </a:t>
            </a:r>
            <a:r>
              <a:rPr lang="hu-HU" dirty="0" err="1"/>
              <a:t>capital</a:t>
            </a:r>
            <a:endParaRPr lang="hu-HU" dirty="0"/>
          </a:p>
          <a:p>
            <a:r>
              <a:rPr lang="hu-HU" dirty="0" err="1"/>
              <a:t>Priorities</a:t>
            </a:r>
            <a:r>
              <a:rPr lang="hu-HU" dirty="0"/>
              <a:t> of TA</a:t>
            </a:r>
          </a:p>
          <a:p>
            <a:r>
              <a:rPr lang="hu-HU" dirty="0" err="1"/>
              <a:t>Reference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EU </a:t>
            </a:r>
            <a:r>
              <a:rPr lang="hu-HU" dirty="0" err="1"/>
              <a:t>strategies</a:t>
            </a:r>
            <a:r>
              <a:rPr lang="hu-HU" dirty="0"/>
              <a:t> (TA, LC EU2020)</a:t>
            </a:r>
          </a:p>
          <a:p>
            <a:r>
              <a:rPr lang="hu-HU" dirty="0"/>
              <a:t>In </a:t>
            </a:r>
            <a:r>
              <a:rPr lang="hu-HU" dirty="0" err="1"/>
              <a:t>nat</a:t>
            </a:r>
            <a:r>
              <a:rPr lang="hu-HU" dirty="0"/>
              <a:t> </a:t>
            </a:r>
            <a:r>
              <a:rPr lang="hu-HU" dirty="0" err="1"/>
              <a:t>strategies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beggining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row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see</a:t>
            </a:r>
            <a:r>
              <a:rPr lang="hu-HU" dirty="0"/>
              <a:t> </a:t>
            </a:r>
            <a:r>
              <a:rPr lang="hu-HU" dirty="0" err="1"/>
              <a:t>countries</a:t>
            </a:r>
            <a:r>
              <a:rPr lang="hu-HU" dirty="0"/>
              <a:t>, </a:t>
            </a:r>
            <a:r>
              <a:rPr lang="hu-HU" dirty="0" err="1"/>
              <a:t>which</a:t>
            </a:r>
            <a:r>
              <a:rPr lang="hu-HU" dirty="0"/>
              <a:t>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344FC-3827-4CA3-9D32-BDD69C94D495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34204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344FC-3827-4CA3-9D32-BDD69C94D495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5547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S  </a:t>
            </a:r>
            <a:r>
              <a:rPr lang="hu-HU" dirty="0" err="1"/>
              <a:t>first</a:t>
            </a:r>
            <a:r>
              <a:rPr lang="hu-HU" dirty="0"/>
              <a:t> </a:t>
            </a:r>
            <a:r>
              <a:rPr lang="hu-HU" dirty="0" err="1"/>
              <a:t>statemen</a:t>
            </a:r>
            <a:r>
              <a:rPr lang="hu-HU" dirty="0"/>
              <a:t> I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confir</a:t>
            </a:r>
            <a:r>
              <a:rPr lang="hu-HU" dirty="0"/>
              <a:t>,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yes</a:t>
            </a:r>
            <a:r>
              <a:rPr lang="hu-HU" dirty="0"/>
              <a:t>, </a:t>
            </a:r>
            <a:r>
              <a:rPr lang="hu-HU" dirty="0" err="1"/>
              <a:t>there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huge</a:t>
            </a:r>
            <a:r>
              <a:rPr lang="hu-HU" dirty="0"/>
              <a:t> </a:t>
            </a:r>
            <a:r>
              <a:rPr lang="hu-HU" dirty="0" err="1"/>
              <a:t>changes</a:t>
            </a:r>
            <a:r>
              <a:rPr lang="hu-HU" dirty="0"/>
              <a:t> in </a:t>
            </a:r>
            <a:r>
              <a:rPr lang="hu-HU" dirty="0" err="1"/>
              <a:t>relation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emegrence</a:t>
            </a:r>
            <a:r>
              <a:rPr lang="hu-HU" dirty="0"/>
              <a:t> of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spaces</a:t>
            </a:r>
            <a:r>
              <a:rPr lang="hu-HU" dirty="0"/>
              <a:t>.</a:t>
            </a:r>
          </a:p>
          <a:p>
            <a:r>
              <a:rPr lang="hu-HU" dirty="0" err="1"/>
              <a:t>However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does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mean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formal</a:t>
            </a:r>
            <a:r>
              <a:rPr lang="hu-HU" dirty="0"/>
              <a:t> </a:t>
            </a:r>
            <a:r>
              <a:rPr lang="hu-HU" dirty="0" err="1"/>
              <a:t>ones</a:t>
            </a:r>
            <a:r>
              <a:rPr lang="hu-HU" dirty="0"/>
              <a:t> </a:t>
            </a:r>
            <a:r>
              <a:rPr lang="hu-HU" dirty="0" err="1"/>
              <a:t>disappear</a:t>
            </a:r>
            <a:r>
              <a:rPr lang="hu-HU" dirty="0"/>
              <a:t>, </a:t>
            </a:r>
            <a:r>
              <a:rPr lang="hu-HU" dirty="0" err="1"/>
              <a:t>rather</a:t>
            </a:r>
            <a:r>
              <a:rPr lang="hu-HU" dirty="0"/>
              <a:t> a </a:t>
            </a:r>
            <a:r>
              <a:rPr lang="hu-HU" dirty="0" err="1"/>
              <a:t>coexistance</a:t>
            </a:r>
            <a:r>
              <a:rPr lang="hu-HU" dirty="0"/>
              <a:t> a </a:t>
            </a:r>
            <a:r>
              <a:rPr lang="hu-HU" dirty="0" err="1"/>
              <a:t>complemntary</a:t>
            </a:r>
            <a:r>
              <a:rPr lang="hu-HU" dirty="0"/>
              <a:t> </a:t>
            </a:r>
            <a:r>
              <a:rPr lang="hu-HU" dirty="0" err="1"/>
              <a:t>nature</a:t>
            </a:r>
            <a:r>
              <a:rPr lang="hu-HU" dirty="0"/>
              <a:t> of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spaces</a:t>
            </a:r>
            <a:r>
              <a:rPr lang="hu-HU" dirty="0"/>
              <a:t> is </a:t>
            </a:r>
            <a:r>
              <a:rPr lang="hu-HU" dirty="0" err="1"/>
              <a:t>tipical</a:t>
            </a:r>
            <a:r>
              <a:rPr lang="hu-HU" dirty="0"/>
              <a:t>.</a:t>
            </a:r>
          </a:p>
          <a:p>
            <a:r>
              <a:rPr lang="hu-HU" dirty="0"/>
              <a:t>The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spaces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all</a:t>
            </a:r>
            <a:r>
              <a:rPr lang="hu-HU" dirty="0"/>
              <a:t> fuzzy </a:t>
            </a:r>
            <a:r>
              <a:rPr lang="hu-HU" dirty="0" err="1"/>
              <a:t>spaces</a:t>
            </a:r>
            <a:r>
              <a:rPr lang="hu-HU" dirty="0"/>
              <a:t>: </a:t>
            </a:r>
            <a:r>
              <a:rPr lang="hu-HU" dirty="0" err="1"/>
              <a:t>e.g</a:t>
            </a:r>
            <a:r>
              <a:rPr lang="hu-HU" dirty="0"/>
              <a:t>. in </a:t>
            </a:r>
            <a:r>
              <a:rPr lang="hu-HU" dirty="0" err="1"/>
              <a:t>some</a:t>
            </a:r>
            <a:r>
              <a:rPr lang="hu-HU" dirty="0"/>
              <a:t> CEE </a:t>
            </a:r>
            <a:r>
              <a:rPr lang="hu-HU" dirty="0" err="1"/>
              <a:t>countries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NUTS2 </a:t>
            </a:r>
            <a:r>
              <a:rPr lang="hu-HU" dirty="0" err="1"/>
              <a:t>level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beneficiary</a:t>
            </a:r>
            <a:r>
              <a:rPr lang="hu-HU" dirty="0"/>
              <a:t> of </a:t>
            </a:r>
            <a:r>
              <a:rPr lang="hu-HU" dirty="0" err="1"/>
              <a:t>cohesion</a:t>
            </a:r>
            <a:r>
              <a:rPr lang="hu-HU" dirty="0"/>
              <a:t> </a:t>
            </a:r>
            <a:r>
              <a:rPr lang="hu-HU" dirty="0" err="1"/>
              <a:t>policí</a:t>
            </a:r>
            <a:r>
              <a:rPr lang="hu-HU" dirty="0"/>
              <a:t> </a:t>
            </a:r>
            <a:r>
              <a:rPr lang="hu-HU" dirty="0" err="1"/>
              <a:t>emegre</a:t>
            </a:r>
            <a:r>
              <a:rPr lang="hu-HU" dirty="0"/>
              <a:t>,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also</a:t>
            </a:r>
            <a:r>
              <a:rPr lang="hu-HU" dirty="0"/>
              <a:t> </a:t>
            </a:r>
            <a:r>
              <a:rPr lang="hu-HU" dirty="0" err="1"/>
              <a:t>dissapeared</a:t>
            </a:r>
            <a:r>
              <a:rPr lang="hu-HU" dirty="0"/>
              <a:t>, like in Hungary </a:t>
            </a:r>
            <a:r>
              <a:rPr lang="hu-HU" dirty="0" err="1"/>
              <a:t>along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microregional</a:t>
            </a:r>
            <a:r>
              <a:rPr lang="hu-HU" dirty="0"/>
              <a:t> </a:t>
            </a:r>
            <a:r>
              <a:rPr lang="hu-HU" dirty="0" err="1"/>
              <a:t>level</a:t>
            </a:r>
            <a:r>
              <a:rPr lang="hu-HU" dirty="0"/>
              <a:t>, and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regional</a:t>
            </a:r>
            <a:r>
              <a:rPr lang="hu-HU" dirty="0"/>
              <a:t> </a:t>
            </a:r>
            <a:r>
              <a:rPr lang="hu-HU" dirty="0" err="1"/>
              <a:t>level</a:t>
            </a:r>
            <a:r>
              <a:rPr lang="hu-HU" dirty="0"/>
              <a:t> here in England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cityregions</a:t>
            </a:r>
            <a:r>
              <a:rPr lang="hu-HU" dirty="0"/>
              <a:t> in </a:t>
            </a:r>
            <a:r>
              <a:rPr lang="hu-HU" dirty="0" err="1"/>
              <a:t>th</a:t>
            </a:r>
            <a:r>
              <a:rPr lang="hu-HU" dirty="0"/>
              <a:t> </a:t>
            </a:r>
            <a:r>
              <a:rPr lang="hu-HU" dirty="0" err="1"/>
              <a:t>Netherlands</a:t>
            </a:r>
            <a:r>
              <a:rPr lang="hu-HU" dirty="0"/>
              <a:t>.</a:t>
            </a:r>
          </a:p>
          <a:p>
            <a:r>
              <a:rPr lang="hu-HU" dirty="0"/>
              <a:t>The </a:t>
            </a:r>
            <a:r>
              <a:rPr lang="hu-HU" dirty="0" err="1"/>
              <a:t>distrubution</a:t>
            </a:r>
            <a:r>
              <a:rPr lang="hu-HU" dirty="0"/>
              <a:t> of </a:t>
            </a:r>
            <a:r>
              <a:rPr lang="hu-HU" dirty="0" err="1"/>
              <a:t>emergence</a:t>
            </a:r>
            <a:r>
              <a:rPr lang="hu-HU" dirty="0"/>
              <a:t> of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planning</a:t>
            </a:r>
            <a:r>
              <a:rPr lang="hu-HU" dirty="0"/>
              <a:t> </a:t>
            </a:r>
            <a:r>
              <a:rPr lang="hu-HU" dirty="0" err="1"/>
              <a:t>spaces</a:t>
            </a:r>
            <a:r>
              <a:rPr lang="hu-HU" dirty="0"/>
              <a:t> is </a:t>
            </a:r>
            <a:r>
              <a:rPr lang="hu-HU" dirty="0" err="1"/>
              <a:t>not</a:t>
            </a:r>
            <a:r>
              <a:rPr lang="hu-HU" dirty="0"/>
              <a:t> in </a:t>
            </a:r>
            <a:r>
              <a:rPr lang="hu-HU" dirty="0" err="1"/>
              <a:t>correlation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pillars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EMP. </a:t>
            </a:r>
          </a:p>
          <a:p>
            <a:r>
              <a:rPr lang="hu-HU" dirty="0"/>
              <a:t>Új szint 10 országban a NUTS 2, de háromban meg is szűnt ez alatt</a:t>
            </a:r>
          </a:p>
          <a:p>
            <a:r>
              <a:rPr lang="hu-HU" dirty="0"/>
              <a:t>Felértékelődik a határon tányúló, de ez </a:t>
            </a:r>
            <a:r>
              <a:rPr lang="hu-HU" dirty="0" err="1"/>
              <a:t>ösztönzi</a:t>
            </a:r>
            <a:r>
              <a:rPr lang="hu-HU" dirty="0"/>
              <a:t> is ETE</a:t>
            </a:r>
          </a:p>
          <a:p>
            <a:r>
              <a:rPr lang="hu-HU" dirty="0"/>
              <a:t>Abszolút nyerő a városrégió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04EF-E647-41B2-AEA7-9AAC2116790A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294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AA5F-15F6-4DC3-A9DF-62D4BF88C300}" type="datetimeFigureOut">
              <a:rPr lang="hu-HU" smtClean="0"/>
              <a:t>2019. 09. 13.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45E8-BDC3-479E-B6AB-7B3A7552B0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212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AA5F-15F6-4DC3-A9DF-62D4BF88C300}" type="datetimeFigureOut">
              <a:rPr lang="hu-HU" smtClean="0"/>
              <a:t>2019. 09. 13.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45E8-BDC3-479E-B6AB-7B3A7552B0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32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AA5F-15F6-4DC3-A9DF-62D4BF88C300}" type="datetimeFigureOut">
              <a:rPr lang="hu-HU" smtClean="0"/>
              <a:t>2019. 09. 13.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45E8-BDC3-479E-B6AB-7B3A7552B0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6720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65127"/>
            <a:ext cx="7632000" cy="75918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00" y="1195200"/>
            <a:ext cx="7909200" cy="5166000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212000" y="6562800"/>
            <a:ext cx="946800" cy="219600"/>
          </a:xfrm>
        </p:spPr>
        <p:txBody>
          <a:bodyPr/>
          <a:lstStyle>
            <a:lvl1pPr algn="ctr">
              <a:defRPr sz="1100">
                <a:latin typeface="+mn-lt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6790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78759"/>
            <a:ext cx="7772400" cy="1470025"/>
          </a:xfrm>
        </p:spPr>
        <p:txBody>
          <a:bodyPr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35729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A6D86-B435-429B-8677-0BEC62918156}" type="datetimeFigureOut">
              <a:rPr lang="hu-HU"/>
              <a:pPr>
                <a:defRPr/>
              </a:pPr>
              <a:t>2019. 09. 13.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hu-HU"/>
              <a:t>Salamin Géza 2014. Területi folyamatok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25" y="6089650"/>
            <a:ext cx="2133600" cy="365125"/>
          </a:xfr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4E26B6D-3D4E-4FC8-9CA9-81802802219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9647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DDBE2-8488-4438-AAF8-2E4E83B343C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657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AA5F-15F6-4DC3-A9DF-62D4BF88C300}" type="datetimeFigureOut">
              <a:rPr lang="hu-HU" smtClean="0"/>
              <a:t>2019. 09. 13.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45E8-BDC3-479E-B6AB-7B3A7552B0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954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AA5F-15F6-4DC3-A9DF-62D4BF88C300}" type="datetimeFigureOut">
              <a:rPr lang="hu-HU" smtClean="0"/>
              <a:t>2019. 09. 13.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45E8-BDC3-479E-B6AB-7B3A7552B0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351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AA5F-15F6-4DC3-A9DF-62D4BF88C300}" type="datetimeFigureOut">
              <a:rPr lang="hu-HU" smtClean="0"/>
              <a:t>2019. 09. 13.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45E8-BDC3-479E-B6AB-7B3A7552B0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911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AA5F-15F6-4DC3-A9DF-62D4BF88C300}" type="datetimeFigureOut">
              <a:rPr lang="hu-HU" smtClean="0"/>
              <a:t>2019. 09. 13.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45E8-BDC3-479E-B6AB-7B3A7552B0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144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AA5F-15F6-4DC3-A9DF-62D4BF88C300}" type="datetimeFigureOut">
              <a:rPr lang="hu-HU" smtClean="0"/>
              <a:t>2019. 09. 13.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45E8-BDC3-479E-B6AB-7B3A7552B0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911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AA5F-15F6-4DC3-A9DF-62D4BF88C300}" type="datetimeFigureOut">
              <a:rPr lang="hu-HU" smtClean="0"/>
              <a:t>2019. 09. 13.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45E8-BDC3-479E-B6AB-7B3A7552B0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47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AA5F-15F6-4DC3-A9DF-62D4BF88C300}" type="datetimeFigureOut">
              <a:rPr lang="hu-HU" smtClean="0"/>
              <a:t>2019. 09. 13.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45E8-BDC3-479E-B6AB-7B3A7552B0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582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AA5F-15F6-4DC3-A9DF-62D4BF88C300}" type="datetimeFigureOut">
              <a:rPr lang="hu-HU" smtClean="0"/>
              <a:t>2019. 09. 13.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45E8-BDC3-479E-B6AB-7B3A7552B0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200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FAA5F-15F6-4DC3-A9DF-62D4BF88C300}" type="datetimeFigureOut">
              <a:rPr lang="hu-HU" smtClean="0"/>
              <a:t>2019. 09. 13.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/>
              <a:t>Salamin 13.09.2019, </a:t>
            </a:r>
            <a:r>
              <a:rPr lang="hu-HU" dirty="0" err="1"/>
              <a:t>Blymouth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545E8-BDC3-479E-B6AB-7B3A7552B0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120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27082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EE0D08-8B2E-4D9D-AFC1-045128CFA385}" type="datetimeFigureOut">
              <a:rPr lang="hu-HU"/>
              <a:pPr>
                <a:defRPr/>
              </a:pPr>
              <a:t>2019. 09. 13.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u-HU" dirty="0"/>
              <a:t>Salamin 13.09.2019, Plymouth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4650" y="61436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7C7D85-64B5-48F1-AC84-7F79E578643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671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emf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jpeg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e.int/en/web/conference-ministers-spatial-planning/publication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emf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em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2999" y="2245810"/>
            <a:ext cx="6943061" cy="135575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‘E</a:t>
            </a:r>
            <a:r>
              <a:rPr lang="hu-HU" sz="2800" b="1" dirty="0"/>
              <a:t>U</a:t>
            </a:r>
            <a:r>
              <a:rPr lang="en-US" sz="2800" b="1" dirty="0" err="1"/>
              <a:t>ropean</a:t>
            </a:r>
            <a:r>
              <a:rPr lang="en-US" sz="2800" b="1" dirty="0"/>
              <a:t>’ trends in planning </a:t>
            </a:r>
            <a:br>
              <a:rPr lang="hu-HU" sz="2800" b="1" dirty="0"/>
            </a:br>
            <a:r>
              <a:rPr lang="en-US" sz="2800" b="1" dirty="0"/>
              <a:t>Lessons from a survey on changes of spatial planning</a:t>
            </a:r>
            <a:endParaRPr lang="hu-HU" sz="28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8517"/>
            <a:ext cx="6943060" cy="811612"/>
          </a:xfrm>
        </p:spPr>
        <p:txBody>
          <a:bodyPr>
            <a:normAutofit/>
          </a:bodyPr>
          <a:lstStyle/>
          <a:p>
            <a:pPr algn="l">
              <a:spcBef>
                <a:spcPts val="450"/>
              </a:spcBef>
            </a:pPr>
            <a:r>
              <a:rPr lang="hu-HU" sz="1700" dirty="0"/>
              <a:t>Géza Salamin</a:t>
            </a:r>
          </a:p>
        </p:txBody>
      </p:sp>
      <p:sp>
        <p:nvSpPr>
          <p:cNvPr id="70" name="Freeform 19">
            <a:extLst>
              <a:ext uri="{FF2B5EF4-FFF2-40B4-BE49-F238E27FC236}">
                <a16:creationId xmlns:a16="http://schemas.microsoft.com/office/drawing/2014/main" id="{DF7C4298-DC9F-4231-A23D-7E78772D0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1910" cy="2130951"/>
          </a:xfrm>
          <a:custGeom>
            <a:avLst/>
            <a:gdLst>
              <a:gd name="connsiteX0" fmla="*/ 0 w 5655880"/>
              <a:gd name="connsiteY0" fmla="*/ 0 h 2130951"/>
              <a:gd name="connsiteX1" fmla="*/ 1180740 w 5655880"/>
              <a:gd name="connsiteY1" fmla="*/ 0 h 2130951"/>
              <a:gd name="connsiteX2" fmla="*/ 1393320 w 5655880"/>
              <a:gd name="connsiteY2" fmla="*/ 0 h 2130951"/>
              <a:gd name="connsiteX3" fmla="*/ 2255561 w 5655880"/>
              <a:gd name="connsiteY3" fmla="*/ 0 h 2130951"/>
              <a:gd name="connsiteX4" fmla="*/ 2255561 w 5655880"/>
              <a:gd name="connsiteY4" fmla="*/ 478 h 2130951"/>
              <a:gd name="connsiteX5" fmla="*/ 5655880 w 5655880"/>
              <a:gd name="connsiteY5" fmla="*/ 478 h 2130951"/>
              <a:gd name="connsiteX6" fmla="*/ 4669192 w 5655880"/>
              <a:gd name="connsiteY6" fmla="*/ 2130951 h 2130951"/>
              <a:gd name="connsiteX7" fmla="*/ 1393320 w 5655880"/>
              <a:gd name="connsiteY7" fmla="*/ 2130951 h 2130951"/>
              <a:gd name="connsiteX8" fmla="*/ 1180740 w 5655880"/>
              <a:gd name="connsiteY8" fmla="*/ 2130951 h 2130951"/>
              <a:gd name="connsiteX9" fmla="*/ 0 w 5655880"/>
              <a:gd name="connsiteY9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55880" h="2130951">
                <a:moveTo>
                  <a:pt x="0" y="0"/>
                </a:moveTo>
                <a:lnTo>
                  <a:pt x="1180740" y="0"/>
                </a:lnTo>
                <a:lnTo>
                  <a:pt x="1393320" y="0"/>
                </a:lnTo>
                <a:lnTo>
                  <a:pt x="2255561" y="0"/>
                </a:lnTo>
                <a:lnTo>
                  <a:pt x="2255561" y="478"/>
                </a:lnTo>
                <a:lnTo>
                  <a:pt x="5655880" y="478"/>
                </a:lnTo>
                <a:lnTo>
                  <a:pt x="4669192" y="2130951"/>
                </a:lnTo>
                <a:lnTo>
                  <a:pt x="1393320" y="2130951"/>
                </a:lnTo>
                <a:lnTo>
                  <a:pt x="118074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4E7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9" name="Kép 38">
            <a:extLst>
              <a:ext uri="{FF2B5EF4-FFF2-40B4-BE49-F238E27FC236}">
                <a16:creationId xmlns:a16="http://schemas.microsoft.com/office/drawing/2014/main" id="{CA7D39D6-67DB-4615-9406-F18A047357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" t="27418" r="31515" b="23133"/>
          <a:stretch/>
        </p:blipFill>
        <p:spPr>
          <a:xfrm>
            <a:off x="4433778" y="1031946"/>
            <a:ext cx="1069230" cy="57730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352" y="321733"/>
            <a:ext cx="1533495" cy="1811442"/>
          </a:xfrm>
          <a:prstGeom prst="rect">
            <a:avLst/>
          </a:prstGeom>
        </p:spPr>
      </p:pic>
      <p:pic>
        <p:nvPicPr>
          <p:cNvPr id="7" name="Kép 6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9668FF53-A8FA-4154-9DAF-A3EF031DCB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90" t="16610" r="61282" b="6809"/>
          <a:stretch/>
        </p:blipFill>
        <p:spPr>
          <a:xfrm>
            <a:off x="652056" y="4556653"/>
            <a:ext cx="1465445" cy="179705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9754036B-8765-4FBB-9AC7-DF4E3C5E354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326" t="17405" r="30847" b="30274"/>
          <a:stretch/>
        </p:blipFill>
        <p:spPr>
          <a:xfrm>
            <a:off x="2647383" y="4896697"/>
            <a:ext cx="2052724" cy="1116963"/>
          </a:xfrm>
          <a:prstGeom prst="rect">
            <a:avLst/>
          </a:prstGeom>
        </p:spPr>
      </p:pic>
      <p:sp>
        <p:nvSpPr>
          <p:cNvPr id="72" name="Freeform 11">
            <a:extLst>
              <a:ext uri="{FF2B5EF4-FFF2-40B4-BE49-F238E27FC236}">
                <a16:creationId xmlns:a16="http://schemas.microsoft.com/office/drawing/2014/main" id="{370B0FB2-F998-4058-8E25-B09935DF7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0107" y="4683319"/>
            <a:ext cx="4443893" cy="2174681"/>
          </a:xfrm>
          <a:custGeom>
            <a:avLst/>
            <a:gdLst>
              <a:gd name="connsiteX0" fmla="*/ 1007162 w 5925190"/>
              <a:gd name="connsiteY0" fmla="*/ 0 h 2174681"/>
              <a:gd name="connsiteX1" fmla="*/ 5925190 w 5925190"/>
              <a:gd name="connsiteY1" fmla="*/ 0 h 2174681"/>
              <a:gd name="connsiteX2" fmla="*/ 5925190 w 5925190"/>
              <a:gd name="connsiteY2" fmla="*/ 2174681 h 2174681"/>
              <a:gd name="connsiteX3" fmla="*/ 0 w 5925190"/>
              <a:gd name="connsiteY3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4681">
                <a:moveTo>
                  <a:pt x="1007162" y="0"/>
                </a:moveTo>
                <a:lnTo>
                  <a:pt x="5925190" y="0"/>
                </a:lnTo>
                <a:lnTo>
                  <a:pt x="592519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Alcím 2"/>
          <p:cNvSpPr txBox="1">
            <a:spLocks/>
          </p:cNvSpPr>
          <p:nvPr/>
        </p:nvSpPr>
        <p:spPr>
          <a:xfrm>
            <a:off x="883091" y="517270"/>
            <a:ext cx="6153411" cy="105626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endParaRPr lang="hu-HU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40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C2CA4F8A-9959-402A-8B41-8B2555EDB7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8" t="9755" r="1653" b="2101"/>
          <a:stretch/>
        </p:blipFill>
        <p:spPr>
          <a:xfrm>
            <a:off x="480446" y="2110554"/>
            <a:ext cx="8484041" cy="4646708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 bwMode="auto">
          <a:xfrm>
            <a:off x="700658" y="429028"/>
            <a:ext cx="6779082" cy="87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sz="2800" b="1" dirty="0"/>
              <a:t>EU </a:t>
            </a:r>
            <a:r>
              <a:rPr lang="hu-HU" sz="2800" b="1" dirty="0" err="1"/>
              <a:t>themes</a:t>
            </a:r>
            <a:r>
              <a:rPr lang="hu-HU" sz="2800" b="1" dirty="0"/>
              <a:t> and </a:t>
            </a:r>
            <a:r>
              <a:rPr lang="hu-HU" sz="2800" b="1" dirty="0" err="1"/>
              <a:t>priorities</a:t>
            </a:r>
            <a:r>
              <a:rPr lang="hu-HU" sz="2800" b="1" dirty="0"/>
              <a:t> in </a:t>
            </a:r>
            <a:r>
              <a:rPr lang="hu-HU" sz="2800" b="1" dirty="0" err="1"/>
              <a:t>domestic</a:t>
            </a:r>
            <a:r>
              <a:rPr lang="hu-HU" sz="2800" b="1" dirty="0"/>
              <a:t> </a:t>
            </a:r>
            <a:r>
              <a:rPr lang="hu-HU" sz="2800" b="1" dirty="0" err="1"/>
              <a:t>spatial</a:t>
            </a:r>
            <a:r>
              <a:rPr lang="hu-HU" sz="2800" b="1" dirty="0"/>
              <a:t>/</a:t>
            </a:r>
            <a:r>
              <a:rPr lang="hu-HU" sz="2800" b="1" dirty="0" err="1"/>
              <a:t>urban</a:t>
            </a:r>
            <a:r>
              <a:rPr lang="hu-HU" sz="2800" b="1" dirty="0"/>
              <a:t> </a:t>
            </a:r>
            <a:r>
              <a:rPr lang="hu-HU" sz="2800" b="1" dirty="0" err="1"/>
              <a:t>plans</a:t>
            </a:r>
            <a:endParaRPr lang="en-US" sz="2800" b="1" dirty="0"/>
          </a:p>
          <a:p>
            <a:pPr algn="l"/>
            <a:r>
              <a:rPr lang="en-US" sz="1600" dirty="0"/>
              <a:t>(Status and change based on </a:t>
            </a:r>
            <a:r>
              <a:rPr lang="hu-HU" sz="1600" dirty="0"/>
              <a:t>5</a:t>
            </a:r>
            <a:r>
              <a:rPr lang="en-US" sz="1600" dirty="0"/>
              <a:t>+4 indicators</a:t>
            </a:r>
            <a:r>
              <a:rPr lang="hu-HU" sz="1600" dirty="0"/>
              <a:t>, </a:t>
            </a:r>
            <a:r>
              <a:rPr lang="en-US" sz="1600" dirty="0"/>
              <a:t> </a:t>
            </a:r>
            <a:endParaRPr lang="hu-HU" sz="1600" dirty="0"/>
          </a:p>
          <a:p>
            <a:pPr algn="l"/>
            <a:r>
              <a:rPr lang="en-US" sz="1600" dirty="0"/>
              <a:t>Source: Salamin 2018 key-expert questionnaire</a:t>
            </a:r>
            <a:r>
              <a:rPr lang="hu-HU" sz="1600" dirty="0"/>
              <a:t>)</a:t>
            </a:r>
            <a:br>
              <a:rPr lang="hu-HU" sz="1600" dirty="0"/>
            </a:br>
            <a:endParaRPr lang="hu-HU" sz="1600" dirty="0"/>
          </a:p>
        </p:txBody>
      </p:sp>
      <p:pic>
        <p:nvPicPr>
          <p:cNvPr id="13" name="Kép 12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61161717-C7C1-40DA-B278-DF94A58174F9}"/>
              </a:ext>
            </a:extLst>
          </p:cNvPr>
          <p:cNvPicPr/>
          <p:nvPr/>
        </p:nvPicPr>
        <p:blipFill rotWithShape="1">
          <a:blip r:embed="rId4"/>
          <a:srcRect l="29493" t="13268" r="19594" b="19424"/>
          <a:stretch/>
        </p:blipFill>
        <p:spPr bwMode="auto">
          <a:xfrm>
            <a:off x="7408984" y="265250"/>
            <a:ext cx="1555503" cy="105192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Hatszög 11">
            <a:extLst>
              <a:ext uri="{FF2B5EF4-FFF2-40B4-BE49-F238E27FC236}">
                <a16:creationId xmlns:a16="http://schemas.microsoft.com/office/drawing/2014/main" id="{2964DC26-48FB-456B-B73E-881312171BE8}"/>
              </a:ext>
            </a:extLst>
          </p:cNvPr>
          <p:cNvSpPr/>
          <p:nvPr/>
        </p:nvSpPr>
        <p:spPr>
          <a:xfrm rot="5400000">
            <a:off x="7496979" y="845753"/>
            <a:ext cx="446291" cy="480768"/>
          </a:xfrm>
          <a:prstGeom prst="hexagon">
            <a:avLst/>
          </a:prstGeom>
          <a:solidFill>
            <a:srgbClr val="FF0000">
              <a:alpha val="21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69DB0433-CB01-4CD0-A2D7-4E70732A30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90" t="16610" r="61282" b="6809"/>
          <a:stretch/>
        </p:blipFill>
        <p:spPr>
          <a:xfrm>
            <a:off x="313098" y="5991244"/>
            <a:ext cx="569993" cy="698972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D5B86605-D0DB-4496-A09A-7C24EB425CD7}"/>
              </a:ext>
            </a:extLst>
          </p:cNvPr>
          <p:cNvSpPr/>
          <p:nvPr/>
        </p:nvSpPr>
        <p:spPr>
          <a:xfrm>
            <a:off x="1993143" y="6209975"/>
            <a:ext cx="2106584" cy="701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hu-HU" sz="1100" b="1" dirty="0">
                <a:solidFill>
                  <a:schemeClr val="tx1"/>
                </a:solidFill>
              </a:rPr>
              <a:t>Status (</a:t>
            </a:r>
            <a:r>
              <a:rPr lang="hu-HU" sz="1100" b="1" dirty="0" err="1">
                <a:solidFill>
                  <a:schemeClr val="tx1"/>
                </a:solidFill>
              </a:rPr>
              <a:t>percentage</a:t>
            </a:r>
            <a:r>
              <a:rPr lang="hu-HU" sz="1100" b="1" dirty="0">
                <a:solidFill>
                  <a:schemeClr val="tx1"/>
                </a:solidFill>
              </a:rPr>
              <a:t> of </a:t>
            </a:r>
            <a:r>
              <a:rPr lang="hu-HU" sz="1100" b="1" dirty="0" err="1">
                <a:solidFill>
                  <a:schemeClr val="tx1"/>
                </a:solidFill>
              </a:rPr>
              <a:t>max</a:t>
            </a:r>
            <a:r>
              <a:rPr lang="hu-HU" sz="1100" b="1" dirty="0">
                <a:solidFill>
                  <a:schemeClr val="tx1"/>
                </a:solidFill>
              </a:rPr>
              <a:t> </a:t>
            </a:r>
            <a:r>
              <a:rPr lang="hu-HU" sz="1100" b="1" dirty="0" err="1">
                <a:solidFill>
                  <a:schemeClr val="tx1"/>
                </a:solidFill>
              </a:rPr>
              <a:t>value</a:t>
            </a:r>
            <a:r>
              <a:rPr lang="hu-HU" sz="1100" b="1" dirty="0">
                <a:solidFill>
                  <a:schemeClr val="tx1"/>
                </a:solidFill>
              </a:rPr>
              <a:t>)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0B1875FF-15DA-4D38-BA17-1F712E297E75}"/>
              </a:ext>
            </a:extLst>
          </p:cNvPr>
          <p:cNvSpPr/>
          <p:nvPr/>
        </p:nvSpPr>
        <p:spPr>
          <a:xfrm>
            <a:off x="4682752" y="6244164"/>
            <a:ext cx="3123369" cy="595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r>
              <a:rPr lang="hu-HU" sz="1100" b="1" dirty="0">
                <a:solidFill>
                  <a:schemeClr val="tx1"/>
                </a:solidFill>
              </a:rPr>
              <a:t>  </a:t>
            </a:r>
            <a:r>
              <a:rPr lang="hu-HU" sz="1100" b="1" dirty="0" err="1">
                <a:solidFill>
                  <a:schemeClr val="tx1"/>
                </a:solidFill>
              </a:rPr>
              <a:t>Change</a:t>
            </a:r>
            <a:r>
              <a:rPr lang="hu-HU" sz="1100" b="1" dirty="0">
                <a:solidFill>
                  <a:schemeClr val="tx1"/>
                </a:solidFill>
              </a:rPr>
              <a:t> </a:t>
            </a:r>
            <a:r>
              <a:rPr lang="hu-HU" sz="1100" b="1" dirty="0" err="1">
                <a:solidFill>
                  <a:schemeClr val="tx1"/>
                </a:solidFill>
              </a:rPr>
              <a:t>from</a:t>
            </a:r>
            <a:r>
              <a:rPr lang="hu-HU" sz="1100" b="1" dirty="0">
                <a:solidFill>
                  <a:schemeClr val="tx1"/>
                </a:solidFill>
              </a:rPr>
              <a:t> 2002 (</a:t>
            </a:r>
            <a:r>
              <a:rPr lang="hu-HU" sz="1100" b="1" dirty="0" err="1">
                <a:solidFill>
                  <a:schemeClr val="tx1"/>
                </a:solidFill>
              </a:rPr>
              <a:t>percentage</a:t>
            </a:r>
            <a:r>
              <a:rPr lang="hu-HU" sz="1100" b="1" dirty="0">
                <a:solidFill>
                  <a:schemeClr val="tx1"/>
                </a:solidFill>
              </a:rPr>
              <a:t> of </a:t>
            </a:r>
            <a:r>
              <a:rPr lang="hu-HU" sz="1100" b="1" dirty="0" err="1">
                <a:solidFill>
                  <a:schemeClr val="tx1"/>
                </a:solidFill>
              </a:rPr>
              <a:t>max</a:t>
            </a:r>
            <a:r>
              <a:rPr lang="hu-HU" sz="1100" b="1" dirty="0">
                <a:solidFill>
                  <a:schemeClr val="tx1"/>
                </a:solidFill>
              </a:rPr>
              <a:t> </a:t>
            </a:r>
            <a:r>
              <a:rPr lang="hu-HU" sz="1100" b="1" dirty="0" err="1">
                <a:solidFill>
                  <a:schemeClr val="tx1"/>
                </a:solidFill>
              </a:rPr>
              <a:t>value</a:t>
            </a:r>
            <a:r>
              <a:rPr lang="hu-HU" sz="1100" b="1" dirty="0">
                <a:solidFill>
                  <a:schemeClr val="tx1"/>
                </a:solidFill>
              </a:rPr>
              <a:t>)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2918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6881" y="323557"/>
            <a:ext cx="7367744" cy="994172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defTabSz="685800"/>
            <a:r>
              <a:rPr lang="hu-HU" sz="2800" b="1" dirty="0" err="1"/>
              <a:t>Why</a:t>
            </a:r>
            <a:r>
              <a:rPr lang="hu-HU" sz="2800" b="1" dirty="0"/>
              <a:t> </a:t>
            </a:r>
            <a:r>
              <a:rPr lang="hu-HU" sz="2800" b="1" dirty="0" err="1"/>
              <a:t>planning</a:t>
            </a:r>
            <a:r>
              <a:rPr lang="hu-HU" sz="2800" b="1" dirty="0"/>
              <a:t>?</a:t>
            </a:r>
            <a:br>
              <a:rPr lang="hu-HU" sz="2800" b="1" dirty="0"/>
            </a:br>
            <a:r>
              <a:rPr lang="hu-HU" sz="2000" b="1" dirty="0"/>
              <a:t>The </a:t>
            </a:r>
            <a:r>
              <a:rPr lang="hu-HU" sz="2000" b="1" dirty="0" err="1"/>
              <a:t>basic</a:t>
            </a:r>
            <a:r>
              <a:rPr lang="hu-HU" sz="2000" b="1" dirty="0"/>
              <a:t> </a:t>
            </a:r>
            <a:r>
              <a:rPr lang="hu-HU" sz="2000" b="1" dirty="0" err="1"/>
              <a:t>nature</a:t>
            </a:r>
            <a:r>
              <a:rPr lang="hu-HU" sz="2000" b="1" dirty="0"/>
              <a:t> of </a:t>
            </a:r>
            <a:r>
              <a:rPr lang="hu-HU" sz="2000" b="1" dirty="0" err="1"/>
              <a:t>planning</a:t>
            </a:r>
            <a:r>
              <a:rPr lang="hu-HU" sz="2000" b="1" dirty="0"/>
              <a:t> in 2017</a:t>
            </a:r>
            <a:br>
              <a:rPr lang="hu-H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u-HU" sz="1600" dirty="0"/>
              <a:t>(</a:t>
            </a:r>
            <a:r>
              <a:rPr lang="en-US" sz="1600" dirty="0"/>
              <a:t>Source: Salamin 2018 (key-expert questionnaire, 2017)</a:t>
            </a:r>
            <a:br>
              <a:rPr lang="en-US" sz="1600" dirty="0"/>
            </a:br>
            <a:endParaRPr lang="hu-HU" sz="16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894" t="951" r="460" b="1070"/>
          <a:stretch/>
        </p:blipFill>
        <p:spPr>
          <a:xfrm>
            <a:off x="858677" y="1298390"/>
            <a:ext cx="7171507" cy="5391717"/>
          </a:xfrm>
          <a:prstGeom prst="rect">
            <a:avLst/>
          </a:prstGeom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AEF20ED1-DC90-49C6-98BC-5396F25918F6}"/>
              </a:ext>
            </a:extLst>
          </p:cNvPr>
          <p:cNvSpPr/>
          <p:nvPr/>
        </p:nvSpPr>
        <p:spPr>
          <a:xfrm>
            <a:off x="2360013" y="5150533"/>
            <a:ext cx="1132904" cy="677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Coordination </a:t>
            </a:r>
            <a:r>
              <a:rPr lang="hu-HU" sz="1200" b="1" dirty="0">
                <a:solidFill>
                  <a:schemeClr val="tx1"/>
                </a:solidFill>
              </a:rPr>
              <a:t>of</a:t>
            </a:r>
            <a:r>
              <a:rPr lang="en-US" sz="1200" b="1" dirty="0">
                <a:solidFill>
                  <a:schemeClr val="tx1"/>
                </a:solidFill>
              </a:rPr>
              <a:t> sectors</a:t>
            </a:r>
            <a:r>
              <a:rPr lang="hu-HU" sz="1200" b="1" dirty="0">
                <a:solidFill>
                  <a:schemeClr val="tx1"/>
                </a:solidFill>
              </a:rPr>
              <a:t>,</a:t>
            </a:r>
            <a:r>
              <a:rPr lang="en-US" sz="1200" b="1" dirty="0">
                <a:solidFill>
                  <a:schemeClr val="tx1"/>
                </a:solidFill>
              </a:rPr>
              <a:t> policies</a:t>
            </a:r>
            <a:r>
              <a:rPr lang="hu-HU" sz="1200" b="1" dirty="0">
                <a:solidFill>
                  <a:schemeClr val="tx1"/>
                </a:solidFill>
              </a:rPr>
              <a:t> and </a:t>
            </a:r>
            <a:r>
              <a:rPr lang="hu-HU" sz="1200" b="1" dirty="0" err="1">
                <a:solidFill>
                  <a:schemeClr val="tx1"/>
                </a:solidFill>
              </a:rPr>
              <a:t>actors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3E11CB9-8ADA-4705-B992-8E9E84A81828}"/>
              </a:ext>
            </a:extLst>
          </p:cNvPr>
          <p:cNvSpPr/>
          <p:nvPr/>
        </p:nvSpPr>
        <p:spPr>
          <a:xfrm>
            <a:off x="6838661" y="5150533"/>
            <a:ext cx="1245964" cy="677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Cooperation </a:t>
            </a:r>
            <a:r>
              <a:rPr lang="hu-HU" sz="1200" b="1" dirty="0" err="1">
                <a:solidFill>
                  <a:schemeClr val="tx1"/>
                </a:solidFill>
              </a:rPr>
              <a:t>between</a:t>
            </a:r>
            <a:r>
              <a:rPr lang="en-US" sz="1200" b="1" dirty="0">
                <a:solidFill>
                  <a:schemeClr val="tx1"/>
                </a:solidFill>
              </a:rPr>
              <a:t> actors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D77D32D-7B3E-4D49-B157-0E0D0A9653E7}"/>
              </a:ext>
            </a:extLst>
          </p:cNvPr>
          <p:cNvSpPr/>
          <p:nvPr/>
        </p:nvSpPr>
        <p:spPr>
          <a:xfrm>
            <a:off x="5536709" y="5118537"/>
            <a:ext cx="1245964" cy="678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Mutual learning from each other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051C647-C1C2-41F9-821B-7ED82FDC4F7D}"/>
              </a:ext>
            </a:extLst>
          </p:cNvPr>
          <p:cNvSpPr/>
          <p:nvPr/>
        </p:nvSpPr>
        <p:spPr>
          <a:xfrm>
            <a:off x="3493887" y="5126501"/>
            <a:ext cx="1245964" cy="678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Territorial monitoring and controlling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23BF60E0-9659-4276-8F15-0B173A3E0D30}"/>
              </a:ext>
            </a:extLst>
          </p:cNvPr>
          <p:cNvSpPr/>
          <p:nvPr/>
        </p:nvSpPr>
        <p:spPr>
          <a:xfrm>
            <a:off x="4683749" y="5092760"/>
            <a:ext cx="965050" cy="9329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Creative (or scientific) activity of expert planner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D12CF4C9-9FD1-442E-B84F-462919C43C40}"/>
              </a:ext>
            </a:extLst>
          </p:cNvPr>
          <p:cNvSpPr/>
          <p:nvPr/>
        </p:nvSpPr>
        <p:spPr>
          <a:xfrm>
            <a:off x="1026185" y="5101814"/>
            <a:ext cx="1365746" cy="1290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Compulsory administrative and management process of legitim authority</a:t>
            </a:r>
          </a:p>
        </p:txBody>
      </p:sp>
      <p:pic>
        <p:nvPicPr>
          <p:cNvPr id="11" name="Kép 10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B5E87126-EB7C-45D7-A01D-DD8EFBC99034}"/>
              </a:ext>
            </a:extLst>
          </p:cNvPr>
          <p:cNvPicPr/>
          <p:nvPr/>
        </p:nvPicPr>
        <p:blipFill rotWithShape="1">
          <a:blip r:embed="rId3"/>
          <a:srcRect l="29493" t="13268" r="19594" b="19424"/>
          <a:stretch/>
        </p:blipFill>
        <p:spPr bwMode="auto">
          <a:xfrm>
            <a:off x="7408984" y="265250"/>
            <a:ext cx="1555503" cy="105192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Hatszög 11">
            <a:extLst>
              <a:ext uri="{FF2B5EF4-FFF2-40B4-BE49-F238E27FC236}">
                <a16:creationId xmlns:a16="http://schemas.microsoft.com/office/drawing/2014/main" id="{CD78D61E-CC61-4F9C-911A-58C5A21814FE}"/>
              </a:ext>
            </a:extLst>
          </p:cNvPr>
          <p:cNvSpPr/>
          <p:nvPr/>
        </p:nvSpPr>
        <p:spPr>
          <a:xfrm rot="5400000">
            <a:off x="7963589" y="853642"/>
            <a:ext cx="446291" cy="480768"/>
          </a:xfrm>
          <a:prstGeom prst="hexagon">
            <a:avLst/>
          </a:prstGeom>
          <a:solidFill>
            <a:srgbClr val="FF0000">
              <a:alpha val="21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" name="Kép 12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89FBD7F5-5CF2-439A-846A-46B601F0A7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0" t="16610" r="61282" b="6809"/>
          <a:stretch/>
        </p:blipFill>
        <p:spPr>
          <a:xfrm>
            <a:off x="313098" y="5991244"/>
            <a:ext cx="569993" cy="698972"/>
          </a:xfrm>
          <a:prstGeom prst="rect">
            <a:avLst/>
          </a:prstGeom>
        </p:spPr>
      </p:pic>
      <p:pic>
        <p:nvPicPr>
          <p:cNvPr id="14" name="Picture 38" descr="owner">
            <a:extLst>
              <a:ext uri="{FF2B5EF4-FFF2-40B4-BE49-F238E27FC236}">
                <a16:creationId xmlns:a16="http://schemas.microsoft.com/office/drawing/2014/main" id="{D1D73FD0-7AB0-45F4-8EA6-B58EF507A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26088" y="5991135"/>
            <a:ext cx="504814" cy="698972"/>
          </a:xfrm>
          <a:prstGeom prst="rect">
            <a:avLst/>
          </a:prstGeom>
          <a:noFill/>
        </p:spPr>
      </p:pic>
      <p:pic>
        <p:nvPicPr>
          <p:cNvPr id="15" name="Kép 22">
            <a:extLst>
              <a:ext uri="{FF2B5EF4-FFF2-40B4-BE49-F238E27FC236}">
                <a16:creationId xmlns:a16="http://schemas.microsoft.com/office/drawing/2014/main" id="{04055928-6478-4365-8C5D-7A928F482E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4366" y="5991135"/>
            <a:ext cx="591722" cy="69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93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" t="5363" r="475" b="534"/>
          <a:stretch/>
        </p:blipFill>
        <p:spPr bwMode="auto">
          <a:xfrm>
            <a:off x="787350" y="1916832"/>
            <a:ext cx="7598668" cy="47872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BE7B06-9AA5-4335-87D2-4DCD44CE06CA}"/>
              </a:ext>
            </a:extLst>
          </p:cNvPr>
          <p:cNvSpPr/>
          <p:nvPr/>
        </p:nvSpPr>
        <p:spPr>
          <a:xfrm>
            <a:off x="3799840" y="6381769"/>
            <a:ext cx="811252" cy="322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Increased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8C983A-B3D4-4BCE-B382-DDC4AD7E8B48}"/>
              </a:ext>
            </a:extLst>
          </p:cNvPr>
          <p:cNvSpPr/>
          <p:nvPr/>
        </p:nvSpPr>
        <p:spPr>
          <a:xfrm>
            <a:off x="4860032" y="6381769"/>
            <a:ext cx="792088" cy="322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Decreased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8351EE-B34A-4F6B-8D19-B0E52E298BF0}"/>
              </a:ext>
            </a:extLst>
          </p:cNvPr>
          <p:cNvSpPr/>
          <p:nvPr/>
        </p:nvSpPr>
        <p:spPr>
          <a:xfrm>
            <a:off x="1187624" y="5589241"/>
            <a:ext cx="1132904" cy="677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Coordination </a:t>
            </a:r>
            <a:r>
              <a:rPr lang="hu-HU" sz="1200" b="1" dirty="0">
                <a:solidFill>
                  <a:schemeClr val="tx1"/>
                </a:solidFill>
              </a:rPr>
              <a:t>of </a:t>
            </a:r>
            <a:r>
              <a:rPr lang="en-US" sz="1200" b="1" dirty="0">
                <a:solidFill>
                  <a:schemeClr val="tx1"/>
                </a:solidFill>
              </a:rPr>
              <a:t>sectors</a:t>
            </a:r>
            <a:r>
              <a:rPr lang="hu-HU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>
                <a:solidFill>
                  <a:schemeClr val="tx1"/>
                </a:solidFill>
              </a:rPr>
              <a:t>policies</a:t>
            </a:r>
            <a:r>
              <a:rPr lang="hu-HU" sz="1200" b="1" dirty="0">
                <a:solidFill>
                  <a:schemeClr val="tx1"/>
                </a:solidFill>
              </a:rPr>
              <a:t>,</a:t>
            </a:r>
            <a:r>
              <a:rPr lang="en-US" sz="1200" b="1" dirty="0">
                <a:solidFill>
                  <a:schemeClr val="tx1"/>
                </a:solidFill>
              </a:rPr>
              <a:t> actors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F23D60-051D-48CC-B906-B0DB1CA24A30}"/>
              </a:ext>
            </a:extLst>
          </p:cNvPr>
          <p:cNvSpPr/>
          <p:nvPr/>
        </p:nvSpPr>
        <p:spPr>
          <a:xfrm>
            <a:off x="2320528" y="5590479"/>
            <a:ext cx="1245964" cy="677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Cooperation </a:t>
            </a:r>
            <a:r>
              <a:rPr lang="hu-HU" sz="1200" b="1" dirty="0" err="1">
                <a:solidFill>
                  <a:schemeClr val="tx1"/>
                </a:solidFill>
              </a:rPr>
              <a:t>between</a:t>
            </a:r>
            <a:r>
              <a:rPr lang="en-US" sz="1200" b="1" dirty="0">
                <a:solidFill>
                  <a:schemeClr val="tx1"/>
                </a:solidFill>
              </a:rPr>
              <a:t> actors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75654A-0B32-44E7-8E61-CEC63ED9264C}"/>
              </a:ext>
            </a:extLst>
          </p:cNvPr>
          <p:cNvSpPr/>
          <p:nvPr/>
        </p:nvSpPr>
        <p:spPr>
          <a:xfrm>
            <a:off x="3566492" y="5589239"/>
            <a:ext cx="1245964" cy="678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Mutual learning from each other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8CE46D-9050-4067-B059-FC7770BFB2C1}"/>
              </a:ext>
            </a:extLst>
          </p:cNvPr>
          <p:cNvSpPr/>
          <p:nvPr/>
        </p:nvSpPr>
        <p:spPr>
          <a:xfrm>
            <a:off x="4811488" y="5589239"/>
            <a:ext cx="1245964" cy="678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Territorial monitoring and controlling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2B6968-3099-46E4-B524-779CD2D0D731}"/>
              </a:ext>
            </a:extLst>
          </p:cNvPr>
          <p:cNvSpPr/>
          <p:nvPr/>
        </p:nvSpPr>
        <p:spPr>
          <a:xfrm>
            <a:off x="6056484" y="5589240"/>
            <a:ext cx="1107804" cy="677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Creative (or scientific) activity of expert planner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F2670D-9CCA-4EAD-93F4-2122439E4A23}"/>
              </a:ext>
            </a:extLst>
          </p:cNvPr>
          <p:cNvSpPr/>
          <p:nvPr/>
        </p:nvSpPr>
        <p:spPr>
          <a:xfrm>
            <a:off x="7164288" y="5588004"/>
            <a:ext cx="1365746" cy="1116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Compulsory administrative and management process of legitim authority</a:t>
            </a:r>
          </a:p>
        </p:txBody>
      </p:sp>
      <p:pic>
        <p:nvPicPr>
          <p:cNvPr id="16" name="Kép 15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0B747E48-F1CF-41AC-BCAD-ECD5B77BF0FF}"/>
              </a:ext>
            </a:extLst>
          </p:cNvPr>
          <p:cNvPicPr/>
          <p:nvPr/>
        </p:nvPicPr>
        <p:blipFill rotWithShape="1">
          <a:blip r:embed="rId4"/>
          <a:srcRect l="29493" t="13268" r="19594" b="19424"/>
          <a:stretch/>
        </p:blipFill>
        <p:spPr bwMode="auto">
          <a:xfrm>
            <a:off x="7408984" y="265250"/>
            <a:ext cx="1555503" cy="105192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Hatszög 14">
            <a:extLst>
              <a:ext uri="{FF2B5EF4-FFF2-40B4-BE49-F238E27FC236}">
                <a16:creationId xmlns:a16="http://schemas.microsoft.com/office/drawing/2014/main" id="{15897B45-83E5-46D2-AB2E-A3372B71EFCE}"/>
              </a:ext>
            </a:extLst>
          </p:cNvPr>
          <p:cNvSpPr/>
          <p:nvPr/>
        </p:nvSpPr>
        <p:spPr>
          <a:xfrm rot="5400000">
            <a:off x="7963589" y="853642"/>
            <a:ext cx="446291" cy="480768"/>
          </a:xfrm>
          <a:prstGeom prst="hexagon">
            <a:avLst/>
          </a:prstGeom>
          <a:solidFill>
            <a:srgbClr val="FF0000">
              <a:alpha val="21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7" name="Kép 16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13F95C88-F345-4673-A7D5-BD39D79C6A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90" t="16610" r="61282" b="6809"/>
          <a:stretch/>
        </p:blipFill>
        <p:spPr>
          <a:xfrm>
            <a:off x="313098" y="5991244"/>
            <a:ext cx="569993" cy="698972"/>
          </a:xfrm>
          <a:prstGeom prst="rect">
            <a:avLst/>
          </a:prstGeom>
        </p:spPr>
      </p:pic>
      <p:sp>
        <p:nvSpPr>
          <p:cNvPr id="18" name="Cím 1">
            <a:extLst>
              <a:ext uri="{FF2B5EF4-FFF2-40B4-BE49-F238E27FC236}">
                <a16:creationId xmlns:a16="http://schemas.microsoft.com/office/drawing/2014/main" id="{17E0643E-4B02-42FA-B30C-3136A60CE484}"/>
              </a:ext>
            </a:extLst>
          </p:cNvPr>
          <p:cNvSpPr txBox="1">
            <a:spLocks/>
          </p:cNvSpPr>
          <p:nvPr/>
        </p:nvSpPr>
        <p:spPr>
          <a:xfrm>
            <a:off x="716881" y="323557"/>
            <a:ext cx="7367744" cy="9941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hu-HU" sz="2800" b="1" dirty="0" err="1"/>
              <a:t>Why</a:t>
            </a:r>
            <a:r>
              <a:rPr lang="hu-HU" sz="2800" b="1" dirty="0"/>
              <a:t> </a:t>
            </a:r>
            <a:r>
              <a:rPr lang="hu-HU" sz="2800" b="1" dirty="0" err="1"/>
              <a:t>planning</a:t>
            </a:r>
            <a:r>
              <a:rPr lang="hu-HU" sz="2800" b="1" dirty="0"/>
              <a:t>?</a:t>
            </a:r>
            <a:br>
              <a:rPr lang="hu-HU" sz="2800" b="1" dirty="0"/>
            </a:br>
            <a:r>
              <a:rPr lang="hu-HU" sz="2000" b="1" dirty="0"/>
              <a:t>The </a:t>
            </a:r>
            <a:r>
              <a:rPr lang="hu-HU" sz="2000" b="1" dirty="0" err="1"/>
              <a:t>basic</a:t>
            </a:r>
            <a:r>
              <a:rPr lang="hu-HU" sz="2000" b="1" dirty="0"/>
              <a:t> </a:t>
            </a:r>
            <a:r>
              <a:rPr lang="hu-HU" sz="2000" b="1" dirty="0" err="1"/>
              <a:t>nature</a:t>
            </a:r>
            <a:r>
              <a:rPr lang="hu-HU" sz="2000" b="1" dirty="0"/>
              <a:t> of </a:t>
            </a:r>
            <a:r>
              <a:rPr lang="hu-HU" sz="2000" b="1" dirty="0" err="1"/>
              <a:t>planning</a:t>
            </a:r>
            <a:r>
              <a:rPr lang="hu-HU" sz="2000" b="1" dirty="0"/>
              <a:t> in 2017 </a:t>
            </a:r>
            <a:r>
              <a:rPr lang="hu-HU" sz="2000" b="1" dirty="0" err="1"/>
              <a:t>change</a:t>
            </a:r>
            <a:r>
              <a:rPr lang="hu-HU" sz="2000" b="1" dirty="0"/>
              <a:t> </a:t>
            </a:r>
            <a:r>
              <a:rPr lang="hu-HU" sz="2000" b="1" dirty="0" err="1"/>
              <a:t>from</a:t>
            </a:r>
            <a:r>
              <a:rPr lang="hu-HU" sz="2000" b="1" dirty="0"/>
              <a:t> 2002</a:t>
            </a:r>
            <a:br>
              <a:rPr lang="hu-H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u-HU" sz="1600" dirty="0"/>
              <a:t>(</a:t>
            </a:r>
            <a:r>
              <a:rPr lang="en-US" sz="1600" dirty="0"/>
              <a:t>Source: Salamin 2018 (key-expert questionnaire, 2017)</a:t>
            </a:r>
            <a:br>
              <a:rPr lang="en-US" sz="1600" dirty="0"/>
            </a:b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786367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l="592" t="7960" r="662" b="1742"/>
          <a:stretch/>
        </p:blipFill>
        <p:spPr>
          <a:xfrm>
            <a:off x="673769" y="1816769"/>
            <a:ext cx="7507706" cy="436746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3769" y="500886"/>
            <a:ext cx="7610477" cy="80327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hu-HU" sz="2800" b="1" dirty="0"/>
              <a:t>New </a:t>
            </a:r>
            <a:r>
              <a:rPr lang="hu-HU" sz="2800" b="1" dirty="0" err="1"/>
              <a:t>spaces</a:t>
            </a:r>
            <a:r>
              <a:rPr lang="hu-HU" sz="2800" b="1" dirty="0"/>
              <a:t> of </a:t>
            </a:r>
            <a:r>
              <a:rPr lang="hu-HU" sz="2800" b="1" dirty="0" err="1"/>
              <a:t>planning</a:t>
            </a:r>
            <a:br>
              <a:rPr lang="hu-H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u-HU" sz="1600" dirty="0"/>
              <a:t>(S</a:t>
            </a:r>
            <a:r>
              <a:rPr lang="en-US" sz="1600" dirty="0" err="1"/>
              <a:t>tatus</a:t>
            </a:r>
            <a:r>
              <a:rPr lang="en-US" sz="1600" dirty="0"/>
              <a:t> and change based on </a:t>
            </a:r>
            <a:r>
              <a:rPr lang="hu-HU" sz="1600" dirty="0"/>
              <a:t>5</a:t>
            </a:r>
            <a:r>
              <a:rPr lang="en-US" sz="1600" dirty="0"/>
              <a:t>+</a:t>
            </a:r>
            <a:r>
              <a:rPr lang="hu-HU" sz="1600" dirty="0"/>
              <a:t>7</a:t>
            </a:r>
            <a:r>
              <a:rPr lang="en-US" sz="1600" dirty="0"/>
              <a:t> indicators) </a:t>
            </a:r>
            <a:br>
              <a:rPr lang="hu-HU" sz="1600" dirty="0"/>
            </a:br>
            <a:r>
              <a:rPr lang="en-US" sz="1600" dirty="0"/>
              <a:t>Source: Salamin 2018 (key-expert questionnaire</a:t>
            </a:r>
            <a:r>
              <a:rPr lang="hu-HU" sz="1600" dirty="0"/>
              <a:t>)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6084467" y="5891953"/>
            <a:ext cx="1475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100=maximum </a:t>
            </a:r>
            <a:r>
              <a:rPr lang="hu-HU" sz="1100" dirty="0" err="1"/>
              <a:t>value</a:t>
            </a:r>
            <a:endParaRPr lang="hu-HU" sz="11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187832" y="6101786"/>
            <a:ext cx="982577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900"/>
            </a:lvl1pPr>
          </a:lstStyle>
          <a:p>
            <a:r>
              <a:rPr lang="hu-HU" sz="1400" dirty="0"/>
              <a:t>Status (</a:t>
            </a:r>
            <a:r>
              <a:rPr lang="hu-HU" sz="1400" dirty="0" err="1"/>
              <a:t>level</a:t>
            </a:r>
            <a:r>
              <a:rPr lang="hu-HU" sz="1400" dirty="0"/>
              <a:t>) </a:t>
            </a:r>
          </a:p>
          <a:p>
            <a:r>
              <a:rPr lang="hu-HU" sz="1400" dirty="0"/>
              <a:t>in 2017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4340896" y="6113897"/>
            <a:ext cx="141718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900"/>
            </a:lvl1pPr>
          </a:lstStyle>
          <a:p>
            <a:r>
              <a:rPr lang="hu-HU" sz="1400" dirty="0"/>
              <a:t>Dynamics (</a:t>
            </a:r>
            <a:r>
              <a:rPr lang="hu-HU" sz="1400" dirty="0" err="1"/>
              <a:t>change</a:t>
            </a:r>
            <a:r>
              <a:rPr lang="hu-HU" sz="1400" dirty="0"/>
              <a:t>) </a:t>
            </a:r>
          </a:p>
          <a:p>
            <a:r>
              <a:rPr lang="hu-HU" sz="1400" dirty="0" err="1"/>
              <a:t>Since</a:t>
            </a:r>
            <a:r>
              <a:rPr lang="hu-HU" sz="1400" dirty="0"/>
              <a:t> 2002</a:t>
            </a:r>
          </a:p>
        </p:txBody>
      </p:sp>
      <p:sp>
        <p:nvSpPr>
          <p:cNvPr id="6" name="Téglalap 5"/>
          <p:cNvSpPr/>
          <p:nvPr/>
        </p:nvSpPr>
        <p:spPr>
          <a:xfrm>
            <a:off x="3320715" y="5891953"/>
            <a:ext cx="849694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4487779" y="5895718"/>
            <a:ext cx="126084" cy="257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5318457" y="5891953"/>
            <a:ext cx="450479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/>
          <p:cNvSpPr/>
          <p:nvPr/>
        </p:nvSpPr>
        <p:spPr>
          <a:xfrm>
            <a:off x="4752806" y="5935064"/>
            <a:ext cx="459896" cy="123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1" name="Kép 20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D5BC1C6F-243B-4000-B3C3-C2908909E365}"/>
              </a:ext>
            </a:extLst>
          </p:cNvPr>
          <p:cNvPicPr/>
          <p:nvPr/>
        </p:nvPicPr>
        <p:blipFill rotWithShape="1">
          <a:blip r:embed="rId4"/>
          <a:srcRect l="29493" t="13268" r="19594" b="19424"/>
          <a:stretch/>
        </p:blipFill>
        <p:spPr bwMode="auto">
          <a:xfrm>
            <a:off x="7408984" y="265250"/>
            <a:ext cx="1555503" cy="105192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Hatszög 13">
            <a:extLst>
              <a:ext uri="{FF2B5EF4-FFF2-40B4-BE49-F238E27FC236}">
                <a16:creationId xmlns:a16="http://schemas.microsoft.com/office/drawing/2014/main" id="{EB5BB887-19D4-4766-A486-6D60140A000D}"/>
              </a:ext>
            </a:extLst>
          </p:cNvPr>
          <p:cNvSpPr/>
          <p:nvPr/>
        </p:nvSpPr>
        <p:spPr>
          <a:xfrm rot="5400000">
            <a:off x="7761488" y="511662"/>
            <a:ext cx="446291" cy="480768"/>
          </a:xfrm>
          <a:prstGeom prst="hexagon">
            <a:avLst/>
          </a:prstGeom>
          <a:solidFill>
            <a:srgbClr val="FF0000">
              <a:alpha val="21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" name="Kép 19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795584DC-166B-4004-8AB2-5BA0578AAA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90" t="16610" r="61282" b="6809"/>
          <a:stretch/>
        </p:blipFill>
        <p:spPr>
          <a:xfrm>
            <a:off x="313098" y="5991244"/>
            <a:ext cx="569993" cy="698972"/>
          </a:xfrm>
          <a:prstGeom prst="rect">
            <a:avLst/>
          </a:prstGeom>
        </p:spPr>
      </p:pic>
      <p:pic>
        <p:nvPicPr>
          <p:cNvPr id="22" name="Picture 38" descr="owner">
            <a:extLst>
              <a:ext uri="{FF2B5EF4-FFF2-40B4-BE49-F238E27FC236}">
                <a16:creationId xmlns:a16="http://schemas.microsoft.com/office/drawing/2014/main" id="{9DF0FC06-A01A-4DAC-A464-15F1A022F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26088" y="5991135"/>
            <a:ext cx="504814" cy="698972"/>
          </a:xfrm>
          <a:prstGeom prst="rect">
            <a:avLst/>
          </a:prstGeom>
          <a:noFill/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47A7A955-F827-4325-AD9B-655AD5ABCA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4366" y="5991135"/>
            <a:ext cx="591722" cy="69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22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>
            <a:extLst>
              <a:ext uri="{FF2B5EF4-FFF2-40B4-BE49-F238E27FC236}">
                <a16:creationId xmlns:a16="http://schemas.microsoft.com/office/drawing/2014/main" id="{18F5435D-8E13-473F-9F76-0771A3B7B71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" t="14423" r="5749" b="908"/>
          <a:stretch/>
        </p:blipFill>
        <p:spPr bwMode="auto">
          <a:xfrm>
            <a:off x="915929" y="1767843"/>
            <a:ext cx="7036593" cy="4443365"/>
          </a:xfrm>
          <a:prstGeom prst="rect">
            <a:avLst/>
          </a:prstGeom>
          <a:noFill/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89016-97D6-423F-8FBD-A53E39BFB453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1327786" y="6211208"/>
            <a:ext cx="6624736" cy="510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hu-H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u-H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European </a:t>
            </a:r>
            <a:r>
              <a:rPr lang="hu-H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Committee</a:t>
            </a: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hu-H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Regions</a:t>
            </a: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hu-H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register</a:t>
            </a: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hu-H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European </a:t>
            </a:r>
            <a:r>
              <a:rPr lang="hu-H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Commission</a:t>
            </a: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Salamin, G. 2018 </a:t>
            </a:r>
            <a:r>
              <a:rPr lang="hu-HU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(2018</a:t>
            </a:r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23C9A7-DFF3-4A01-953E-6094D3C653A6}"/>
              </a:ext>
            </a:extLst>
          </p:cNvPr>
          <p:cNvSpPr/>
          <p:nvPr/>
        </p:nvSpPr>
        <p:spPr>
          <a:xfrm>
            <a:off x="373228" y="1767844"/>
            <a:ext cx="360040" cy="2184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EGTC</a:t>
            </a:r>
            <a:r>
              <a:rPr lang="en-US" sz="1200" b="1" dirty="0">
                <a:solidFill>
                  <a:schemeClr val="tx1"/>
                </a:solidFill>
              </a:rPr>
              <a:t> Membership</a:t>
            </a:r>
            <a:r>
              <a:rPr lang="hu-HU" sz="1200" b="1" dirty="0">
                <a:solidFill>
                  <a:schemeClr val="tx1"/>
                </a:solidFill>
              </a:rPr>
              <a:t>c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CE5B91-7205-45C1-AE41-13EAF195103E}"/>
              </a:ext>
            </a:extLst>
          </p:cNvPr>
          <p:cNvSpPr/>
          <p:nvPr/>
        </p:nvSpPr>
        <p:spPr>
          <a:xfrm>
            <a:off x="3294798" y="5865517"/>
            <a:ext cx="648016" cy="41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Member-ship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B61D81-0C64-4288-8814-AEB71842251D}"/>
              </a:ext>
            </a:extLst>
          </p:cNvPr>
          <p:cNvSpPr/>
          <p:nvPr/>
        </p:nvSpPr>
        <p:spPr>
          <a:xfrm>
            <a:off x="4058467" y="5865517"/>
            <a:ext cx="715087" cy="362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Head</a:t>
            </a:r>
            <a:r>
              <a:rPr lang="en-US" sz="900" b="1" dirty="0">
                <a:solidFill>
                  <a:schemeClr val="tx1"/>
                </a:solidFill>
              </a:rPr>
              <a:t>-</a:t>
            </a:r>
            <a:r>
              <a:rPr lang="en-US" sz="1000" b="1" dirty="0">
                <a:solidFill>
                  <a:schemeClr val="tx1"/>
                </a:solidFill>
              </a:rPr>
              <a:t>quarters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81E3AD-47B2-4B28-910B-8D600C3AFCC9}"/>
              </a:ext>
            </a:extLst>
          </p:cNvPr>
          <p:cNvSpPr/>
          <p:nvPr/>
        </p:nvSpPr>
        <p:spPr>
          <a:xfrm>
            <a:off x="4889207" y="5843611"/>
            <a:ext cx="992982" cy="362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Ma</a:t>
            </a:r>
            <a:r>
              <a:rPr lang="hu-HU" sz="1000" b="1" dirty="0">
                <a:solidFill>
                  <a:schemeClr val="tx1"/>
                </a:solidFill>
              </a:rPr>
              <a:t>c</a:t>
            </a:r>
            <a:r>
              <a:rPr lang="en-US" sz="1000" b="1" dirty="0" err="1">
                <a:solidFill>
                  <a:schemeClr val="tx1"/>
                </a:solidFill>
              </a:rPr>
              <a:t>roregions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C9D229-F707-41BF-985D-E5BA3E4CCA2F}"/>
              </a:ext>
            </a:extLst>
          </p:cNvPr>
          <p:cNvSpPr/>
          <p:nvPr/>
        </p:nvSpPr>
        <p:spPr>
          <a:xfrm>
            <a:off x="8003620" y="1339163"/>
            <a:ext cx="501600" cy="3551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Participation in macro-regional strategies (Total area: </a:t>
            </a:r>
            <a:r>
              <a:rPr lang="hu-HU" sz="1100" dirty="0">
                <a:solidFill>
                  <a:schemeClr val="tx1"/>
                </a:solidFill>
              </a:rPr>
              <a:t>(</a:t>
            </a:r>
            <a:r>
              <a:rPr lang="hu-HU" sz="1100" dirty="0" err="1">
                <a:solidFill>
                  <a:schemeClr val="tx1"/>
                </a:solidFill>
              </a:rPr>
              <a:t>fully</a:t>
            </a:r>
            <a:r>
              <a:rPr lang="hu-HU" sz="1100" dirty="0">
                <a:solidFill>
                  <a:schemeClr val="tx1"/>
                </a:solidFill>
              </a:rPr>
              <a:t>: </a:t>
            </a:r>
            <a:r>
              <a:rPr lang="en-US" sz="1100" dirty="0">
                <a:solidFill>
                  <a:schemeClr val="tx1"/>
                </a:solidFill>
              </a:rPr>
              <a:t>1p, partly</a:t>
            </a:r>
            <a:r>
              <a:rPr lang="hu-HU" sz="1100" dirty="0">
                <a:solidFill>
                  <a:schemeClr val="tx1"/>
                </a:solidFill>
              </a:rPr>
              <a:t>: </a:t>
            </a:r>
            <a:r>
              <a:rPr lang="en-US" sz="1100" dirty="0">
                <a:solidFill>
                  <a:schemeClr val="tx1"/>
                </a:solidFill>
              </a:rPr>
              <a:t>0,5p)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Cím 1">
            <a:extLst>
              <a:ext uri="{FF2B5EF4-FFF2-40B4-BE49-F238E27FC236}">
                <a16:creationId xmlns:a16="http://schemas.microsoft.com/office/drawing/2014/main" id="{856A58BD-3005-4EC4-B45F-94D486A1A582}"/>
              </a:ext>
            </a:extLst>
          </p:cNvPr>
          <p:cNvSpPr txBox="1">
            <a:spLocks/>
          </p:cNvSpPr>
          <p:nvPr/>
        </p:nvSpPr>
        <p:spPr>
          <a:xfrm>
            <a:off x="706316" y="409411"/>
            <a:ext cx="6780334" cy="80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800" b="1"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Countries</a:t>
            </a:r>
            <a:r>
              <a:rPr lang="hu-HU" dirty="0"/>
              <a:t>’ </a:t>
            </a:r>
            <a:r>
              <a:rPr lang="hu-HU" dirty="0" err="1"/>
              <a:t>participation</a:t>
            </a:r>
            <a:r>
              <a:rPr lang="hu-HU" dirty="0"/>
              <a:t> in EGTC-s and EU Marco-</a:t>
            </a:r>
            <a:r>
              <a:rPr lang="hu-HU" dirty="0" err="1"/>
              <a:t>regional</a:t>
            </a:r>
            <a:r>
              <a:rPr lang="hu-HU" dirty="0"/>
              <a:t> </a:t>
            </a:r>
            <a:r>
              <a:rPr lang="hu-HU" dirty="0" err="1"/>
              <a:t>strategies</a:t>
            </a:r>
            <a:endParaRPr lang="hu-HU" dirty="0"/>
          </a:p>
        </p:txBody>
      </p:sp>
      <p:pic>
        <p:nvPicPr>
          <p:cNvPr id="14" name="Kép 13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21BC216B-DDB4-468E-8681-687D32C74CFC}"/>
              </a:ext>
            </a:extLst>
          </p:cNvPr>
          <p:cNvPicPr/>
          <p:nvPr/>
        </p:nvPicPr>
        <p:blipFill rotWithShape="1">
          <a:blip r:embed="rId4"/>
          <a:srcRect l="29493" t="13268" r="19594" b="19424"/>
          <a:stretch/>
        </p:blipFill>
        <p:spPr bwMode="auto">
          <a:xfrm>
            <a:off x="7408984" y="265250"/>
            <a:ext cx="1555503" cy="105192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Hatszög 14">
            <a:extLst>
              <a:ext uri="{FF2B5EF4-FFF2-40B4-BE49-F238E27FC236}">
                <a16:creationId xmlns:a16="http://schemas.microsoft.com/office/drawing/2014/main" id="{21447F5D-E6F8-4EEB-A40F-64A701116A8F}"/>
              </a:ext>
            </a:extLst>
          </p:cNvPr>
          <p:cNvSpPr/>
          <p:nvPr/>
        </p:nvSpPr>
        <p:spPr>
          <a:xfrm rot="5400000">
            <a:off x="7761488" y="511662"/>
            <a:ext cx="446291" cy="480768"/>
          </a:xfrm>
          <a:prstGeom prst="hexagon">
            <a:avLst/>
          </a:prstGeom>
          <a:solidFill>
            <a:srgbClr val="FF0000">
              <a:alpha val="21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6" name="Kép 15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FF12B6A8-5973-44CE-99C1-09A82AE446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90" t="16610" r="61282" b="6809"/>
          <a:stretch/>
        </p:blipFill>
        <p:spPr>
          <a:xfrm>
            <a:off x="313098" y="5991244"/>
            <a:ext cx="569993" cy="698972"/>
          </a:xfrm>
          <a:prstGeom prst="rect">
            <a:avLst/>
          </a:prstGeom>
        </p:spPr>
      </p:pic>
      <p:pic>
        <p:nvPicPr>
          <p:cNvPr id="17" name="Picture 38" descr="owner">
            <a:extLst>
              <a:ext uri="{FF2B5EF4-FFF2-40B4-BE49-F238E27FC236}">
                <a16:creationId xmlns:a16="http://schemas.microsoft.com/office/drawing/2014/main" id="{95DE4840-C36A-4A9A-AFBB-47962A100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26088" y="5991135"/>
            <a:ext cx="504814" cy="698972"/>
          </a:xfrm>
          <a:prstGeom prst="rect">
            <a:avLst/>
          </a:prstGeom>
          <a:noFill/>
        </p:spPr>
      </p:pic>
      <p:pic>
        <p:nvPicPr>
          <p:cNvPr id="18" name="Kép 22">
            <a:extLst>
              <a:ext uri="{FF2B5EF4-FFF2-40B4-BE49-F238E27FC236}">
                <a16:creationId xmlns:a16="http://schemas.microsoft.com/office/drawing/2014/main" id="{B57448D8-9CD8-4C18-B244-6AAF4044F1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4366" y="5991135"/>
            <a:ext cx="591722" cy="69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07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0980" y="442092"/>
            <a:ext cx="6493224" cy="1303867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en-US" sz="2800" b="1" dirty="0"/>
              <a:t>The most common new space: city re</a:t>
            </a:r>
            <a:r>
              <a:rPr lang="hu-HU" sz="2800" b="1" dirty="0"/>
              <a:t>g</a:t>
            </a:r>
            <a:r>
              <a:rPr lang="en-US" sz="2800" b="1" dirty="0"/>
              <a:t>ion</a:t>
            </a:r>
            <a:br>
              <a:rPr lang="en-US" sz="2800" b="1" dirty="0"/>
            </a:br>
            <a:r>
              <a:rPr lang="en-US" sz="1800" b="1" dirty="0"/>
              <a:t>The appearance of city regions in planning </a:t>
            </a:r>
            <a:r>
              <a:rPr lang="hu-HU" sz="1800" b="1" dirty="0" err="1"/>
              <a:t>system</a:t>
            </a:r>
            <a:r>
              <a:rPr lang="hu-HU" sz="1800" b="1" dirty="0"/>
              <a:t> </a:t>
            </a:r>
            <a:r>
              <a:rPr lang="en-US" sz="1800" b="1" dirty="0"/>
              <a:t>(number of countries</a:t>
            </a:r>
            <a:r>
              <a:rPr lang="hu-HU" sz="1800" b="1" dirty="0"/>
              <a:t> (out of </a:t>
            </a:r>
            <a:r>
              <a:rPr lang="hu-HU" sz="1800" b="1" dirty="0" err="1"/>
              <a:t>the</a:t>
            </a:r>
            <a:r>
              <a:rPr lang="hu-HU" sz="1800" b="1" dirty="0"/>
              <a:t> 26) mentioning </a:t>
            </a:r>
            <a:r>
              <a:rPr lang="hu-HU" sz="1800" b="1" dirty="0" err="1"/>
              <a:t>the</a:t>
            </a:r>
            <a:r>
              <a:rPr lang="hu-HU" sz="1800" b="1" dirty="0"/>
              <a:t> </a:t>
            </a:r>
            <a:r>
              <a:rPr lang="hu-HU" sz="1800" b="1" dirty="0" err="1"/>
              <a:t>specific</a:t>
            </a:r>
            <a:r>
              <a:rPr lang="hu-HU" sz="1800" b="1" dirty="0"/>
              <a:t> </a:t>
            </a:r>
            <a:r>
              <a:rPr lang="hu-HU" sz="1800" b="1" dirty="0" err="1"/>
              <a:t>answer</a:t>
            </a:r>
            <a:r>
              <a:rPr lang="hu-HU" sz="1800" b="1" dirty="0"/>
              <a:t>.)</a:t>
            </a:r>
            <a:endParaRPr lang="en-US" sz="2800" b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718126"/>
              </p:ext>
            </p:extLst>
          </p:nvPr>
        </p:nvGraphicFramePr>
        <p:xfrm>
          <a:off x="847954" y="1719788"/>
          <a:ext cx="7488088" cy="4279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750">
                  <a:extLst>
                    <a:ext uri="{9D8B030D-6E8A-4147-A177-3AD203B41FA5}">
                      <a16:colId xmlns:a16="http://schemas.microsoft.com/office/drawing/2014/main" val="3858873977"/>
                    </a:ext>
                  </a:extLst>
                </a:gridCol>
                <a:gridCol w="3029407">
                  <a:extLst>
                    <a:ext uri="{9D8B030D-6E8A-4147-A177-3AD203B41FA5}">
                      <a16:colId xmlns:a16="http://schemas.microsoft.com/office/drawing/2014/main" val="2045452337"/>
                    </a:ext>
                  </a:extLst>
                </a:gridCol>
                <a:gridCol w="825110">
                  <a:extLst>
                    <a:ext uri="{9D8B030D-6E8A-4147-A177-3AD203B41FA5}">
                      <a16:colId xmlns:a16="http://schemas.microsoft.com/office/drawing/2014/main" val="743373713"/>
                    </a:ext>
                  </a:extLst>
                </a:gridCol>
                <a:gridCol w="875862">
                  <a:extLst>
                    <a:ext uri="{9D8B030D-6E8A-4147-A177-3AD203B41FA5}">
                      <a16:colId xmlns:a16="http://schemas.microsoft.com/office/drawing/2014/main" val="4277201256"/>
                    </a:ext>
                  </a:extLst>
                </a:gridCol>
                <a:gridCol w="742340">
                  <a:extLst>
                    <a:ext uri="{9D8B030D-6E8A-4147-A177-3AD203B41FA5}">
                      <a16:colId xmlns:a16="http://schemas.microsoft.com/office/drawing/2014/main" val="1217092456"/>
                    </a:ext>
                  </a:extLst>
                </a:gridCol>
                <a:gridCol w="783014">
                  <a:extLst>
                    <a:ext uri="{9D8B030D-6E8A-4147-A177-3AD203B41FA5}">
                      <a16:colId xmlns:a16="http://schemas.microsoft.com/office/drawing/2014/main" val="4068878467"/>
                    </a:ext>
                  </a:extLst>
                </a:gridCol>
                <a:gridCol w="1115605">
                  <a:extLst>
                    <a:ext uri="{9D8B030D-6E8A-4147-A177-3AD203B41FA5}">
                      <a16:colId xmlns:a16="http://schemas.microsoft.com/office/drawing/2014/main" val="3820251201"/>
                    </a:ext>
                  </a:extLst>
                </a:gridCol>
              </a:tblGrid>
              <a:tr h="246801">
                <a:tc rowSpan="3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 </a:t>
                      </a:r>
                      <a:endParaRPr lang="en-US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>
                          <a:effectLst/>
                        </a:rPr>
                        <a:t>No change</a:t>
                      </a:r>
                      <a:endParaRPr lang="en-US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</a:t>
                      </a: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017441"/>
                  </a:ext>
                </a:extLst>
              </a:tr>
              <a:tr h="322519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>
                          <a:effectLst/>
                        </a:rPr>
                        <a:t>Does not exist</a:t>
                      </a:r>
                      <a:endParaRPr lang="en-US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Existed and exists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Existed</a:t>
                      </a: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>
                          <a:effectLst/>
                        </a:rPr>
                        <a:t>Appeared</a:t>
                      </a:r>
                      <a:endParaRPr lang="en-US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896905"/>
                  </a:ext>
                </a:extLst>
              </a:tr>
              <a:tr h="1047906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>
                          <a:effectLst/>
                        </a:rPr>
                        <a:t>Neither in 2017  nor in 2002</a:t>
                      </a:r>
                      <a:endParaRPr lang="en-US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>
                          <a:effectLst/>
                        </a:rPr>
                        <a:t>In 2017-and also in 2002</a:t>
                      </a:r>
                      <a:endParaRPr lang="en-US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>
                          <a:effectLst/>
                        </a:rPr>
                        <a:t>In 2002 but not in 2017</a:t>
                      </a:r>
                      <a:endParaRPr lang="en-US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>
                          <a:effectLst/>
                        </a:rPr>
                        <a:t>In 2017 but not in 2002</a:t>
                      </a:r>
                      <a:endParaRPr lang="en-US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/>
                        <a:t>In which countries it appeared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50752558"/>
                  </a:ext>
                </a:extLst>
              </a:tr>
              <a:tr h="486573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effectLst/>
                        </a:rPr>
                        <a:t>Városrégió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Spatial perspective/</a:t>
                      </a:r>
                      <a:r>
                        <a:rPr lang="en-US" sz="1400" b="1" noProof="0" dirty="0">
                          <a:effectLst/>
                        </a:rPr>
                        <a:t>concept</a:t>
                      </a:r>
                      <a:r>
                        <a:rPr lang="en-US" sz="1400" noProof="0" dirty="0">
                          <a:effectLst/>
                        </a:rPr>
                        <a:t>/strategy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</a:rPr>
                        <a:t>10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</a:rPr>
                        <a:t>10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400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>
                          <a:solidFill>
                            <a:srgbClr val="C00000"/>
                          </a:solidFill>
                          <a:effectLst/>
                        </a:rPr>
                        <a:t>8</a:t>
                      </a:r>
                      <a:endParaRPr lang="en-US" sz="1400" b="1" noProof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IE, IT, LT, NL, PL, SI, CH, NO</a:t>
                      </a:r>
                      <a:endParaRPr lang="en-US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9686673"/>
                  </a:ext>
                </a:extLst>
              </a:tr>
              <a:tr h="963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</a:rPr>
                        <a:t> 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</a:rPr>
                        <a:t> 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</a:rPr>
                        <a:t> 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noProof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400" b="1" noProof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 </a:t>
                      </a:r>
                      <a:endParaRPr lang="en-US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03928836"/>
                  </a:ext>
                </a:extLst>
              </a:tr>
              <a:tr h="45925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</a:rPr>
                        <a:t>Physical/</a:t>
                      </a:r>
                      <a:r>
                        <a:rPr lang="en-US" sz="1400" b="1" noProof="0">
                          <a:effectLst/>
                        </a:rPr>
                        <a:t>land use plan</a:t>
                      </a:r>
                      <a:r>
                        <a:rPr lang="en-US" sz="1400" noProof="0">
                          <a:effectLst/>
                        </a:rPr>
                        <a:t> (zoning)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</a:rPr>
                        <a:t>17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</a:rPr>
                        <a:t>11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1400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en-US" sz="1400" b="1" noProof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IT, PL</a:t>
                      </a:r>
                      <a:endParaRPr lang="en-US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7532796"/>
                  </a:ext>
                </a:extLst>
              </a:tr>
              <a:tr h="15846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</a:rPr>
                        <a:t> 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</a:rPr>
                        <a:t> 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</a:rPr>
                        <a:t> 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400" b="1" noProof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>
                          <a:effectLst/>
                        </a:rPr>
                        <a:t> </a:t>
                      </a:r>
                      <a:endParaRPr lang="en-US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55886400"/>
                  </a:ext>
                </a:extLst>
              </a:tr>
              <a:tr h="35063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Building control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</a:rPr>
                        <a:t>24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</a:rPr>
                        <a:t>6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1400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n-US" sz="1400" b="1" noProof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>
                          <a:effectLst/>
                        </a:rPr>
                        <a:t> </a:t>
                      </a:r>
                      <a:endParaRPr lang="en-US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48072455"/>
                  </a:ext>
                </a:extLst>
              </a:tr>
              <a:tr h="15846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</a:rPr>
                        <a:t> 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</a:rPr>
                        <a:t> 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</a:rPr>
                        <a:t> 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400" b="1" noProof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>
                          <a:effectLst/>
                        </a:rPr>
                        <a:t> </a:t>
                      </a:r>
                      <a:endParaRPr lang="en-US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82993323"/>
                  </a:ext>
                </a:extLst>
              </a:tr>
              <a:tr h="65062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>
                          <a:effectLst/>
                        </a:rPr>
                        <a:t>Integrated development strategy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</a:rPr>
                        <a:t>13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</a:rPr>
                        <a:t>4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400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>
                          <a:solidFill>
                            <a:srgbClr val="C00000"/>
                          </a:solidFill>
                          <a:effectLst/>
                        </a:rPr>
                        <a:t>12</a:t>
                      </a:r>
                      <a:endParaRPr lang="en-US" sz="1400" b="1" noProof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AT, HR, CZ, DK, FR, DE, IE, IT, LU, PL, RO, CH</a:t>
                      </a:r>
                      <a:endParaRPr lang="en-US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28336030"/>
                  </a:ext>
                </a:extLst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2631719" y="6550223"/>
            <a:ext cx="4073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dirty="0" err="1"/>
              <a:t>Source</a:t>
            </a:r>
            <a:r>
              <a:rPr lang="hu-HU" sz="1400" dirty="0"/>
              <a:t>: Salamin 2018 (</a:t>
            </a:r>
            <a:r>
              <a:rPr lang="en-US" sz="1400" dirty="0"/>
              <a:t>key-expert questionnaire</a:t>
            </a:r>
            <a:r>
              <a:rPr lang="hu-HU" sz="1400" dirty="0"/>
              <a:t>)</a:t>
            </a:r>
          </a:p>
        </p:txBody>
      </p:sp>
      <p:pic>
        <p:nvPicPr>
          <p:cNvPr id="6" name="Kép 5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9C3366D5-DD96-4E82-AD34-7E770AEE00CE}"/>
              </a:ext>
            </a:extLst>
          </p:cNvPr>
          <p:cNvPicPr/>
          <p:nvPr/>
        </p:nvPicPr>
        <p:blipFill rotWithShape="1">
          <a:blip r:embed="rId3"/>
          <a:srcRect l="29493" t="13268" r="19594" b="19424"/>
          <a:stretch/>
        </p:blipFill>
        <p:spPr bwMode="auto">
          <a:xfrm>
            <a:off x="7408984" y="265250"/>
            <a:ext cx="1555503" cy="105192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Hatszög 6">
            <a:extLst>
              <a:ext uri="{FF2B5EF4-FFF2-40B4-BE49-F238E27FC236}">
                <a16:creationId xmlns:a16="http://schemas.microsoft.com/office/drawing/2014/main" id="{AC97EF6D-EE97-484E-A151-878CBF1C735D}"/>
              </a:ext>
            </a:extLst>
          </p:cNvPr>
          <p:cNvSpPr/>
          <p:nvPr/>
        </p:nvSpPr>
        <p:spPr>
          <a:xfrm rot="5400000">
            <a:off x="8477035" y="853642"/>
            <a:ext cx="446291" cy="480768"/>
          </a:xfrm>
          <a:prstGeom prst="hexagon">
            <a:avLst/>
          </a:prstGeom>
          <a:solidFill>
            <a:srgbClr val="FF0000">
              <a:alpha val="21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1C878D60-C538-408C-8EFF-2891DA1F68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0" t="16610" r="61282" b="6809"/>
          <a:stretch/>
        </p:blipFill>
        <p:spPr>
          <a:xfrm>
            <a:off x="313098" y="5991244"/>
            <a:ext cx="569993" cy="698972"/>
          </a:xfrm>
          <a:prstGeom prst="rect">
            <a:avLst/>
          </a:prstGeom>
        </p:spPr>
      </p:pic>
      <p:pic>
        <p:nvPicPr>
          <p:cNvPr id="9" name="Picture 38" descr="owner">
            <a:extLst>
              <a:ext uri="{FF2B5EF4-FFF2-40B4-BE49-F238E27FC236}">
                <a16:creationId xmlns:a16="http://schemas.microsoft.com/office/drawing/2014/main" id="{C7435BC3-6D18-4AAB-B47A-E8A8CBCD0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26088" y="5991135"/>
            <a:ext cx="504814" cy="698972"/>
          </a:xfrm>
          <a:prstGeom prst="rect">
            <a:avLst/>
          </a:prstGeom>
          <a:noFill/>
        </p:spPr>
      </p:pic>
      <p:pic>
        <p:nvPicPr>
          <p:cNvPr id="10" name="Kép 22">
            <a:extLst>
              <a:ext uri="{FF2B5EF4-FFF2-40B4-BE49-F238E27FC236}">
                <a16:creationId xmlns:a16="http://schemas.microsoft.com/office/drawing/2014/main" id="{A18029CC-7EF0-4B08-97EA-374799C382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4366" y="5991135"/>
            <a:ext cx="591722" cy="69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45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8631" y="594438"/>
            <a:ext cx="7087147" cy="1325563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>
              <a:lnSpc>
                <a:spcPct val="90000"/>
              </a:lnSpc>
            </a:pPr>
            <a:r>
              <a:rPr lang="en-US" sz="2400" b="1" dirty="0"/>
              <a:t>The p</a:t>
            </a:r>
            <a:r>
              <a:rPr lang="hu-HU" sz="2400" b="1" dirty="0"/>
              <a:t>re</a:t>
            </a:r>
            <a:r>
              <a:rPr lang="en-US" sz="2400" b="1" dirty="0" err="1"/>
              <a:t>sence</a:t>
            </a:r>
            <a:r>
              <a:rPr lang="en-US" sz="2400" b="1" dirty="0"/>
              <a:t> of the new forms of territorial governance in </a:t>
            </a:r>
            <a:r>
              <a:rPr lang="hu-HU" sz="2400" b="1" dirty="0"/>
              <a:t>European</a:t>
            </a:r>
            <a:r>
              <a:rPr lang="en-US" sz="2400" b="1" dirty="0"/>
              <a:t> countries and </a:t>
            </a:r>
            <a:r>
              <a:rPr lang="hu-HU" sz="2400" b="1" dirty="0" err="1"/>
              <a:t>its</a:t>
            </a:r>
            <a:r>
              <a:rPr lang="en-US" sz="2400" b="1" dirty="0"/>
              <a:t> change</a:t>
            </a:r>
            <a:r>
              <a:rPr lang="hu-HU" sz="2400" b="1" dirty="0"/>
              <a:t> </a:t>
            </a:r>
            <a:r>
              <a:rPr lang="hu-HU" sz="1600" dirty="0"/>
              <a:t>(</a:t>
            </a:r>
            <a:r>
              <a:rPr lang="hu-HU" sz="1600" dirty="0" err="1"/>
              <a:t>Answers</a:t>
            </a:r>
            <a:r>
              <a:rPr lang="hu-HU" sz="1600" dirty="0"/>
              <a:t> </a:t>
            </a:r>
            <a:r>
              <a:rPr lang="hu-HU" sz="1600" dirty="0" err="1"/>
              <a:t>aggregated</a:t>
            </a:r>
            <a:r>
              <a:rPr lang="hu-HU" sz="1600" dirty="0"/>
              <a:t> </a:t>
            </a:r>
            <a:r>
              <a:rPr lang="hu-HU" sz="1600" dirty="0" err="1"/>
              <a:t>to</a:t>
            </a:r>
            <a:r>
              <a:rPr lang="hu-HU" sz="1600" dirty="0"/>
              <a:t> 26 </a:t>
            </a:r>
            <a:r>
              <a:rPr lang="hu-HU" sz="1600" dirty="0" err="1"/>
              <a:t>countries</a:t>
            </a:r>
            <a:r>
              <a:rPr lang="hu-HU" sz="1600" dirty="0"/>
              <a:t>)</a:t>
            </a:r>
            <a:br>
              <a:rPr lang="en-US" sz="2800" b="1" dirty="0"/>
            </a:br>
            <a:r>
              <a:rPr lang="en-US" sz="1600" dirty="0"/>
              <a:t>Source: Salamin 2018 (</a:t>
            </a:r>
            <a:r>
              <a:rPr lang="hu-HU" sz="1600" dirty="0" err="1"/>
              <a:t>based</a:t>
            </a:r>
            <a:r>
              <a:rPr lang="hu-HU" sz="1600" dirty="0"/>
              <a:t> </a:t>
            </a:r>
            <a:r>
              <a:rPr lang="hu-HU" sz="1600" dirty="0" err="1"/>
              <a:t>on</a:t>
            </a:r>
            <a:r>
              <a:rPr lang="hu-HU" sz="1600" dirty="0"/>
              <a:t> </a:t>
            </a:r>
            <a:r>
              <a:rPr lang="en-US" sz="1600" dirty="0"/>
              <a:t>key-expert questionnaire)</a:t>
            </a:r>
            <a:br>
              <a:rPr lang="hu-HU" sz="1600" dirty="0"/>
            </a:br>
            <a:endParaRPr lang="hu-HU" sz="1600" dirty="0"/>
          </a:p>
        </p:txBody>
      </p:sp>
      <p:pic>
        <p:nvPicPr>
          <p:cNvPr id="8" name="Picture 7168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" t="13375" r="1645" b="1129"/>
          <a:stretch/>
        </p:blipFill>
        <p:spPr bwMode="auto">
          <a:xfrm>
            <a:off x="575556" y="2075892"/>
            <a:ext cx="7992888" cy="3888432"/>
          </a:xfrm>
          <a:prstGeom prst="rect">
            <a:avLst/>
          </a:prstGeom>
          <a:solidFill>
            <a:schemeClr val="bg1">
              <a:lumMod val="95000"/>
            </a:schemeClr>
          </a:solidFill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C33A56-ECB4-4DEC-889A-FE78C210B749}"/>
              </a:ext>
            </a:extLst>
          </p:cNvPr>
          <p:cNvSpPr/>
          <p:nvPr/>
        </p:nvSpPr>
        <p:spPr>
          <a:xfrm>
            <a:off x="7340600" y="3320988"/>
            <a:ext cx="1365695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hu-HU" sz="1400" dirty="0">
                <a:solidFill>
                  <a:schemeClr val="tx1"/>
                </a:solidFill>
              </a:rPr>
              <a:t>  </a:t>
            </a:r>
            <a:r>
              <a:rPr lang="hu-HU" sz="1400" dirty="0" err="1">
                <a:solidFill>
                  <a:schemeClr val="tx1"/>
                </a:solidFill>
              </a:rPr>
              <a:t>Yes</a:t>
            </a:r>
            <a:r>
              <a:rPr lang="hu-HU" sz="1400" dirty="0">
                <a:solidFill>
                  <a:schemeClr val="tx1"/>
                </a:solidFill>
              </a:rPr>
              <a:t> in </a:t>
            </a:r>
            <a:r>
              <a:rPr lang="hu-HU" sz="1400" dirty="0" err="1">
                <a:solidFill>
                  <a:schemeClr val="tx1"/>
                </a:solidFill>
              </a:rPr>
              <a:t>many</a:t>
            </a:r>
            <a:r>
              <a:rPr lang="hu-HU" sz="1400" dirty="0">
                <a:solidFill>
                  <a:schemeClr val="tx1"/>
                </a:solidFill>
              </a:rPr>
              <a:t> </a:t>
            </a:r>
            <a:r>
              <a:rPr lang="hu-HU" sz="1400" dirty="0" err="1">
                <a:solidFill>
                  <a:schemeClr val="tx1"/>
                </a:solidFill>
              </a:rPr>
              <a:t>cases</a:t>
            </a:r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8A915F-C5DF-44B1-A54B-527A20C1F634}"/>
              </a:ext>
            </a:extLst>
          </p:cNvPr>
          <p:cNvSpPr/>
          <p:nvPr/>
        </p:nvSpPr>
        <p:spPr>
          <a:xfrm>
            <a:off x="7340600" y="3623980"/>
            <a:ext cx="1230593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hu-HU" sz="1400" dirty="0">
                <a:solidFill>
                  <a:schemeClr val="tx1"/>
                </a:solidFill>
              </a:rPr>
              <a:t>  </a:t>
            </a:r>
            <a:r>
              <a:rPr lang="hu-HU" sz="1400" dirty="0" err="1">
                <a:solidFill>
                  <a:schemeClr val="tx1"/>
                </a:solidFill>
              </a:rPr>
              <a:t>Yes</a:t>
            </a:r>
            <a:r>
              <a:rPr lang="hu-HU" sz="1400" dirty="0">
                <a:solidFill>
                  <a:schemeClr val="tx1"/>
                </a:solidFill>
              </a:rPr>
              <a:t> in </a:t>
            </a:r>
            <a:r>
              <a:rPr lang="hu-HU" sz="1400" dirty="0" err="1">
                <a:solidFill>
                  <a:schemeClr val="tx1"/>
                </a:solidFill>
              </a:rPr>
              <a:t>few</a:t>
            </a:r>
            <a:r>
              <a:rPr lang="hu-HU" sz="1400" dirty="0">
                <a:solidFill>
                  <a:schemeClr val="tx1"/>
                </a:solidFill>
              </a:rPr>
              <a:t> </a:t>
            </a:r>
            <a:r>
              <a:rPr lang="hu-HU" sz="1400" dirty="0" err="1">
                <a:solidFill>
                  <a:schemeClr val="tx1"/>
                </a:solidFill>
              </a:rPr>
              <a:t>cases</a:t>
            </a:r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B52616-C295-4817-8E6E-AC6ED11D5167}"/>
              </a:ext>
            </a:extLst>
          </p:cNvPr>
          <p:cNvSpPr/>
          <p:nvPr/>
        </p:nvSpPr>
        <p:spPr>
          <a:xfrm>
            <a:off x="7340600" y="3912096"/>
            <a:ext cx="410369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hu-HU" sz="1400" dirty="0">
                <a:solidFill>
                  <a:schemeClr val="tx1"/>
                </a:solidFill>
              </a:rPr>
              <a:t>  No 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AA1640-B03C-4477-B987-6DA53F18B534}"/>
              </a:ext>
            </a:extLst>
          </p:cNvPr>
          <p:cNvSpPr/>
          <p:nvPr/>
        </p:nvSpPr>
        <p:spPr>
          <a:xfrm>
            <a:off x="5562600" y="4734520"/>
            <a:ext cx="936104" cy="12391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Monitoring of spatial development and spatial impacts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05275D-7802-49ED-BA2D-D28CA5BCE322}"/>
              </a:ext>
            </a:extLst>
          </p:cNvPr>
          <p:cNvSpPr/>
          <p:nvPr/>
        </p:nvSpPr>
        <p:spPr>
          <a:xfrm>
            <a:off x="4482902" y="4725144"/>
            <a:ext cx="936104" cy="12391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Other new forms of territorial governance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B31485-E312-4F8D-B1E0-141FBBFA16F4}"/>
              </a:ext>
            </a:extLst>
          </p:cNvPr>
          <p:cNvSpPr/>
          <p:nvPr/>
        </p:nvSpPr>
        <p:spPr>
          <a:xfrm>
            <a:off x="3403204" y="4725144"/>
            <a:ext cx="936104" cy="12391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 region governance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CFCF44-7E76-4617-AA70-EF3291A9EBAE}"/>
              </a:ext>
            </a:extLst>
          </p:cNvPr>
          <p:cNvSpPr/>
          <p:nvPr/>
        </p:nvSpPr>
        <p:spPr>
          <a:xfrm>
            <a:off x="2323506" y="4725144"/>
            <a:ext cx="936104" cy="12391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Multilevel governance of territories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4336C8-5A52-4DA3-AAC0-F1DB95754789}"/>
              </a:ext>
            </a:extLst>
          </p:cNvPr>
          <p:cNvSpPr/>
          <p:nvPr/>
        </p:nvSpPr>
        <p:spPr>
          <a:xfrm>
            <a:off x="1115616" y="4734520"/>
            <a:ext cx="1064296" cy="12391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Formalised horizontal coordination of sectors</a:t>
            </a:r>
          </a:p>
        </p:txBody>
      </p:sp>
      <p:pic>
        <p:nvPicPr>
          <p:cNvPr id="17" name="Kép 16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EEFEE4F8-5916-4DC5-97CE-DE251BFB821F}"/>
              </a:ext>
            </a:extLst>
          </p:cNvPr>
          <p:cNvPicPr/>
          <p:nvPr/>
        </p:nvPicPr>
        <p:blipFill rotWithShape="1">
          <a:blip r:embed="rId3"/>
          <a:srcRect l="29493" t="13268" r="19594" b="19424"/>
          <a:stretch/>
        </p:blipFill>
        <p:spPr bwMode="auto">
          <a:xfrm>
            <a:off x="7408984" y="265251"/>
            <a:ext cx="1555503" cy="105192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Hatszög 17">
            <a:extLst>
              <a:ext uri="{FF2B5EF4-FFF2-40B4-BE49-F238E27FC236}">
                <a16:creationId xmlns:a16="http://schemas.microsoft.com/office/drawing/2014/main" id="{F065B73D-380C-4429-8551-DDE73D844CF8}"/>
              </a:ext>
            </a:extLst>
          </p:cNvPr>
          <p:cNvSpPr/>
          <p:nvPr/>
        </p:nvSpPr>
        <p:spPr>
          <a:xfrm rot="5400000">
            <a:off x="8231839" y="496457"/>
            <a:ext cx="446291" cy="480768"/>
          </a:xfrm>
          <a:prstGeom prst="hexagon">
            <a:avLst/>
          </a:prstGeom>
          <a:solidFill>
            <a:srgbClr val="FF0000">
              <a:alpha val="21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9" name="Kép 18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70A31820-F3F8-425E-A5D2-CF9809B65D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0" t="16610" r="61282" b="6809"/>
          <a:stretch/>
        </p:blipFill>
        <p:spPr>
          <a:xfrm>
            <a:off x="313098" y="5991244"/>
            <a:ext cx="569993" cy="698972"/>
          </a:xfrm>
          <a:prstGeom prst="rect">
            <a:avLst/>
          </a:prstGeom>
        </p:spPr>
      </p:pic>
      <p:pic>
        <p:nvPicPr>
          <p:cNvPr id="20" name="Picture 38" descr="owner">
            <a:extLst>
              <a:ext uri="{FF2B5EF4-FFF2-40B4-BE49-F238E27FC236}">
                <a16:creationId xmlns:a16="http://schemas.microsoft.com/office/drawing/2014/main" id="{3A36EEEE-05B1-4EBB-8D09-100EA0CDC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26088" y="5991135"/>
            <a:ext cx="504814" cy="698972"/>
          </a:xfrm>
          <a:prstGeom prst="rect">
            <a:avLst/>
          </a:prstGeom>
          <a:noFill/>
        </p:spPr>
      </p:pic>
      <p:pic>
        <p:nvPicPr>
          <p:cNvPr id="21" name="Kép 22">
            <a:extLst>
              <a:ext uri="{FF2B5EF4-FFF2-40B4-BE49-F238E27FC236}">
                <a16:creationId xmlns:a16="http://schemas.microsoft.com/office/drawing/2014/main" id="{B4A9DF73-2611-4931-9B0B-D4DF179B16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4366" y="5991135"/>
            <a:ext cx="591722" cy="69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16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780334" cy="1325563"/>
          </a:xfrm>
          <a:noFill/>
        </p:spPr>
        <p:txBody>
          <a:bodyPr>
            <a:noAutofit/>
          </a:bodyPr>
          <a:lstStyle/>
          <a:p>
            <a:pPr algn="l"/>
            <a:r>
              <a:rPr lang="en-US" sz="2800" b="1" dirty="0"/>
              <a:t>The changes of </a:t>
            </a:r>
            <a:r>
              <a:rPr lang="hu-HU" sz="2800" b="1" dirty="0" err="1"/>
              <a:t>the</a:t>
            </a:r>
            <a:r>
              <a:rPr lang="hu-HU" sz="2800" b="1" dirty="0"/>
              <a:t> </a:t>
            </a:r>
            <a:r>
              <a:rPr lang="hu-HU" sz="2800" b="1" dirty="0" err="1"/>
              <a:t>role</a:t>
            </a:r>
            <a:r>
              <a:rPr lang="en-US" sz="2800" b="1" dirty="0"/>
              <a:t> of various actors in planning from 2002</a:t>
            </a:r>
            <a:br>
              <a:rPr lang="hu-HU" sz="2100" dirty="0"/>
            </a:br>
            <a:r>
              <a:rPr lang="en-US" sz="1600" dirty="0"/>
              <a:t>Source: Salamin 2018 (key-expert questionnaire, 2017)</a:t>
            </a:r>
            <a:br>
              <a:rPr lang="hu-HU" sz="1600" dirty="0"/>
            </a:br>
            <a:endParaRPr lang="hu-HU" sz="1600" dirty="0"/>
          </a:p>
        </p:txBody>
      </p:sp>
      <p:pic>
        <p:nvPicPr>
          <p:cNvPr id="7" name="Picture 3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" t="10692" r="1180" b="1247"/>
          <a:stretch/>
        </p:blipFill>
        <p:spPr bwMode="auto">
          <a:xfrm>
            <a:off x="822761" y="1690688"/>
            <a:ext cx="6912768" cy="47626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84ACA4-0A56-42FA-B3AC-86C51A0F6420}"/>
              </a:ext>
            </a:extLst>
          </p:cNvPr>
          <p:cNvSpPr/>
          <p:nvPr/>
        </p:nvSpPr>
        <p:spPr>
          <a:xfrm rot="19174847">
            <a:off x="465255" y="4769456"/>
            <a:ext cx="2019905" cy="3099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Private developers, investors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9DB612-D5EF-4F5A-B5B6-39395281D30B}"/>
              </a:ext>
            </a:extLst>
          </p:cNvPr>
          <p:cNvSpPr/>
          <p:nvPr/>
        </p:nvSpPr>
        <p:spPr>
          <a:xfrm rot="19174847">
            <a:off x="1190411" y="4756113"/>
            <a:ext cx="2019905" cy="3099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NGOs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9D4CBD-2FF7-41B6-9145-0A7597BC94F8}"/>
              </a:ext>
            </a:extLst>
          </p:cNvPr>
          <p:cNvSpPr/>
          <p:nvPr/>
        </p:nvSpPr>
        <p:spPr>
          <a:xfrm rot="19174847">
            <a:off x="2682069" y="4740922"/>
            <a:ext cx="2019905" cy="3099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Local private contractor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7B70E9-EC95-4A06-869C-E82A3AAD273A}"/>
              </a:ext>
            </a:extLst>
          </p:cNvPr>
          <p:cNvSpPr/>
          <p:nvPr/>
        </p:nvSpPr>
        <p:spPr>
          <a:xfrm rot="19174847">
            <a:off x="3329692" y="4769455"/>
            <a:ext cx="2019905" cy="3099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Elected decision makers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D8882C-BEA6-4E1B-BB9E-C3396C7C23D2}"/>
              </a:ext>
            </a:extLst>
          </p:cNvPr>
          <p:cNvSpPr/>
          <p:nvPr/>
        </p:nvSpPr>
        <p:spPr>
          <a:xfrm rot="19174847">
            <a:off x="4138571" y="4703181"/>
            <a:ext cx="2019905" cy="3099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Neighboring cities, regions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6FA741-B5B9-4596-9A06-B23D5252FAC9}"/>
              </a:ext>
            </a:extLst>
          </p:cNvPr>
          <p:cNvSpPr/>
          <p:nvPr/>
        </p:nvSpPr>
        <p:spPr>
          <a:xfrm rot="19174847">
            <a:off x="3976665" y="4962696"/>
            <a:ext cx="3006317" cy="3099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National and international institutions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3C482C-479F-4D90-B20F-15CA9A07733D}"/>
              </a:ext>
            </a:extLst>
          </p:cNvPr>
          <p:cNvSpPr/>
          <p:nvPr/>
        </p:nvSpPr>
        <p:spPr>
          <a:xfrm rot="19174847">
            <a:off x="5484164" y="4703181"/>
            <a:ext cx="2019905" cy="3099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Planners (experts)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00EF41-24BB-4E2E-9359-CBFCC976D30E}"/>
              </a:ext>
            </a:extLst>
          </p:cNvPr>
          <p:cNvSpPr/>
          <p:nvPr/>
        </p:nvSpPr>
        <p:spPr>
          <a:xfrm rot="19174847">
            <a:off x="1931759" y="4756112"/>
            <a:ext cx="2019905" cy="3099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Citizens and their groups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6E9B79-461F-4E4B-AB3D-7B49BBFA372F}"/>
              </a:ext>
            </a:extLst>
          </p:cNvPr>
          <p:cNvSpPr/>
          <p:nvPr/>
        </p:nvSpPr>
        <p:spPr>
          <a:xfrm>
            <a:off x="4561400" y="6210264"/>
            <a:ext cx="847186" cy="3099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err="1">
                <a:solidFill>
                  <a:schemeClr val="tx1"/>
                </a:solidFill>
              </a:rPr>
              <a:t>Decreased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31EEB7-EF2C-4244-AC33-1916CEF27CF2}"/>
              </a:ext>
            </a:extLst>
          </p:cNvPr>
          <p:cNvSpPr/>
          <p:nvPr/>
        </p:nvSpPr>
        <p:spPr>
          <a:xfrm>
            <a:off x="3459084" y="6200780"/>
            <a:ext cx="968900" cy="3099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hu-HU" sz="1150" b="1" dirty="0" err="1">
                <a:solidFill>
                  <a:schemeClr val="tx1"/>
                </a:solidFill>
              </a:rPr>
              <a:t>Strengthened</a:t>
            </a:r>
            <a:endParaRPr lang="en-US" sz="1150" b="1" dirty="0">
              <a:solidFill>
                <a:schemeClr val="tx1"/>
              </a:solidFill>
            </a:endParaRPr>
          </a:p>
        </p:txBody>
      </p:sp>
      <p:pic>
        <p:nvPicPr>
          <p:cNvPr id="17" name="Kép 16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A978A790-8EF9-4157-BF8B-986349113E9A}"/>
              </a:ext>
            </a:extLst>
          </p:cNvPr>
          <p:cNvPicPr/>
          <p:nvPr/>
        </p:nvPicPr>
        <p:blipFill rotWithShape="1">
          <a:blip r:embed="rId4"/>
          <a:srcRect l="29493" t="13268" r="19594" b="19424"/>
          <a:stretch/>
        </p:blipFill>
        <p:spPr bwMode="auto">
          <a:xfrm>
            <a:off x="7408984" y="265251"/>
            <a:ext cx="1555503" cy="105192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Hatszög 17">
            <a:extLst>
              <a:ext uri="{FF2B5EF4-FFF2-40B4-BE49-F238E27FC236}">
                <a16:creationId xmlns:a16="http://schemas.microsoft.com/office/drawing/2014/main" id="{F58208C7-7D6C-4CEA-AB19-D3FF0AD284A6}"/>
              </a:ext>
            </a:extLst>
          </p:cNvPr>
          <p:cNvSpPr/>
          <p:nvPr/>
        </p:nvSpPr>
        <p:spPr>
          <a:xfrm rot="5400000">
            <a:off x="8231839" y="496457"/>
            <a:ext cx="446291" cy="480768"/>
          </a:xfrm>
          <a:prstGeom prst="hexagon">
            <a:avLst/>
          </a:prstGeom>
          <a:solidFill>
            <a:srgbClr val="FF0000">
              <a:alpha val="21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6" name="Kép 15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E56C9E6F-8A18-476A-A91D-BA0D49FC31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90" t="16610" r="61282" b="6809"/>
          <a:stretch/>
        </p:blipFill>
        <p:spPr>
          <a:xfrm>
            <a:off x="313098" y="5991244"/>
            <a:ext cx="569993" cy="698972"/>
          </a:xfrm>
          <a:prstGeom prst="rect">
            <a:avLst/>
          </a:prstGeom>
        </p:spPr>
      </p:pic>
      <p:pic>
        <p:nvPicPr>
          <p:cNvPr id="19" name="Picture 38" descr="owner">
            <a:extLst>
              <a:ext uri="{FF2B5EF4-FFF2-40B4-BE49-F238E27FC236}">
                <a16:creationId xmlns:a16="http://schemas.microsoft.com/office/drawing/2014/main" id="{3B905C10-727D-43A7-9CB0-378DEE2AE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26088" y="5991135"/>
            <a:ext cx="504814" cy="698972"/>
          </a:xfrm>
          <a:prstGeom prst="rect">
            <a:avLst/>
          </a:prstGeom>
          <a:noFill/>
        </p:spPr>
      </p:pic>
      <p:pic>
        <p:nvPicPr>
          <p:cNvPr id="20" name="Kép 22">
            <a:extLst>
              <a:ext uri="{FF2B5EF4-FFF2-40B4-BE49-F238E27FC236}">
                <a16:creationId xmlns:a16="http://schemas.microsoft.com/office/drawing/2014/main" id="{70E745EE-34E7-4991-8C14-858AC29F56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4366" y="5991135"/>
            <a:ext cx="591722" cy="69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70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03824"/>
            <a:ext cx="8784976" cy="688483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/>
              <a:t>The changes of participation of various actors in planning</a:t>
            </a:r>
            <a:br>
              <a:rPr lang="en-US" sz="2800" b="1" dirty="0"/>
            </a:br>
            <a:r>
              <a:rPr lang="en-US" sz="1600" dirty="0"/>
              <a:t>Source: Salamin 2018 (key-expert questionnaire)</a:t>
            </a:r>
            <a:endParaRPr lang="hu-HU" sz="2800" dirty="0"/>
          </a:p>
        </p:txBody>
      </p:sp>
      <p:grpSp>
        <p:nvGrpSpPr>
          <p:cNvPr id="4" name="Group 3149"/>
          <p:cNvGrpSpPr/>
          <p:nvPr/>
        </p:nvGrpSpPr>
        <p:grpSpPr>
          <a:xfrm>
            <a:off x="601683" y="914736"/>
            <a:ext cx="7978339" cy="5965693"/>
            <a:chOff x="0" y="0"/>
            <a:chExt cx="5908372" cy="4731793"/>
          </a:xfrm>
        </p:grpSpPr>
        <p:pic>
          <p:nvPicPr>
            <p:cNvPr id="5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12693"/>
              <a:ext cx="2687955" cy="419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pic>
          <p:nvPicPr>
            <p:cNvPr id="6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1057" y="4319516"/>
              <a:ext cx="1377315" cy="2336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pic>
          <p:nvPicPr>
            <p:cNvPr id="7" name="Picture 2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" t="279" r="497" b="3200"/>
            <a:stretch/>
          </p:blipFill>
          <p:spPr bwMode="auto">
            <a:xfrm>
              <a:off x="0" y="0"/>
              <a:ext cx="5895975" cy="422719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76B72E2-058D-4DD0-808E-AB7C2294AEA9}"/>
              </a:ext>
            </a:extLst>
          </p:cNvPr>
          <p:cNvSpPr/>
          <p:nvPr/>
        </p:nvSpPr>
        <p:spPr>
          <a:xfrm rot="16200000">
            <a:off x="833759" y="1710298"/>
            <a:ext cx="526914" cy="371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2002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A85666-C7D9-49BE-B754-50251D6342F4}"/>
              </a:ext>
            </a:extLst>
          </p:cNvPr>
          <p:cNvSpPr/>
          <p:nvPr/>
        </p:nvSpPr>
        <p:spPr>
          <a:xfrm rot="16200000">
            <a:off x="1808678" y="1743688"/>
            <a:ext cx="526914" cy="2959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2030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9C6E16-A979-432F-86CC-249441FB53C6}"/>
              </a:ext>
            </a:extLst>
          </p:cNvPr>
          <p:cNvSpPr/>
          <p:nvPr/>
        </p:nvSpPr>
        <p:spPr>
          <a:xfrm rot="16200000">
            <a:off x="2488820" y="1743686"/>
            <a:ext cx="526914" cy="2959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2030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79A49E-59D1-4E0A-8723-0FC2FBEA23E4}"/>
              </a:ext>
            </a:extLst>
          </p:cNvPr>
          <p:cNvSpPr/>
          <p:nvPr/>
        </p:nvSpPr>
        <p:spPr>
          <a:xfrm rot="16200000">
            <a:off x="1162460" y="1710298"/>
            <a:ext cx="526914" cy="371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2030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8492DF-5F44-4517-9039-2BD6658A390D}"/>
              </a:ext>
            </a:extLst>
          </p:cNvPr>
          <p:cNvSpPr/>
          <p:nvPr/>
        </p:nvSpPr>
        <p:spPr>
          <a:xfrm rot="16200000">
            <a:off x="1479773" y="1705758"/>
            <a:ext cx="526914" cy="371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2002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5A169D-86BA-4979-B119-A7387EBFF98C}"/>
              </a:ext>
            </a:extLst>
          </p:cNvPr>
          <p:cNvSpPr/>
          <p:nvPr/>
        </p:nvSpPr>
        <p:spPr>
          <a:xfrm rot="16200000">
            <a:off x="1800093" y="1705758"/>
            <a:ext cx="526914" cy="371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2030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77B4B0-D827-483E-855E-133891A3745C}"/>
              </a:ext>
            </a:extLst>
          </p:cNvPr>
          <p:cNvSpPr/>
          <p:nvPr/>
        </p:nvSpPr>
        <p:spPr>
          <a:xfrm rot="16200000">
            <a:off x="2155156" y="1705758"/>
            <a:ext cx="526914" cy="371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2002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B122EB-81E7-4F16-B623-7D62BAEAE655}"/>
              </a:ext>
            </a:extLst>
          </p:cNvPr>
          <p:cNvSpPr/>
          <p:nvPr/>
        </p:nvSpPr>
        <p:spPr>
          <a:xfrm rot="16200000">
            <a:off x="2509378" y="1705758"/>
            <a:ext cx="526914" cy="371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2030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5CC90A-5418-49C3-B5B2-A4D38C43727A}"/>
              </a:ext>
            </a:extLst>
          </p:cNvPr>
          <p:cNvSpPr/>
          <p:nvPr/>
        </p:nvSpPr>
        <p:spPr>
          <a:xfrm rot="16200000">
            <a:off x="2813032" y="1723470"/>
            <a:ext cx="526914" cy="336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2002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758EA7-5053-4F39-B2C8-6EACB05B925D}"/>
              </a:ext>
            </a:extLst>
          </p:cNvPr>
          <p:cNvSpPr/>
          <p:nvPr/>
        </p:nvSpPr>
        <p:spPr>
          <a:xfrm rot="16200000">
            <a:off x="3128596" y="1710166"/>
            <a:ext cx="526914" cy="3629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2030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ADA960-9116-450C-841D-CA148D1CD4BF}"/>
              </a:ext>
            </a:extLst>
          </p:cNvPr>
          <p:cNvSpPr/>
          <p:nvPr/>
        </p:nvSpPr>
        <p:spPr>
          <a:xfrm rot="16200000">
            <a:off x="3486170" y="1711748"/>
            <a:ext cx="526914" cy="359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2002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C947BC-189A-4974-95A7-D92DFF404D56}"/>
              </a:ext>
            </a:extLst>
          </p:cNvPr>
          <p:cNvSpPr/>
          <p:nvPr/>
        </p:nvSpPr>
        <p:spPr>
          <a:xfrm rot="16200000">
            <a:off x="3793527" y="1694779"/>
            <a:ext cx="557954" cy="371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2030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D1338D-D6F5-46F5-A0DE-46A4887C0383}"/>
              </a:ext>
            </a:extLst>
          </p:cNvPr>
          <p:cNvSpPr/>
          <p:nvPr/>
        </p:nvSpPr>
        <p:spPr>
          <a:xfrm rot="16200000">
            <a:off x="4153474" y="1705757"/>
            <a:ext cx="526914" cy="371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2002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7C028E6-8DA5-4680-80A5-CD4B39D66CAC}"/>
              </a:ext>
            </a:extLst>
          </p:cNvPr>
          <p:cNvSpPr/>
          <p:nvPr/>
        </p:nvSpPr>
        <p:spPr>
          <a:xfrm rot="16200000">
            <a:off x="4484069" y="1705114"/>
            <a:ext cx="526914" cy="371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2030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6DAC04-6C03-4F26-A7E6-939FD6985322}"/>
              </a:ext>
            </a:extLst>
          </p:cNvPr>
          <p:cNvSpPr/>
          <p:nvPr/>
        </p:nvSpPr>
        <p:spPr>
          <a:xfrm rot="16200000">
            <a:off x="4822775" y="1705114"/>
            <a:ext cx="526914" cy="371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2002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F21AA6-31AB-4FBC-8743-585157D05A94}"/>
              </a:ext>
            </a:extLst>
          </p:cNvPr>
          <p:cNvSpPr/>
          <p:nvPr/>
        </p:nvSpPr>
        <p:spPr>
          <a:xfrm rot="16200000">
            <a:off x="5153370" y="1703830"/>
            <a:ext cx="526914" cy="371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2030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54B2E0D-ECF4-454D-BCA2-E0E34C57608E}"/>
              </a:ext>
            </a:extLst>
          </p:cNvPr>
          <p:cNvSpPr/>
          <p:nvPr/>
        </p:nvSpPr>
        <p:spPr>
          <a:xfrm rot="16200000">
            <a:off x="5478640" y="1713279"/>
            <a:ext cx="526914" cy="3529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2002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A58E6F-F208-49CA-97A9-0AD580A7E1A4}"/>
              </a:ext>
            </a:extLst>
          </p:cNvPr>
          <p:cNvSpPr/>
          <p:nvPr/>
        </p:nvSpPr>
        <p:spPr>
          <a:xfrm rot="16200000">
            <a:off x="5819997" y="1724827"/>
            <a:ext cx="526914" cy="329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2030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FD92FC-B635-402E-9FB8-EE3A0F2DAC84}"/>
              </a:ext>
            </a:extLst>
          </p:cNvPr>
          <p:cNvSpPr/>
          <p:nvPr/>
        </p:nvSpPr>
        <p:spPr>
          <a:xfrm>
            <a:off x="914525" y="1095597"/>
            <a:ext cx="677182" cy="526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Planner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59CC3F6-7CB7-4AF9-B9F9-C83D2C402B47}"/>
              </a:ext>
            </a:extLst>
          </p:cNvPr>
          <p:cNvSpPr/>
          <p:nvPr/>
        </p:nvSpPr>
        <p:spPr>
          <a:xfrm>
            <a:off x="1587006" y="1095597"/>
            <a:ext cx="677182" cy="526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Elected</a:t>
            </a:r>
            <a:r>
              <a:rPr lang="hu-HU" sz="1000" b="1" dirty="0">
                <a:solidFill>
                  <a:schemeClr val="tx1"/>
                </a:solidFill>
              </a:rPr>
              <a:t> decision </a:t>
            </a:r>
            <a:r>
              <a:rPr lang="hu-HU" sz="1000" b="1" dirty="0" err="1">
                <a:solidFill>
                  <a:schemeClr val="tx1"/>
                </a:solidFill>
              </a:rPr>
              <a:t>makers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B6DD400-0313-452B-A791-73DF7D772B13}"/>
              </a:ext>
            </a:extLst>
          </p:cNvPr>
          <p:cNvSpPr/>
          <p:nvPr/>
        </p:nvSpPr>
        <p:spPr>
          <a:xfrm>
            <a:off x="2246852" y="1095597"/>
            <a:ext cx="677182" cy="526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NGOs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2B10EE0-A328-41CB-8966-1C755A385E77}"/>
              </a:ext>
            </a:extLst>
          </p:cNvPr>
          <p:cNvSpPr/>
          <p:nvPr/>
        </p:nvSpPr>
        <p:spPr>
          <a:xfrm>
            <a:off x="3569716" y="1117600"/>
            <a:ext cx="700908" cy="50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Private developer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D82B103-51AB-473C-9938-E61709305A2D}"/>
              </a:ext>
            </a:extLst>
          </p:cNvPr>
          <p:cNvSpPr/>
          <p:nvPr/>
        </p:nvSpPr>
        <p:spPr>
          <a:xfrm>
            <a:off x="4229586" y="1098375"/>
            <a:ext cx="700908" cy="526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Local citizens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8DB667B-1C37-4D67-85EC-D48B6D612504}"/>
              </a:ext>
            </a:extLst>
          </p:cNvPr>
          <p:cNvSpPr/>
          <p:nvPr/>
        </p:nvSpPr>
        <p:spPr>
          <a:xfrm>
            <a:off x="4930494" y="1075944"/>
            <a:ext cx="700908" cy="548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Local authority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1A7EEBE-6E95-47AC-91AC-BE1DC92FA58D}"/>
              </a:ext>
            </a:extLst>
          </p:cNvPr>
          <p:cNvSpPr/>
          <p:nvPr/>
        </p:nvSpPr>
        <p:spPr>
          <a:xfrm>
            <a:off x="2264188" y="914738"/>
            <a:ext cx="4002365" cy="171736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stakeholders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588AF9-1E9D-4013-A213-1297A2BC642C}"/>
              </a:ext>
            </a:extLst>
          </p:cNvPr>
          <p:cNvSpPr/>
          <p:nvPr/>
        </p:nvSpPr>
        <p:spPr>
          <a:xfrm>
            <a:off x="2908300" y="1080961"/>
            <a:ext cx="700908" cy="541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Local </a:t>
            </a:r>
            <a:r>
              <a:rPr lang="hu-HU" sz="900" b="1" dirty="0">
                <a:solidFill>
                  <a:schemeClr val="tx1"/>
                </a:solidFill>
              </a:rPr>
              <a:t>businesses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4994C44-4DFF-43C7-A30A-DEF2E999EA30}"/>
              </a:ext>
            </a:extLst>
          </p:cNvPr>
          <p:cNvSpPr/>
          <p:nvPr/>
        </p:nvSpPr>
        <p:spPr>
          <a:xfrm>
            <a:off x="5565645" y="988225"/>
            <a:ext cx="700908" cy="634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(int.)national authority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CBB5709-1D39-48A6-9325-53E6E8BEC97F}"/>
              </a:ext>
            </a:extLst>
          </p:cNvPr>
          <p:cNvSpPr/>
          <p:nvPr/>
        </p:nvSpPr>
        <p:spPr>
          <a:xfrm>
            <a:off x="911314" y="914737"/>
            <a:ext cx="1357355" cy="1819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Trad. actors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DC602F1-F4A2-4433-9D78-B789BB4AF2B1}"/>
              </a:ext>
            </a:extLst>
          </p:cNvPr>
          <p:cNvSpPr/>
          <p:nvPr/>
        </p:nvSpPr>
        <p:spPr>
          <a:xfrm rot="16200000">
            <a:off x="131866" y="1373741"/>
            <a:ext cx="1238452" cy="3204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Countries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B8A4F99-1084-4F67-A897-70843D31F5F8}"/>
              </a:ext>
            </a:extLst>
          </p:cNvPr>
          <p:cNvSpPr/>
          <p:nvPr/>
        </p:nvSpPr>
        <p:spPr>
          <a:xfrm>
            <a:off x="6236038" y="892307"/>
            <a:ext cx="2297862" cy="9992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The presence of </a:t>
            </a:r>
            <a:r>
              <a:rPr lang="hu-HU" sz="1100" b="1" dirty="0" err="1">
                <a:solidFill>
                  <a:schemeClr val="tx1"/>
                </a:solidFill>
              </a:rPr>
              <a:t>stakeholder</a:t>
            </a:r>
            <a:r>
              <a:rPr lang="en-GB" sz="1100" b="1" dirty="0">
                <a:solidFill>
                  <a:schemeClr val="tx1"/>
                </a:solidFill>
              </a:rPr>
              <a:t> actors from 2002 and in the future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7C59B1-6C98-44B0-9C6C-F201551372C2}"/>
              </a:ext>
            </a:extLst>
          </p:cNvPr>
          <p:cNvSpPr/>
          <p:nvPr/>
        </p:nvSpPr>
        <p:spPr>
          <a:xfrm>
            <a:off x="590870" y="914736"/>
            <a:ext cx="5645168" cy="1244921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3F99BA2-E703-4E56-80E8-F9C75E58BB44}"/>
              </a:ext>
            </a:extLst>
          </p:cNvPr>
          <p:cNvSpPr/>
          <p:nvPr/>
        </p:nvSpPr>
        <p:spPr>
          <a:xfrm>
            <a:off x="916052" y="892307"/>
            <a:ext cx="1327866" cy="1275827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A7EB582-D1A3-47BE-A020-B0769696872C}"/>
              </a:ext>
            </a:extLst>
          </p:cNvPr>
          <p:cNvSpPr/>
          <p:nvPr/>
        </p:nvSpPr>
        <p:spPr>
          <a:xfrm>
            <a:off x="2257230" y="892307"/>
            <a:ext cx="3979743" cy="1270005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3968C07-6437-48D7-9E56-16A0DE315A89}"/>
              </a:ext>
            </a:extLst>
          </p:cNvPr>
          <p:cNvSpPr/>
          <p:nvPr/>
        </p:nvSpPr>
        <p:spPr>
          <a:xfrm>
            <a:off x="924919" y="1622510"/>
            <a:ext cx="1327866" cy="537147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218412B-FFA4-410E-8321-863CDE30C0C4}"/>
              </a:ext>
            </a:extLst>
          </p:cNvPr>
          <p:cNvSpPr/>
          <p:nvPr/>
        </p:nvSpPr>
        <p:spPr>
          <a:xfrm>
            <a:off x="2245864" y="1612919"/>
            <a:ext cx="3993383" cy="537147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047563C-9F82-4FCC-90C8-DFF4E0B8C5E3}"/>
              </a:ext>
            </a:extLst>
          </p:cNvPr>
          <p:cNvSpPr/>
          <p:nvPr/>
        </p:nvSpPr>
        <p:spPr>
          <a:xfrm>
            <a:off x="2245864" y="1099362"/>
            <a:ext cx="3993383" cy="50234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22063F2-E88F-4959-9180-5D39D9194EF3}"/>
              </a:ext>
            </a:extLst>
          </p:cNvPr>
          <p:cNvSpPr/>
          <p:nvPr/>
        </p:nvSpPr>
        <p:spPr>
          <a:xfrm>
            <a:off x="925215" y="1095598"/>
            <a:ext cx="1318704" cy="508736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7F16DD7-B42B-4DDA-83D2-16CD24785F0D}"/>
              </a:ext>
            </a:extLst>
          </p:cNvPr>
          <p:cNvSpPr/>
          <p:nvPr/>
        </p:nvSpPr>
        <p:spPr>
          <a:xfrm>
            <a:off x="6248135" y="892328"/>
            <a:ext cx="2315147" cy="99923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D7E0FFF-CEE5-4F0F-AFD4-1691FE0DE716}"/>
              </a:ext>
            </a:extLst>
          </p:cNvPr>
          <p:cNvSpPr/>
          <p:nvPr/>
        </p:nvSpPr>
        <p:spPr>
          <a:xfrm>
            <a:off x="576557" y="894634"/>
            <a:ext cx="7976573" cy="5369687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978BE50-C28C-42D0-95DE-7B002CB190CA}"/>
              </a:ext>
            </a:extLst>
          </p:cNvPr>
          <p:cNvSpPr/>
          <p:nvPr/>
        </p:nvSpPr>
        <p:spPr>
          <a:xfrm>
            <a:off x="601683" y="6347057"/>
            <a:ext cx="1642235" cy="16089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A-Northwestern countries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97AEB29-1E55-4CD0-84B0-5E7F823466A9}"/>
              </a:ext>
            </a:extLst>
          </p:cNvPr>
          <p:cNvSpPr/>
          <p:nvPr/>
        </p:nvSpPr>
        <p:spPr>
          <a:xfrm>
            <a:off x="601683" y="6524693"/>
            <a:ext cx="1642235" cy="1698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>
                <a:solidFill>
                  <a:srgbClr val="FF0000"/>
                </a:solidFill>
              </a:rPr>
              <a:t>B</a:t>
            </a:r>
            <a:r>
              <a:rPr lang="en-US" sz="1000" dirty="0">
                <a:solidFill>
                  <a:srgbClr val="FF0000"/>
                </a:solidFill>
              </a:rPr>
              <a:t>-</a:t>
            </a:r>
            <a:r>
              <a:rPr lang="hu-HU" sz="1000" dirty="0" err="1">
                <a:solidFill>
                  <a:srgbClr val="FF0000"/>
                </a:solidFill>
              </a:rPr>
              <a:t>Eastern</a:t>
            </a:r>
            <a:r>
              <a:rPr lang="hu-HU" sz="1000" dirty="0">
                <a:solidFill>
                  <a:srgbClr val="FF0000"/>
                </a:solidFill>
              </a:rPr>
              <a:t> </a:t>
            </a:r>
            <a:r>
              <a:rPr lang="hu-HU" sz="1000" dirty="0" err="1">
                <a:solidFill>
                  <a:srgbClr val="FF0000"/>
                </a:solidFill>
              </a:rPr>
              <a:t>eur</a:t>
            </a:r>
            <a:r>
              <a:rPr lang="hu-HU" sz="1000" dirty="0">
                <a:solidFill>
                  <a:srgbClr val="FF0000"/>
                </a:solidFill>
              </a:rPr>
              <a:t>.</a:t>
            </a:r>
            <a:r>
              <a:rPr lang="en-US" sz="1000" dirty="0">
                <a:solidFill>
                  <a:srgbClr val="FF0000"/>
                </a:solidFill>
              </a:rPr>
              <a:t> countries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BD4798E-F960-4294-BB5C-FCA4FC30E93A}"/>
              </a:ext>
            </a:extLst>
          </p:cNvPr>
          <p:cNvSpPr/>
          <p:nvPr/>
        </p:nvSpPr>
        <p:spPr>
          <a:xfrm>
            <a:off x="608748" y="6705600"/>
            <a:ext cx="1642235" cy="1698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>
                <a:solidFill>
                  <a:srgbClr val="00B050"/>
                </a:solidFill>
              </a:rPr>
              <a:t>C- Southern</a:t>
            </a:r>
            <a:r>
              <a:rPr lang="en-US" sz="1000" dirty="0">
                <a:solidFill>
                  <a:srgbClr val="00B050"/>
                </a:solidFill>
              </a:rPr>
              <a:t> countries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A1D6211-FF68-4D36-AD94-04D180A1D2C2}"/>
              </a:ext>
            </a:extLst>
          </p:cNvPr>
          <p:cNvSpPr/>
          <p:nvPr/>
        </p:nvSpPr>
        <p:spPr>
          <a:xfrm>
            <a:off x="2562741" y="6347057"/>
            <a:ext cx="1642235" cy="1290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Increased/will increase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C4277C4-9ED8-4A79-BC0A-2B9A95251752}"/>
              </a:ext>
            </a:extLst>
          </p:cNvPr>
          <p:cNvSpPr/>
          <p:nvPr/>
        </p:nvSpPr>
        <p:spPr>
          <a:xfrm>
            <a:off x="2562741" y="6478448"/>
            <a:ext cx="1642235" cy="1290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Remained/will remain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2D9BBB6-0CCA-4183-9016-4E7D7A633207}"/>
              </a:ext>
            </a:extLst>
          </p:cNvPr>
          <p:cNvSpPr/>
          <p:nvPr/>
        </p:nvSpPr>
        <p:spPr>
          <a:xfrm>
            <a:off x="2562741" y="6610878"/>
            <a:ext cx="1642235" cy="1290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Decreased/will decrease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1426C7D-B933-4BF6-AEB7-EEC3EEC292E4}"/>
              </a:ext>
            </a:extLst>
          </p:cNvPr>
          <p:cNvSpPr/>
          <p:nvPr/>
        </p:nvSpPr>
        <p:spPr>
          <a:xfrm>
            <a:off x="2562741" y="6735058"/>
            <a:ext cx="1642235" cy="1290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>
                <a:solidFill>
                  <a:schemeClr val="tx1"/>
                </a:solidFill>
              </a:rPr>
              <a:t>No </a:t>
            </a:r>
            <a:r>
              <a:rPr lang="hu-HU" sz="1000" dirty="0" err="1">
                <a:solidFill>
                  <a:schemeClr val="tx1"/>
                </a:solidFill>
              </a:rPr>
              <a:t>data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BE8CDFD-A99E-4A26-9086-A08443AE1274}"/>
              </a:ext>
            </a:extLst>
          </p:cNvPr>
          <p:cNvSpPr/>
          <p:nvPr/>
        </p:nvSpPr>
        <p:spPr>
          <a:xfrm>
            <a:off x="604594" y="6352041"/>
            <a:ext cx="3600382" cy="523404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13B6AE3-3CA5-432F-8524-D0B68254BDBC}"/>
              </a:ext>
            </a:extLst>
          </p:cNvPr>
          <p:cNvSpPr/>
          <p:nvPr/>
        </p:nvSpPr>
        <p:spPr>
          <a:xfrm>
            <a:off x="2250983" y="6352041"/>
            <a:ext cx="293485" cy="523404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B1C8913-7AF0-453B-86F0-103572DAFB90}"/>
              </a:ext>
            </a:extLst>
          </p:cNvPr>
          <p:cNvSpPr/>
          <p:nvPr/>
        </p:nvSpPr>
        <p:spPr>
          <a:xfrm>
            <a:off x="7020272" y="6360061"/>
            <a:ext cx="1543009" cy="1290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Change from 2002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C699BB1-FE4C-4E8C-B6D6-1ED8DACB5587}"/>
              </a:ext>
            </a:extLst>
          </p:cNvPr>
          <p:cNvSpPr/>
          <p:nvPr/>
        </p:nvSpPr>
        <p:spPr>
          <a:xfrm>
            <a:off x="7020272" y="6509633"/>
            <a:ext cx="1543009" cy="1290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Expected change in future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AA9CA78-F08B-4E51-B091-A2BC31D0F1C3}"/>
              </a:ext>
            </a:extLst>
          </p:cNvPr>
          <p:cNvSpPr/>
          <p:nvPr/>
        </p:nvSpPr>
        <p:spPr>
          <a:xfrm>
            <a:off x="6720172" y="6352041"/>
            <a:ext cx="1859850" cy="302135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6823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28" y="1383907"/>
            <a:ext cx="9103578" cy="535746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13DBBAB-15C7-403E-924C-1B543AE0C344}"/>
              </a:ext>
            </a:extLst>
          </p:cNvPr>
          <p:cNvSpPr/>
          <p:nvPr/>
        </p:nvSpPr>
        <p:spPr>
          <a:xfrm>
            <a:off x="392434" y="1382896"/>
            <a:ext cx="8572054" cy="7112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To what extent these following themes are ad</a:t>
            </a:r>
            <a:r>
              <a:rPr lang="hu-HU" sz="1400" b="1" dirty="0">
                <a:solidFill>
                  <a:schemeClr val="tx1"/>
                </a:solidFill>
              </a:rPr>
              <a:t>d</a:t>
            </a:r>
            <a:r>
              <a:rPr lang="en-US" sz="1400" b="1" dirty="0">
                <a:solidFill>
                  <a:schemeClr val="tx1"/>
                </a:solidFill>
              </a:rPr>
              <a:t>re</a:t>
            </a:r>
            <a:r>
              <a:rPr lang="hu-HU" sz="1400" b="1" dirty="0">
                <a:solidFill>
                  <a:schemeClr val="tx1"/>
                </a:solidFill>
              </a:rPr>
              <a:t>s</a:t>
            </a:r>
            <a:r>
              <a:rPr lang="en-US" sz="1400" b="1" dirty="0">
                <a:solidFill>
                  <a:schemeClr val="tx1"/>
                </a:solidFill>
              </a:rPr>
              <a:t>sed in territorial/urban/spatial plans, strategies in your country!</a:t>
            </a:r>
            <a:r>
              <a:rPr lang="hu-HU" sz="1400" b="1" dirty="0">
                <a:solidFill>
                  <a:schemeClr val="tx1"/>
                </a:solidFill>
              </a:rPr>
              <a:t> (</a:t>
            </a:r>
            <a:r>
              <a:rPr lang="hu-HU" sz="1400" b="1" dirty="0" err="1">
                <a:solidFill>
                  <a:schemeClr val="tx1"/>
                </a:solidFill>
              </a:rPr>
              <a:t>Number</a:t>
            </a:r>
            <a:r>
              <a:rPr lang="hu-HU" sz="1400" b="1" dirty="0">
                <a:solidFill>
                  <a:schemeClr val="tx1"/>
                </a:solidFill>
              </a:rPr>
              <a:t> of </a:t>
            </a:r>
            <a:r>
              <a:rPr lang="hu-HU" sz="1400" b="1" dirty="0" err="1">
                <a:solidFill>
                  <a:schemeClr val="tx1"/>
                </a:solidFill>
              </a:rPr>
              <a:t>answers</a:t>
            </a:r>
            <a:r>
              <a:rPr lang="hu-HU" sz="1400" b="1" dirty="0">
                <a:solidFill>
                  <a:schemeClr val="tx1"/>
                </a:solidFill>
              </a:rPr>
              <a:t>)</a:t>
            </a:r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6478074" y="2116154"/>
            <a:ext cx="1647538" cy="4164011"/>
            <a:chOff x="10476854" y="246612"/>
            <a:chExt cx="1926004" cy="6366149"/>
          </a:xfrm>
        </p:grpSpPr>
        <p:pic>
          <p:nvPicPr>
            <p:cNvPr id="6" name="Kép 5"/>
            <p:cNvPicPr>
              <a:picLocks noChangeAspect="1"/>
            </p:cNvPicPr>
            <p:nvPr/>
          </p:nvPicPr>
          <p:blipFill rotWithShape="1">
            <a:blip r:embed="rId4"/>
            <a:srcRect l="89400"/>
            <a:stretch/>
          </p:blipFill>
          <p:spPr>
            <a:xfrm>
              <a:off x="11065790" y="246612"/>
              <a:ext cx="1337068" cy="6364776"/>
            </a:xfrm>
            <a:prstGeom prst="rect">
              <a:avLst/>
            </a:prstGeom>
          </p:spPr>
        </p:pic>
        <p:pic>
          <p:nvPicPr>
            <p:cNvPr id="7" name="Kép 6"/>
            <p:cNvPicPr>
              <a:picLocks noChangeAspect="1"/>
            </p:cNvPicPr>
            <p:nvPr/>
          </p:nvPicPr>
          <p:blipFill rotWithShape="1">
            <a:blip r:embed="rId4"/>
            <a:srcRect r="95331"/>
            <a:stretch/>
          </p:blipFill>
          <p:spPr>
            <a:xfrm>
              <a:off x="10476854" y="247985"/>
              <a:ext cx="588936" cy="6364776"/>
            </a:xfrm>
            <a:prstGeom prst="rect">
              <a:avLst/>
            </a:prstGeom>
          </p:spPr>
        </p:pic>
      </p:grpSp>
      <p:sp>
        <p:nvSpPr>
          <p:cNvPr id="8" name="Cím 1"/>
          <p:cNvSpPr txBox="1">
            <a:spLocks/>
          </p:cNvSpPr>
          <p:nvPr/>
        </p:nvSpPr>
        <p:spPr bwMode="auto">
          <a:xfrm>
            <a:off x="695169" y="108193"/>
            <a:ext cx="7886700" cy="9324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800" b="1"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Focus of planning</a:t>
            </a:r>
          </a:p>
          <a:p>
            <a:r>
              <a:rPr lang="en-US" sz="1400" b="0" dirty="0"/>
              <a:t>Source: Salamin 2018 (key-expert questionnaire, 2017)</a:t>
            </a:r>
          </a:p>
        </p:txBody>
      </p:sp>
      <p:sp>
        <p:nvSpPr>
          <p:cNvPr id="2" name="Ellipszis 1"/>
          <p:cNvSpPr/>
          <p:nvPr/>
        </p:nvSpPr>
        <p:spPr>
          <a:xfrm>
            <a:off x="8128000" y="1929308"/>
            <a:ext cx="941707" cy="3700194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1E34DF-9453-49A4-8E8B-F81AC03C064F}"/>
              </a:ext>
            </a:extLst>
          </p:cNvPr>
          <p:cNvSpPr/>
          <p:nvPr/>
        </p:nvSpPr>
        <p:spPr>
          <a:xfrm>
            <a:off x="395536" y="5661248"/>
            <a:ext cx="864096" cy="736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High quality environment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5CCBA4-2138-4793-AAF6-887242AF9ECF}"/>
              </a:ext>
            </a:extLst>
          </p:cNvPr>
          <p:cNvSpPr/>
          <p:nvPr/>
        </p:nvSpPr>
        <p:spPr>
          <a:xfrm>
            <a:off x="1267700" y="5661245"/>
            <a:ext cx="925022" cy="736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Control the </a:t>
            </a:r>
            <a:r>
              <a:rPr lang="en-US" sz="1100" b="1" dirty="0" err="1">
                <a:solidFill>
                  <a:schemeClr val="tx1"/>
                </a:solidFill>
              </a:rPr>
              <a:t>urbanisation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0FABAF-8BCD-4E30-9D1C-781336A79E17}"/>
              </a:ext>
            </a:extLst>
          </p:cNvPr>
          <p:cNvSpPr/>
          <p:nvPr/>
        </p:nvSpPr>
        <p:spPr>
          <a:xfrm>
            <a:off x="2154555" y="5661245"/>
            <a:ext cx="864096" cy="736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Conserving, protecting cult./</a:t>
            </a:r>
            <a:r>
              <a:rPr lang="en-US" sz="1100" b="1" dirty="0" err="1">
                <a:solidFill>
                  <a:schemeClr val="tx1"/>
                </a:solidFill>
              </a:rPr>
              <a:t>en</a:t>
            </a:r>
            <a:r>
              <a:rPr lang="en-US" sz="1100" b="1" dirty="0">
                <a:solidFill>
                  <a:schemeClr val="tx1"/>
                </a:solidFill>
              </a:rPr>
              <a:t>. heritage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AF5B3-4661-4DA0-9791-1A59F96E4AC4}"/>
              </a:ext>
            </a:extLst>
          </p:cNvPr>
          <p:cNvSpPr/>
          <p:nvPr/>
        </p:nvSpPr>
        <p:spPr>
          <a:xfrm>
            <a:off x="3027862" y="5661245"/>
            <a:ext cx="864096" cy="736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Green spaces, green infra.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234E9C-8386-427D-9F4A-E2F645E98E35}"/>
              </a:ext>
            </a:extLst>
          </p:cNvPr>
          <p:cNvSpPr/>
          <p:nvPr/>
        </p:nvSpPr>
        <p:spPr>
          <a:xfrm>
            <a:off x="3903337" y="5661244"/>
            <a:ext cx="877635" cy="736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Increase wellbeing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D3F9DD-6519-40F8-B6FF-1BD0307F68CA}"/>
              </a:ext>
            </a:extLst>
          </p:cNvPr>
          <p:cNvSpPr/>
          <p:nvPr/>
        </p:nvSpPr>
        <p:spPr>
          <a:xfrm>
            <a:off x="4790193" y="5661244"/>
            <a:ext cx="864096" cy="736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Regulating, controlling constructions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5B82AD-CEAC-43DC-8863-13266AAC70F4}"/>
              </a:ext>
            </a:extLst>
          </p:cNvPr>
          <p:cNvSpPr/>
          <p:nvPr/>
        </p:nvSpPr>
        <p:spPr>
          <a:xfrm>
            <a:off x="5653877" y="5661244"/>
            <a:ext cx="864096" cy="736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Shaping townscape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C611DE-5EF5-4C3C-8484-A8FA715140B3}"/>
              </a:ext>
            </a:extLst>
          </p:cNvPr>
          <p:cNvSpPr/>
          <p:nvPr/>
        </p:nvSpPr>
        <p:spPr>
          <a:xfrm>
            <a:off x="6874543" y="5281379"/>
            <a:ext cx="457622" cy="3428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Old EU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978969-F48C-4C2B-B3C1-8DC7EF340101}"/>
              </a:ext>
            </a:extLst>
          </p:cNvPr>
          <p:cNvSpPr/>
          <p:nvPr/>
        </p:nvSpPr>
        <p:spPr>
          <a:xfrm>
            <a:off x="7323559" y="5281379"/>
            <a:ext cx="457622" cy="3632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New EU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3F7D4D-6512-49B3-B6E2-BB0805E5CF4F}"/>
              </a:ext>
            </a:extLst>
          </p:cNvPr>
          <p:cNvSpPr/>
          <p:nvPr/>
        </p:nvSpPr>
        <p:spPr>
          <a:xfrm>
            <a:off x="7730249" y="5282889"/>
            <a:ext cx="457622" cy="3482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Non EU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E3630E-A557-4212-9209-3FAFA7FA5E3A}"/>
              </a:ext>
            </a:extLst>
          </p:cNvPr>
          <p:cNvSpPr/>
          <p:nvPr/>
        </p:nvSpPr>
        <p:spPr>
          <a:xfrm>
            <a:off x="1917442" y="6413856"/>
            <a:ext cx="2429460" cy="312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200" b="1" dirty="0">
                <a:solidFill>
                  <a:schemeClr val="tx2">
                    <a:lumMod val="75000"/>
                  </a:schemeClr>
                </a:solidFill>
              </a:rPr>
              <a:t>One of the most important in 2017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8C4544-963F-4FE1-9DCE-42D7A60F6056}"/>
              </a:ext>
            </a:extLst>
          </p:cNvPr>
          <p:cNvSpPr/>
          <p:nvPr/>
        </p:nvSpPr>
        <p:spPr>
          <a:xfrm>
            <a:off x="4825048" y="6413725"/>
            <a:ext cx="2498511" cy="305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Increased over the last 15 years</a:t>
            </a: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7182894C-1ECE-4834-B062-FBF2B0666506}"/>
              </a:ext>
            </a:extLst>
          </p:cNvPr>
          <p:cNvSpPr/>
          <p:nvPr/>
        </p:nvSpPr>
        <p:spPr>
          <a:xfrm>
            <a:off x="6480209" y="5639196"/>
            <a:ext cx="864096" cy="736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Access of </a:t>
            </a:r>
            <a:r>
              <a:rPr lang="hu-HU" sz="1200" b="1" dirty="0" err="1">
                <a:solidFill>
                  <a:schemeClr val="tx1"/>
                </a:solidFill>
              </a:rPr>
              <a:t>qualit</a:t>
            </a:r>
            <a:r>
              <a:rPr lang="hu-HU" sz="1200" b="1" dirty="0">
                <a:solidFill>
                  <a:schemeClr val="tx1"/>
                </a:solidFill>
              </a:rPr>
              <a:t> </a:t>
            </a:r>
            <a:r>
              <a:rPr lang="hu-HU" sz="1200" b="1" dirty="0" err="1">
                <a:solidFill>
                  <a:schemeClr val="tx1"/>
                </a:solidFill>
              </a:rPr>
              <a:t>publ</a:t>
            </a:r>
            <a:r>
              <a:rPr lang="hu-HU" sz="1200" b="1" dirty="0">
                <a:solidFill>
                  <a:schemeClr val="tx1"/>
                </a:solidFill>
              </a:rPr>
              <a:t> </a:t>
            </a:r>
            <a:r>
              <a:rPr lang="hu-HU" sz="1200" b="1" dirty="0" err="1">
                <a:solidFill>
                  <a:schemeClr val="tx1"/>
                </a:solidFill>
              </a:rPr>
              <a:t>services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7548C83C-C0BF-4D06-9C4D-85F93AAC4015}"/>
              </a:ext>
            </a:extLst>
          </p:cNvPr>
          <p:cNvSpPr/>
          <p:nvPr/>
        </p:nvSpPr>
        <p:spPr>
          <a:xfrm>
            <a:off x="7330143" y="5632132"/>
            <a:ext cx="864096" cy="736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hu-HU" sz="1200" b="1" dirty="0" err="1">
                <a:solidFill>
                  <a:schemeClr val="tx1"/>
                </a:solidFill>
              </a:rPr>
              <a:t>Tackling</a:t>
            </a:r>
            <a:r>
              <a:rPr lang="hu-HU" sz="1200" b="1" dirty="0">
                <a:solidFill>
                  <a:schemeClr val="tx1"/>
                </a:solidFill>
              </a:rPr>
              <a:t> </a:t>
            </a:r>
            <a:r>
              <a:rPr lang="hu-HU" sz="1200" b="1" dirty="0" err="1">
                <a:solidFill>
                  <a:schemeClr val="tx1"/>
                </a:solidFill>
              </a:rPr>
              <a:t>demographic</a:t>
            </a:r>
            <a:r>
              <a:rPr lang="hu-HU" sz="1200" b="1" dirty="0">
                <a:solidFill>
                  <a:schemeClr val="tx1"/>
                </a:solidFill>
              </a:rPr>
              <a:t> </a:t>
            </a:r>
            <a:r>
              <a:rPr lang="hu-HU" sz="1200" b="1" dirty="0" err="1">
                <a:solidFill>
                  <a:schemeClr val="tx1"/>
                </a:solidFill>
              </a:rPr>
              <a:t>change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A2FC877D-77B4-4874-877C-3E6165126B9D}"/>
              </a:ext>
            </a:extLst>
          </p:cNvPr>
          <p:cNvSpPr/>
          <p:nvPr/>
        </p:nvSpPr>
        <p:spPr>
          <a:xfrm>
            <a:off x="8187871" y="5644520"/>
            <a:ext cx="898979" cy="724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Practicing democracy in local communities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C79695-C473-4E55-AAA1-11EC6E5248AE}"/>
              </a:ext>
            </a:extLst>
          </p:cNvPr>
          <p:cNvSpPr/>
          <p:nvPr/>
        </p:nvSpPr>
        <p:spPr>
          <a:xfrm>
            <a:off x="6496438" y="5648796"/>
            <a:ext cx="2629265" cy="73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Practicing democracy in local communities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CF9B87-F3FD-4506-AE28-94A79F84A269}"/>
              </a:ext>
            </a:extLst>
          </p:cNvPr>
          <p:cNvSpPr/>
          <p:nvPr/>
        </p:nvSpPr>
        <p:spPr>
          <a:xfrm>
            <a:off x="392434" y="5664463"/>
            <a:ext cx="8751566" cy="733594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C404109-A0FB-4381-939D-376D2BBB927C}"/>
              </a:ext>
            </a:extLst>
          </p:cNvPr>
          <p:cNvSpPr/>
          <p:nvPr/>
        </p:nvSpPr>
        <p:spPr>
          <a:xfrm>
            <a:off x="6863551" y="5281378"/>
            <a:ext cx="1337271" cy="370729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8" name="Kép 27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A86B8990-16C9-4EFD-BD05-1F4CD8FDFBDA}"/>
              </a:ext>
            </a:extLst>
          </p:cNvPr>
          <p:cNvPicPr/>
          <p:nvPr/>
        </p:nvPicPr>
        <p:blipFill rotWithShape="1">
          <a:blip r:embed="rId5"/>
          <a:srcRect l="29493" t="13268" r="19594" b="19424"/>
          <a:stretch/>
        </p:blipFill>
        <p:spPr bwMode="auto">
          <a:xfrm>
            <a:off x="7408984" y="265251"/>
            <a:ext cx="1555503" cy="105192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Hatszög 28">
            <a:extLst>
              <a:ext uri="{FF2B5EF4-FFF2-40B4-BE49-F238E27FC236}">
                <a16:creationId xmlns:a16="http://schemas.microsoft.com/office/drawing/2014/main" id="{5386B9C8-D591-480E-95F7-E434928ECE55}"/>
              </a:ext>
            </a:extLst>
          </p:cNvPr>
          <p:cNvSpPr/>
          <p:nvPr/>
        </p:nvSpPr>
        <p:spPr>
          <a:xfrm rot="5400000">
            <a:off x="8231839" y="496457"/>
            <a:ext cx="446291" cy="480768"/>
          </a:xfrm>
          <a:prstGeom prst="hexagon">
            <a:avLst/>
          </a:prstGeom>
          <a:solidFill>
            <a:srgbClr val="FF0000">
              <a:alpha val="21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922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9939" y="652209"/>
            <a:ext cx="6165642" cy="40160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2800" b="1" dirty="0" err="1"/>
              <a:t>About</a:t>
            </a:r>
            <a:r>
              <a:rPr lang="hu-HU" sz="2800" b="1" dirty="0"/>
              <a:t> </a:t>
            </a:r>
            <a:r>
              <a:rPr lang="hu-HU" sz="2800" b="1" dirty="0" err="1"/>
              <a:t>the</a:t>
            </a:r>
            <a:r>
              <a:rPr lang="hu-HU" sz="2800" b="1" dirty="0"/>
              <a:t> </a:t>
            </a:r>
            <a:r>
              <a:rPr lang="hu-HU" sz="2800" b="1" dirty="0" err="1"/>
              <a:t>lecturer</a:t>
            </a:r>
            <a:endParaRPr lang="en-US" sz="2800" b="1" dirty="0"/>
          </a:p>
        </p:txBody>
      </p:sp>
      <p:sp>
        <p:nvSpPr>
          <p:cNvPr id="5" name="Tartalom helye 7">
            <a:extLst>
              <a:ext uri="{FF2B5EF4-FFF2-40B4-BE49-F238E27FC236}">
                <a16:creationId xmlns:a16="http://schemas.microsoft.com/office/drawing/2014/main" id="{AD2E4CE8-4CC2-424A-BD08-0354E1207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0632" y="3255319"/>
            <a:ext cx="4328840" cy="103333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hu-HU" sz="1100" dirty="0"/>
              <a:t>N</a:t>
            </a:r>
            <a:r>
              <a:rPr lang="en-US" sz="1100" dirty="0" err="1"/>
              <a:t>ational</a:t>
            </a:r>
            <a:r>
              <a:rPr lang="en-US" sz="1100" dirty="0"/>
              <a:t> planning and development agency (VÁTI</a:t>
            </a:r>
            <a:r>
              <a:rPr lang="hu-HU" sz="1100" dirty="0"/>
              <a:t>)</a:t>
            </a:r>
            <a:r>
              <a:rPr lang="en-US" sz="1100" dirty="0"/>
              <a:t> </a:t>
            </a:r>
            <a:r>
              <a:rPr lang="hu-HU" sz="1100" dirty="0"/>
              <a:t> </a:t>
            </a:r>
            <a:r>
              <a:rPr lang="en-US" sz="1100" dirty="0"/>
              <a:t>2002-2010: </a:t>
            </a:r>
            <a:endParaRPr lang="hu-HU" sz="1100" dirty="0"/>
          </a:p>
          <a:p>
            <a:r>
              <a:rPr lang="en-US" sz="1100" dirty="0"/>
              <a:t>Ministry for National Economy</a:t>
            </a:r>
            <a:r>
              <a:rPr lang="hu-HU" sz="1100" dirty="0"/>
              <a:t>- </a:t>
            </a:r>
            <a:r>
              <a:rPr lang="hu-HU" sz="1100" dirty="0" err="1"/>
              <a:t>head</a:t>
            </a:r>
            <a:r>
              <a:rPr lang="hu-HU" sz="1100" dirty="0"/>
              <a:t> </a:t>
            </a:r>
            <a:r>
              <a:rPr lang="en-US" sz="1100" dirty="0"/>
              <a:t>of </a:t>
            </a:r>
            <a:r>
              <a:rPr lang="hu-HU" sz="1100" dirty="0"/>
              <a:t>T</a:t>
            </a:r>
            <a:r>
              <a:rPr lang="en-US" sz="1100" dirty="0" err="1"/>
              <a:t>erritorial</a:t>
            </a:r>
            <a:r>
              <a:rPr lang="en-US" sz="1100" dirty="0"/>
              <a:t> development planning dep</a:t>
            </a:r>
            <a:r>
              <a:rPr lang="hu-HU" sz="1100" dirty="0"/>
              <a:t>. </a:t>
            </a:r>
            <a:r>
              <a:rPr lang="en-US" sz="1100" dirty="0"/>
              <a:t>2011-201</a:t>
            </a:r>
            <a:r>
              <a:rPr lang="hu-HU" sz="1100" dirty="0"/>
              <a:t>4</a:t>
            </a:r>
          </a:p>
          <a:p>
            <a:r>
              <a:rPr lang="hu-HU" sz="1100" dirty="0"/>
              <a:t>The </a:t>
            </a:r>
            <a:r>
              <a:rPr lang="hu-HU" sz="1100" dirty="0" err="1"/>
              <a:t>Central</a:t>
            </a:r>
            <a:r>
              <a:rPr lang="hu-HU" sz="1100" dirty="0"/>
              <a:t> Bank of Hungary</a:t>
            </a:r>
            <a:r>
              <a:rPr lang="en-US" sz="1100" dirty="0"/>
              <a:t> </a:t>
            </a:r>
            <a:r>
              <a:rPr lang="hu-HU" sz="1100" dirty="0"/>
              <a:t>- </a:t>
            </a:r>
            <a:r>
              <a:rPr lang="hu-HU" sz="1100" dirty="0" err="1"/>
              <a:t>head</a:t>
            </a:r>
            <a:r>
              <a:rPr lang="hu-HU" sz="1100" dirty="0"/>
              <a:t> of </a:t>
            </a:r>
            <a:r>
              <a:rPr lang="hu-HU" sz="1100" dirty="0" err="1"/>
              <a:t>strategic</a:t>
            </a:r>
            <a:r>
              <a:rPr lang="hu-HU" sz="1100" dirty="0"/>
              <a:t> </a:t>
            </a:r>
            <a:r>
              <a:rPr lang="hu-HU" sz="1100" dirty="0" err="1"/>
              <a:t>dep</a:t>
            </a:r>
            <a:r>
              <a:rPr lang="hu-HU" sz="1100" dirty="0"/>
              <a:t>.  2014-2019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3"/>
          </p:nvPr>
        </p:nvSpPr>
        <p:spPr>
          <a:xfrm>
            <a:off x="6442997" y="6041362"/>
            <a:ext cx="5125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0401AEF3-AFFE-433D-8A34-08D966C25545}" type="slidenum">
              <a:rPr lang="en-US" sz="900" smtClean="0"/>
              <a:pPr algn="r">
                <a:spcAft>
                  <a:spcPts val="600"/>
                </a:spcAft>
                <a:defRPr/>
              </a:pPr>
              <a:t>2</a:t>
            </a:fld>
            <a:endParaRPr lang="en-US" sz="900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3FAA3B4-1356-4BF6-AADF-D7ABAFDE45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82" y="4797867"/>
            <a:ext cx="1037172" cy="661703"/>
          </a:xfrm>
          <a:prstGeom prst="rect">
            <a:avLst/>
          </a:prstGeom>
        </p:spPr>
      </p:pic>
      <p:pic>
        <p:nvPicPr>
          <p:cNvPr id="13" name="Picture 38" descr="owner">
            <a:extLst>
              <a:ext uri="{FF2B5EF4-FFF2-40B4-BE49-F238E27FC236}">
                <a16:creationId xmlns:a16="http://schemas.microsoft.com/office/drawing/2014/main" id="{A9D9B850-FC10-48B7-A641-AE8589CF6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22819" y="1472953"/>
            <a:ext cx="702532" cy="1069613"/>
          </a:xfrm>
          <a:prstGeom prst="rect">
            <a:avLst/>
          </a:prstGeom>
          <a:noFill/>
        </p:spPr>
      </p:pic>
      <p:pic>
        <p:nvPicPr>
          <p:cNvPr id="12" name="Picture 11" descr="A picture containing screenshot, clipart&#10;&#10;Description generated with high confidence">
            <a:extLst>
              <a:ext uri="{FF2B5EF4-FFF2-40B4-BE49-F238E27FC236}">
                <a16:creationId xmlns:a16="http://schemas.microsoft.com/office/drawing/2014/main" id="{EFD25D57-8AAC-4D03-8223-7553206BF5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0" t="1856" r="-1" b="-1856"/>
          <a:stretch/>
        </p:blipFill>
        <p:spPr>
          <a:xfrm>
            <a:off x="759330" y="3284233"/>
            <a:ext cx="1061302" cy="698972"/>
          </a:xfrm>
          <a:prstGeom prst="rect">
            <a:avLst/>
          </a:prstGeom>
        </p:spPr>
      </p:pic>
      <p:pic>
        <p:nvPicPr>
          <p:cNvPr id="29" name="Kép 22">
            <a:extLst>
              <a:ext uri="{FF2B5EF4-FFF2-40B4-BE49-F238E27FC236}">
                <a16:creationId xmlns:a16="http://schemas.microsoft.com/office/drawing/2014/main" id="{4800328A-034E-470B-ACDD-9402462BC6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939" y="1525974"/>
            <a:ext cx="1140693" cy="1347444"/>
          </a:xfrm>
          <a:prstGeom prst="rect">
            <a:avLst/>
          </a:prstGeom>
        </p:spPr>
      </p:pic>
      <p:pic>
        <p:nvPicPr>
          <p:cNvPr id="30" name="Picture 1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B5099F7-81C3-40D4-AC8E-4B915EEF474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4262" b="18160"/>
          <a:stretch/>
        </p:blipFill>
        <p:spPr>
          <a:xfrm>
            <a:off x="7399049" y="2600338"/>
            <a:ext cx="1149229" cy="661703"/>
          </a:xfrm>
          <a:prstGeom prst="rect">
            <a:avLst/>
          </a:prstGeom>
        </p:spPr>
      </p:pic>
      <p:pic>
        <p:nvPicPr>
          <p:cNvPr id="10" name="Kép 9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EC1E9915-CE4A-4581-BE47-C51088BDA8E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90" t="16610" r="61282" b="6809"/>
          <a:stretch/>
        </p:blipFill>
        <p:spPr>
          <a:xfrm>
            <a:off x="313098" y="5991244"/>
            <a:ext cx="569993" cy="698972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A5BAC5D-E007-41D6-AD62-68709F4C4E38}"/>
              </a:ext>
            </a:extLst>
          </p:cNvPr>
          <p:cNvSpPr txBox="1"/>
          <p:nvPr/>
        </p:nvSpPr>
        <p:spPr>
          <a:xfrm>
            <a:off x="3388676" y="949766"/>
            <a:ext cx="2664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err="1"/>
              <a:t>Background</a:t>
            </a:r>
            <a:r>
              <a:rPr lang="hu-HU" sz="1100" dirty="0"/>
              <a:t>: </a:t>
            </a:r>
          </a:p>
          <a:p>
            <a:pPr algn="ctr"/>
            <a:r>
              <a:rPr lang="en-US" sz="1100" dirty="0"/>
              <a:t>Geographer-economist</a:t>
            </a:r>
            <a:r>
              <a:rPr lang="hu-HU" sz="1100" dirty="0"/>
              <a:t> in </a:t>
            </a:r>
            <a:r>
              <a:rPr lang="hu-HU" sz="1100" dirty="0" err="1"/>
              <a:t>planning</a:t>
            </a:r>
            <a:r>
              <a:rPr lang="hu-HU" sz="1100" dirty="0"/>
              <a:t> </a:t>
            </a:r>
            <a:r>
              <a:rPr lang="hu-HU" sz="1100" dirty="0" err="1"/>
              <a:t>spec</a:t>
            </a:r>
            <a:endParaRPr lang="hu-HU" sz="1100" dirty="0"/>
          </a:p>
          <a:p>
            <a:pPr algn="ctr"/>
            <a:r>
              <a:rPr lang="en-US" sz="1100" dirty="0"/>
              <a:t>PhD in regional </a:t>
            </a:r>
            <a:r>
              <a:rPr lang="hu-HU" sz="1100" dirty="0" err="1"/>
              <a:t>science</a:t>
            </a:r>
            <a:r>
              <a:rPr lang="hu-HU" sz="1100" dirty="0"/>
              <a:t> (</a:t>
            </a:r>
            <a:r>
              <a:rPr lang="hu-HU" sz="1100" dirty="0" err="1"/>
              <a:t>on</a:t>
            </a:r>
            <a:r>
              <a:rPr lang="hu-HU" sz="1100" dirty="0"/>
              <a:t> European </a:t>
            </a:r>
            <a:r>
              <a:rPr lang="hu-HU" sz="1100" dirty="0" err="1"/>
              <a:t>planning</a:t>
            </a:r>
            <a:r>
              <a:rPr lang="hu-HU" sz="1100" dirty="0"/>
              <a:t>)</a:t>
            </a:r>
            <a:endParaRPr lang="en-US" sz="1100" dirty="0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EE781AF2-4C9A-4C76-A155-5F34F55B4244}"/>
              </a:ext>
            </a:extLst>
          </p:cNvPr>
          <p:cNvSpPr txBox="1"/>
          <p:nvPr/>
        </p:nvSpPr>
        <p:spPr>
          <a:xfrm>
            <a:off x="1698158" y="1472953"/>
            <a:ext cx="180535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Director of Institute for Geography, </a:t>
            </a:r>
            <a:r>
              <a:rPr lang="en-US" sz="1100" dirty="0" err="1"/>
              <a:t>Geoeconomics</a:t>
            </a:r>
            <a:r>
              <a:rPr lang="en-US" sz="1100" dirty="0"/>
              <a:t> and Sustainable Development</a:t>
            </a:r>
          </a:p>
          <a:p>
            <a:endParaRPr lang="hu-HU" sz="1100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FE6A0CDF-7E9E-41BB-B2AE-AFA067BB76B9}"/>
              </a:ext>
            </a:extLst>
          </p:cNvPr>
          <p:cNvSpPr txBox="1"/>
          <p:nvPr/>
        </p:nvSpPr>
        <p:spPr>
          <a:xfrm>
            <a:off x="5982600" y="1442167"/>
            <a:ext cx="18053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President of Hungarian Society for Urban Planning  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8BCBC229-0DC3-432E-87D6-88AF2B48EA5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7436" t="38747" r="8077" b="30968"/>
          <a:stretch/>
        </p:blipFill>
        <p:spPr>
          <a:xfrm>
            <a:off x="7511105" y="5772587"/>
            <a:ext cx="1037173" cy="397163"/>
          </a:xfrm>
          <a:prstGeom prst="rect">
            <a:avLst/>
          </a:prstGeom>
        </p:spPr>
      </p:pic>
      <p:sp>
        <p:nvSpPr>
          <p:cNvPr id="18" name="Tartalom helye 7">
            <a:extLst>
              <a:ext uri="{FF2B5EF4-FFF2-40B4-BE49-F238E27FC236}">
                <a16:creationId xmlns:a16="http://schemas.microsoft.com/office/drawing/2014/main" id="{9F431A80-A001-43F1-9C0E-76AAF259F748}"/>
              </a:ext>
            </a:extLst>
          </p:cNvPr>
          <p:cNvSpPr txBox="1">
            <a:spLocks/>
          </p:cNvSpPr>
          <p:nvPr/>
        </p:nvSpPr>
        <p:spPr>
          <a:xfrm>
            <a:off x="1789525" y="5542118"/>
            <a:ext cx="5542569" cy="1177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100" dirty="0"/>
          </a:p>
          <a:p>
            <a:pPr lvl="1" algn="r"/>
            <a:r>
              <a:rPr lang="hu-HU" sz="1100" dirty="0"/>
              <a:t>Head of </a:t>
            </a:r>
            <a:r>
              <a:rPr lang="hu-HU" sz="1100" dirty="0" err="1"/>
              <a:t>drafting</a:t>
            </a:r>
            <a:r>
              <a:rPr lang="hu-HU" sz="1100" dirty="0"/>
              <a:t> team of </a:t>
            </a:r>
            <a:r>
              <a:rPr lang="hu-HU" sz="1100" dirty="0" err="1"/>
              <a:t>Territorial</a:t>
            </a:r>
            <a:r>
              <a:rPr lang="hu-HU" sz="1100" dirty="0"/>
              <a:t> Agenda 2020 and TSP (2010-2011)</a:t>
            </a:r>
          </a:p>
          <a:p>
            <a:pPr marL="457200" lvl="1" indent="0" algn="r">
              <a:buNone/>
            </a:pPr>
            <a:r>
              <a:rPr lang="en-US" sz="1100" dirty="0"/>
              <a:t>Actor of EU wide networks, </a:t>
            </a:r>
            <a:r>
              <a:rPr lang="en-US" sz="1100" dirty="0" err="1"/>
              <a:t>programmes</a:t>
            </a:r>
            <a:r>
              <a:rPr lang="hu-HU" sz="1100" dirty="0"/>
              <a:t> in</a:t>
            </a:r>
            <a:r>
              <a:rPr lang="en-US" sz="1100" dirty="0"/>
              <a:t> </a:t>
            </a:r>
            <a:r>
              <a:rPr lang="hu-HU" sz="1100" dirty="0"/>
              <a:t>ESPON, URBACT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96436BBF-8F90-42BC-AE57-C86D9DBFC35A}"/>
              </a:ext>
            </a:extLst>
          </p:cNvPr>
          <p:cNvSpPr txBox="1"/>
          <p:nvPr/>
        </p:nvSpPr>
        <p:spPr>
          <a:xfrm>
            <a:off x="5938573" y="2630872"/>
            <a:ext cx="13935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100" dirty="0"/>
              <a:t>National </a:t>
            </a:r>
            <a:r>
              <a:rPr lang="hu-HU" sz="1100" dirty="0" err="1"/>
              <a:t>delegate</a:t>
            </a:r>
            <a:endParaRPr lang="en-US" sz="1100" dirty="0"/>
          </a:p>
        </p:txBody>
      </p:sp>
      <p:sp>
        <p:nvSpPr>
          <p:cNvPr id="20" name="Tartalom helye 7">
            <a:extLst>
              <a:ext uri="{FF2B5EF4-FFF2-40B4-BE49-F238E27FC236}">
                <a16:creationId xmlns:a16="http://schemas.microsoft.com/office/drawing/2014/main" id="{C2E11F40-6956-4546-B303-E6AB4571DFDE}"/>
              </a:ext>
            </a:extLst>
          </p:cNvPr>
          <p:cNvSpPr txBox="1">
            <a:spLocks/>
          </p:cNvSpPr>
          <p:nvPr/>
        </p:nvSpPr>
        <p:spPr>
          <a:xfrm>
            <a:off x="1565332" y="4597758"/>
            <a:ext cx="5542569" cy="9105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hu-HU" sz="1100" dirty="0" err="1"/>
              <a:t>Leading</a:t>
            </a:r>
            <a:r>
              <a:rPr lang="hu-HU" sz="1100" dirty="0"/>
              <a:t> </a:t>
            </a:r>
            <a:r>
              <a:rPr lang="hu-HU" sz="1100" dirty="0" err="1"/>
              <a:t>role</a:t>
            </a:r>
            <a:r>
              <a:rPr lang="hu-HU" sz="1100" dirty="0"/>
              <a:t> in </a:t>
            </a:r>
            <a:r>
              <a:rPr lang="hu-HU" sz="1100" dirty="0" err="1"/>
              <a:t>projetcts</a:t>
            </a:r>
            <a:r>
              <a:rPr lang="hu-HU" sz="1100" dirty="0"/>
              <a:t>:</a:t>
            </a:r>
          </a:p>
          <a:p>
            <a:pPr lvl="1"/>
            <a:r>
              <a:rPr lang="en-US" sz="1100" dirty="0"/>
              <a:t>National spatial development concept</a:t>
            </a:r>
            <a:r>
              <a:rPr lang="hu-HU" sz="1100" dirty="0"/>
              <a:t>s-</a:t>
            </a:r>
            <a:r>
              <a:rPr lang="en-US" sz="1100" dirty="0"/>
              <a:t>strategies (2005, 2014)</a:t>
            </a:r>
            <a:endParaRPr lang="hu-HU" sz="1100" dirty="0"/>
          </a:p>
          <a:p>
            <a:pPr lvl="1"/>
            <a:r>
              <a:rPr lang="hu-HU" sz="1100" dirty="0"/>
              <a:t>Na</a:t>
            </a:r>
            <a:r>
              <a:rPr lang="en-US" sz="1100" dirty="0" err="1"/>
              <a:t>tional</a:t>
            </a:r>
            <a:r>
              <a:rPr lang="en-US" sz="1100" dirty="0"/>
              <a:t> </a:t>
            </a:r>
            <a:r>
              <a:rPr lang="hu-HU" sz="1100" dirty="0"/>
              <a:t>&amp; </a:t>
            </a:r>
            <a:r>
              <a:rPr lang="hu-HU" sz="1100" dirty="0" err="1"/>
              <a:t>regional</a:t>
            </a:r>
            <a:r>
              <a:rPr lang="hu-HU" sz="1100" dirty="0"/>
              <a:t> </a:t>
            </a:r>
            <a:r>
              <a:rPr lang="en-US" sz="1100" dirty="0"/>
              <a:t>strategies and </a:t>
            </a:r>
            <a:r>
              <a:rPr lang="en-US" sz="1100" dirty="0" err="1"/>
              <a:t>programmes</a:t>
            </a:r>
            <a:r>
              <a:rPr lang="en-US" sz="1100" dirty="0"/>
              <a:t> </a:t>
            </a:r>
            <a:r>
              <a:rPr lang="hu-HU" sz="1100" dirty="0" err="1"/>
              <a:t>for</a:t>
            </a:r>
            <a:r>
              <a:rPr lang="en-US" sz="1100" dirty="0"/>
              <a:t> EU funds</a:t>
            </a:r>
            <a:r>
              <a:rPr lang="hu-HU" sz="1100" dirty="0"/>
              <a:t>, </a:t>
            </a:r>
          </a:p>
          <a:p>
            <a:pPr lvl="1"/>
            <a:r>
              <a:rPr lang="hu-HU" sz="1100" dirty="0"/>
              <a:t>Planning of </a:t>
            </a:r>
            <a:r>
              <a:rPr lang="hu-HU" sz="1100" dirty="0" err="1"/>
              <a:t>cross</a:t>
            </a:r>
            <a:r>
              <a:rPr lang="hu-HU" sz="1100" dirty="0"/>
              <a:t> </a:t>
            </a:r>
            <a:r>
              <a:rPr lang="hu-HU" sz="1100" dirty="0" err="1"/>
              <a:t>border</a:t>
            </a:r>
            <a:r>
              <a:rPr lang="hu-HU" sz="1100" dirty="0"/>
              <a:t> </a:t>
            </a:r>
            <a:r>
              <a:rPr lang="hu-HU" sz="1100" dirty="0" err="1"/>
              <a:t>cooperation</a:t>
            </a:r>
            <a:r>
              <a:rPr lang="hu-HU" sz="1100" dirty="0"/>
              <a:t> </a:t>
            </a:r>
            <a:r>
              <a:rPr lang="hu-HU" sz="1100" dirty="0" err="1"/>
              <a:t>strategies</a:t>
            </a:r>
            <a:r>
              <a:rPr lang="hu-HU" sz="1100" dirty="0"/>
              <a:t> and </a:t>
            </a:r>
            <a:r>
              <a:rPr lang="hu-HU" sz="1100" dirty="0" err="1"/>
              <a:t>programmes</a:t>
            </a:r>
            <a:r>
              <a:rPr lang="hu-HU" sz="1100" dirty="0"/>
              <a:t>. </a:t>
            </a: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44208305-B08A-4B7C-AE64-6F7856D5074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8" t="31386" r="26791" b="26377"/>
          <a:stretch/>
        </p:blipFill>
        <p:spPr>
          <a:xfrm>
            <a:off x="3009149" y="2568145"/>
            <a:ext cx="3201383" cy="2142304"/>
          </a:xfrm>
          <a:prstGeom prst="rect">
            <a:avLst/>
          </a:prstGeom>
        </p:spPr>
      </p:pic>
      <p:sp>
        <p:nvSpPr>
          <p:cNvPr id="25" name="Szövegdoboz 24">
            <a:extLst>
              <a:ext uri="{FF2B5EF4-FFF2-40B4-BE49-F238E27FC236}">
                <a16:creationId xmlns:a16="http://schemas.microsoft.com/office/drawing/2014/main" id="{5D6D8136-9E82-44B5-A872-5038DDB748BB}"/>
              </a:ext>
            </a:extLst>
          </p:cNvPr>
          <p:cNvSpPr txBox="1"/>
          <p:nvPr/>
        </p:nvSpPr>
        <p:spPr>
          <a:xfrm>
            <a:off x="4527565" y="2615246"/>
            <a:ext cx="1291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err="1">
                <a:solidFill>
                  <a:schemeClr val="bg1"/>
                </a:solidFill>
              </a:rPr>
              <a:t>Father</a:t>
            </a:r>
            <a:r>
              <a:rPr lang="hu-HU" sz="1200" dirty="0">
                <a:solidFill>
                  <a:schemeClr val="bg1"/>
                </a:solidFill>
              </a:rPr>
              <a:t> of </a:t>
            </a:r>
            <a:r>
              <a:rPr lang="hu-HU" sz="1200" dirty="0" err="1">
                <a:solidFill>
                  <a:schemeClr val="bg1"/>
                </a:solidFill>
              </a:rPr>
              <a:t>four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r>
              <a:rPr lang="en-US" sz="1200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47805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  <p:bldP spid="14" grpId="0"/>
      <p:bldP spid="15" grpId="0"/>
      <p:bldP spid="18" grpId="0"/>
      <p:bldP spid="19" grpId="0"/>
      <p:bldP spid="20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artalom helye 4">
            <a:extLst>
              <a:ext uri="{FF2B5EF4-FFF2-40B4-BE49-F238E27FC236}">
                <a16:creationId xmlns:a16="http://schemas.microsoft.com/office/drawing/2014/main" id="{7A33C8F8-BB7E-44B2-B9E7-BED89FFB438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" t="11169" r="1250" b="2812"/>
          <a:stretch/>
        </p:blipFill>
        <p:spPr bwMode="auto">
          <a:xfrm>
            <a:off x="817911" y="2056209"/>
            <a:ext cx="7799147" cy="436008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" name="Cím 1"/>
          <p:cNvSpPr txBox="1">
            <a:spLocks/>
          </p:cNvSpPr>
          <p:nvPr/>
        </p:nvSpPr>
        <p:spPr bwMode="auto">
          <a:xfrm>
            <a:off x="605203" y="355248"/>
            <a:ext cx="6803781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800" b="1">
                <a:latin typeface="+mj-lt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sz="2400" dirty="0"/>
              <a:t>Emergence of new governance forms and change of process in national spatial planning systems</a:t>
            </a:r>
          </a:p>
          <a:p>
            <a:r>
              <a:rPr lang="en-US" sz="1400" b="0" dirty="0"/>
              <a:t>(Status and change</a:t>
            </a:r>
            <a:r>
              <a:rPr lang="hu-HU" sz="1400" b="0" dirty="0"/>
              <a:t> </a:t>
            </a:r>
            <a:r>
              <a:rPr lang="hu-HU" sz="1400" b="0" dirty="0" err="1"/>
              <a:t>composits</a:t>
            </a:r>
            <a:r>
              <a:rPr lang="en-US" sz="1400" b="0" dirty="0"/>
              <a:t> based on 4+4 indicators) </a:t>
            </a:r>
            <a:endParaRPr lang="hu-HU" sz="1400" b="0" dirty="0"/>
          </a:p>
          <a:p>
            <a:r>
              <a:rPr lang="en-US" sz="1400" b="0" dirty="0"/>
              <a:t>Source: Salamin 2018 (key-expert questionnaire</a:t>
            </a:r>
            <a:r>
              <a:rPr lang="hu-HU" sz="1400" b="0" dirty="0"/>
              <a:t>)</a:t>
            </a:r>
            <a:br>
              <a:rPr lang="hu-HU" dirty="0"/>
            </a:br>
            <a:endParaRPr lang="hu-H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5CBC40-A273-4C67-A404-B39C0F2B8560}"/>
              </a:ext>
            </a:extLst>
          </p:cNvPr>
          <p:cNvSpPr/>
          <p:nvPr/>
        </p:nvSpPr>
        <p:spPr>
          <a:xfrm>
            <a:off x="3546100" y="5993452"/>
            <a:ext cx="1025899" cy="551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hu-HU" sz="1100" b="1" dirty="0">
                <a:solidFill>
                  <a:schemeClr val="tx1"/>
                </a:solidFill>
              </a:rPr>
              <a:t>Status (</a:t>
            </a:r>
            <a:r>
              <a:rPr lang="hu-HU" sz="1100" b="1" dirty="0" err="1">
                <a:solidFill>
                  <a:schemeClr val="tx1"/>
                </a:solidFill>
              </a:rPr>
              <a:t>percentage</a:t>
            </a:r>
            <a:r>
              <a:rPr lang="hu-HU" sz="1100" b="1" dirty="0">
                <a:solidFill>
                  <a:schemeClr val="tx1"/>
                </a:solidFill>
              </a:rPr>
              <a:t> of </a:t>
            </a:r>
            <a:r>
              <a:rPr lang="hu-HU" sz="1100" b="1" dirty="0" err="1">
                <a:solidFill>
                  <a:schemeClr val="tx1"/>
                </a:solidFill>
              </a:rPr>
              <a:t>max</a:t>
            </a:r>
            <a:r>
              <a:rPr lang="hu-HU" sz="1100" b="1" dirty="0">
                <a:solidFill>
                  <a:schemeClr val="tx1"/>
                </a:solidFill>
              </a:rPr>
              <a:t> </a:t>
            </a:r>
            <a:r>
              <a:rPr lang="hu-HU" sz="1100" b="1" dirty="0" err="1">
                <a:solidFill>
                  <a:schemeClr val="tx1"/>
                </a:solidFill>
              </a:rPr>
              <a:t>value</a:t>
            </a:r>
            <a:r>
              <a:rPr lang="hu-HU" sz="1100" b="1" dirty="0">
                <a:solidFill>
                  <a:schemeClr val="tx1"/>
                </a:solidFill>
              </a:rPr>
              <a:t>)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A12ECA-D44A-4797-B344-98F5ACA350B6}"/>
              </a:ext>
            </a:extLst>
          </p:cNvPr>
          <p:cNvSpPr/>
          <p:nvPr/>
        </p:nvSpPr>
        <p:spPr>
          <a:xfrm>
            <a:off x="4824231" y="5974080"/>
            <a:ext cx="1727161" cy="525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hu-HU" sz="1100" b="1" dirty="0" err="1">
                <a:solidFill>
                  <a:schemeClr val="tx1"/>
                </a:solidFill>
              </a:rPr>
              <a:t>Change</a:t>
            </a:r>
            <a:r>
              <a:rPr lang="hu-HU" sz="1100" b="1" dirty="0">
                <a:solidFill>
                  <a:schemeClr val="tx1"/>
                </a:solidFill>
              </a:rPr>
              <a:t> </a:t>
            </a:r>
            <a:r>
              <a:rPr lang="hu-HU" sz="1100" b="1" dirty="0" err="1">
                <a:solidFill>
                  <a:schemeClr val="tx1"/>
                </a:solidFill>
              </a:rPr>
              <a:t>from</a:t>
            </a:r>
            <a:r>
              <a:rPr lang="hu-HU" sz="1100" b="1" dirty="0">
                <a:solidFill>
                  <a:schemeClr val="tx1"/>
                </a:solidFill>
              </a:rPr>
              <a:t> 2002 (</a:t>
            </a:r>
            <a:r>
              <a:rPr lang="hu-HU" sz="1100" b="1" dirty="0" err="1">
                <a:solidFill>
                  <a:schemeClr val="tx1"/>
                </a:solidFill>
              </a:rPr>
              <a:t>percentage</a:t>
            </a:r>
            <a:r>
              <a:rPr lang="hu-HU" sz="1100" b="1" dirty="0">
                <a:solidFill>
                  <a:schemeClr val="tx1"/>
                </a:solidFill>
              </a:rPr>
              <a:t> of </a:t>
            </a:r>
            <a:r>
              <a:rPr lang="hu-HU" sz="1100" b="1" dirty="0" err="1">
                <a:solidFill>
                  <a:schemeClr val="tx1"/>
                </a:solidFill>
              </a:rPr>
              <a:t>max</a:t>
            </a:r>
            <a:r>
              <a:rPr lang="hu-HU" sz="1100" b="1" dirty="0">
                <a:solidFill>
                  <a:schemeClr val="tx1"/>
                </a:solidFill>
              </a:rPr>
              <a:t> </a:t>
            </a:r>
            <a:r>
              <a:rPr lang="hu-HU" sz="1100" b="1" dirty="0" err="1">
                <a:solidFill>
                  <a:schemeClr val="tx1"/>
                </a:solidFill>
              </a:rPr>
              <a:t>value</a:t>
            </a:r>
            <a:r>
              <a:rPr lang="hu-HU" sz="1100" b="1" dirty="0">
                <a:solidFill>
                  <a:schemeClr val="tx1"/>
                </a:solidFill>
              </a:rPr>
              <a:t>)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1BCCFC-74E3-4940-B73D-1C99DC6F54C1}"/>
              </a:ext>
            </a:extLst>
          </p:cNvPr>
          <p:cNvSpPr/>
          <p:nvPr/>
        </p:nvSpPr>
        <p:spPr>
          <a:xfrm>
            <a:off x="1331640" y="1692569"/>
            <a:ext cx="6768752" cy="322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12" name="Kép 11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15AC4123-5F96-4285-A787-BD9FB3E40F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0" t="16610" r="61282" b="6809"/>
          <a:stretch/>
        </p:blipFill>
        <p:spPr>
          <a:xfrm>
            <a:off x="313098" y="5991244"/>
            <a:ext cx="569993" cy="698972"/>
          </a:xfrm>
          <a:prstGeom prst="rect">
            <a:avLst/>
          </a:prstGeom>
        </p:spPr>
      </p:pic>
      <p:pic>
        <p:nvPicPr>
          <p:cNvPr id="13" name="Picture 38" descr="owner">
            <a:extLst>
              <a:ext uri="{FF2B5EF4-FFF2-40B4-BE49-F238E27FC236}">
                <a16:creationId xmlns:a16="http://schemas.microsoft.com/office/drawing/2014/main" id="{004B7EA4-59B1-4796-98B6-AFDC4C46E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26088" y="5991135"/>
            <a:ext cx="504814" cy="698972"/>
          </a:xfrm>
          <a:prstGeom prst="rect">
            <a:avLst/>
          </a:prstGeom>
          <a:noFill/>
        </p:spPr>
      </p:pic>
      <p:pic>
        <p:nvPicPr>
          <p:cNvPr id="14" name="Kép 22">
            <a:extLst>
              <a:ext uri="{FF2B5EF4-FFF2-40B4-BE49-F238E27FC236}">
                <a16:creationId xmlns:a16="http://schemas.microsoft.com/office/drawing/2014/main" id="{43C39A16-A0F2-4A0E-A1F5-0A721F9767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4366" y="5991135"/>
            <a:ext cx="591722" cy="698972"/>
          </a:xfrm>
          <a:prstGeom prst="rect">
            <a:avLst/>
          </a:prstGeom>
        </p:spPr>
      </p:pic>
      <p:pic>
        <p:nvPicPr>
          <p:cNvPr id="17" name="Kép 16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671FE54A-4BC5-4E8C-AB2A-DF9E9156D4CD}"/>
              </a:ext>
            </a:extLst>
          </p:cNvPr>
          <p:cNvPicPr/>
          <p:nvPr/>
        </p:nvPicPr>
        <p:blipFill rotWithShape="1">
          <a:blip r:embed="rId7"/>
          <a:srcRect l="29493" t="13268" r="19594" b="19424"/>
          <a:stretch/>
        </p:blipFill>
        <p:spPr bwMode="auto">
          <a:xfrm>
            <a:off x="7408984" y="265251"/>
            <a:ext cx="1555503" cy="105192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Hatszög 17">
            <a:extLst>
              <a:ext uri="{FF2B5EF4-FFF2-40B4-BE49-F238E27FC236}">
                <a16:creationId xmlns:a16="http://schemas.microsoft.com/office/drawing/2014/main" id="{DECCCD06-F041-4BFF-8B18-31EB562C6F15}"/>
              </a:ext>
            </a:extLst>
          </p:cNvPr>
          <p:cNvSpPr/>
          <p:nvPr/>
        </p:nvSpPr>
        <p:spPr>
          <a:xfrm rot="5400000">
            <a:off x="8231839" y="496457"/>
            <a:ext cx="446291" cy="480768"/>
          </a:xfrm>
          <a:prstGeom prst="hexagon">
            <a:avLst/>
          </a:prstGeom>
          <a:solidFill>
            <a:srgbClr val="FF0000">
              <a:alpha val="21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084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8094" y="335128"/>
            <a:ext cx="6798734" cy="1303867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hu-HU" sz="2800" b="1" dirty="0"/>
              <a:t>More and more </a:t>
            </a:r>
            <a:r>
              <a:rPr lang="hu-HU" sz="2800" b="1" dirty="0" err="1"/>
              <a:t>instruments</a:t>
            </a:r>
            <a:r>
              <a:rPr lang="hu-HU" sz="2800" b="1" dirty="0"/>
              <a:t>.. </a:t>
            </a:r>
            <a:endParaRPr lang="en-US" sz="2800" b="1" dirty="0"/>
          </a:p>
        </p:txBody>
      </p:sp>
      <p:sp>
        <p:nvSpPr>
          <p:cNvPr id="5" name="Téglalap 4"/>
          <p:cNvSpPr/>
          <p:nvPr/>
        </p:nvSpPr>
        <p:spPr>
          <a:xfrm>
            <a:off x="2631719" y="6550223"/>
            <a:ext cx="4073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dirty="0" err="1"/>
              <a:t>Source</a:t>
            </a:r>
            <a:r>
              <a:rPr lang="hu-HU" sz="1400" dirty="0"/>
              <a:t>: Salamin 2018 (</a:t>
            </a:r>
            <a:r>
              <a:rPr lang="en-US" sz="1400" dirty="0"/>
              <a:t>key-expert questionnaire</a:t>
            </a:r>
            <a:r>
              <a:rPr lang="hu-HU" sz="1400" dirty="0"/>
              <a:t>)</a:t>
            </a:r>
          </a:p>
        </p:txBody>
      </p:sp>
      <p:pic>
        <p:nvPicPr>
          <p:cNvPr id="6" name="Kép 5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9C3366D5-DD96-4E82-AD34-7E770AEE00CE}"/>
              </a:ext>
            </a:extLst>
          </p:cNvPr>
          <p:cNvPicPr/>
          <p:nvPr/>
        </p:nvPicPr>
        <p:blipFill rotWithShape="1">
          <a:blip r:embed="rId3"/>
          <a:srcRect l="29493" t="13268" r="19594" b="19424"/>
          <a:stretch/>
        </p:blipFill>
        <p:spPr bwMode="auto">
          <a:xfrm>
            <a:off x="7408984" y="265250"/>
            <a:ext cx="1555503" cy="105192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Hatszög 6">
            <a:extLst>
              <a:ext uri="{FF2B5EF4-FFF2-40B4-BE49-F238E27FC236}">
                <a16:creationId xmlns:a16="http://schemas.microsoft.com/office/drawing/2014/main" id="{AC97EF6D-EE97-484E-A151-878CBF1C735D}"/>
              </a:ext>
            </a:extLst>
          </p:cNvPr>
          <p:cNvSpPr/>
          <p:nvPr/>
        </p:nvSpPr>
        <p:spPr>
          <a:xfrm rot="5400000">
            <a:off x="8500958" y="853642"/>
            <a:ext cx="446291" cy="480768"/>
          </a:xfrm>
          <a:prstGeom prst="hexagon">
            <a:avLst/>
          </a:prstGeom>
          <a:solidFill>
            <a:srgbClr val="FF0000">
              <a:alpha val="21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6229BE7B-A272-4F2F-8514-7869913C5E3E}"/>
              </a:ext>
            </a:extLst>
          </p:cNvPr>
          <p:cNvGraphicFramePr>
            <a:graphicFrameLocks noGrp="1"/>
          </p:cNvGraphicFramePr>
          <p:nvPr/>
        </p:nvGraphicFramePr>
        <p:xfrm>
          <a:off x="628651" y="2433014"/>
          <a:ext cx="7886698" cy="3136560"/>
        </p:xfrm>
        <a:graphic>
          <a:graphicData uri="http://schemas.openxmlformats.org/drawingml/2006/table">
            <a:tbl>
              <a:tblPr/>
              <a:tblGrid>
                <a:gridCol w="2055357">
                  <a:extLst>
                    <a:ext uri="{9D8B030D-6E8A-4147-A177-3AD203B41FA5}">
                      <a16:colId xmlns:a16="http://schemas.microsoft.com/office/drawing/2014/main" val="460767865"/>
                    </a:ext>
                  </a:extLst>
                </a:gridCol>
                <a:gridCol w="590181">
                  <a:extLst>
                    <a:ext uri="{9D8B030D-6E8A-4147-A177-3AD203B41FA5}">
                      <a16:colId xmlns:a16="http://schemas.microsoft.com/office/drawing/2014/main" val="4206268437"/>
                    </a:ext>
                  </a:extLst>
                </a:gridCol>
                <a:gridCol w="607799">
                  <a:extLst>
                    <a:ext uri="{9D8B030D-6E8A-4147-A177-3AD203B41FA5}">
                      <a16:colId xmlns:a16="http://schemas.microsoft.com/office/drawing/2014/main" val="2354265175"/>
                    </a:ext>
                  </a:extLst>
                </a:gridCol>
                <a:gridCol w="616607">
                  <a:extLst>
                    <a:ext uri="{9D8B030D-6E8A-4147-A177-3AD203B41FA5}">
                      <a16:colId xmlns:a16="http://schemas.microsoft.com/office/drawing/2014/main" val="1473385757"/>
                    </a:ext>
                  </a:extLst>
                </a:gridCol>
                <a:gridCol w="581372">
                  <a:extLst>
                    <a:ext uri="{9D8B030D-6E8A-4147-A177-3AD203B41FA5}">
                      <a16:colId xmlns:a16="http://schemas.microsoft.com/office/drawing/2014/main" val="938788026"/>
                    </a:ext>
                  </a:extLst>
                </a:gridCol>
                <a:gridCol w="563755">
                  <a:extLst>
                    <a:ext uri="{9D8B030D-6E8A-4147-A177-3AD203B41FA5}">
                      <a16:colId xmlns:a16="http://schemas.microsoft.com/office/drawing/2014/main" val="3706721206"/>
                    </a:ext>
                  </a:extLst>
                </a:gridCol>
                <a:gridCol w="563755">
                  <a:extLst>
                    <a:ext uri="{9D8B030D-6E8A-4147-A177-3AD203B41FA5}">
                      <a16:colId xmlns:a16="http://schemas.microsoft.com/office/drawing/2014/main" val="2181005234"/>
                    </a:ext>
                  </a:extLst>
                </a:gridCol>
                <a:gridCol w="563755">
                  <a:extLst>
                    <a:ext uri="{9D8B030D-6E8A-4147-A177-3AD203B41FA5}">
                      <a16:colId xmlns:a16="http://schemas.microsoft.com/office/drawing/2014/main" val="2845419390"/>
                    </a:ext>
                  </a:extLst>
                </a:gridCol>
                <a:gridCol w="563755">
                  <a:extLst>
                    <a:ext uri="{9D8B030D-6E8A-4147-A177-3AD203B41FA5}">
                      <a16:colId xmlns:a16="http://schemas.microsoft.com/office/drawing/2014/main" val="1790581426"/>
                    </a:ext>
                  </a:extLst>
                </a:gridCol>
                <a:gridCol w="563755">
                  <a:extLst>
                    <a:ext uri="{9D8B030D-6E8A-4147-A177-3AD203B41FA5}">
                      <a16:colId xmlns:a16="http://schemas.microsoft.com/office/drawing/2014/main" val="529307211"/>
                    </a:ext>
                  </a:extLst>
                </a:gridCol>
                <a:gridCol w="616607">
                  <a:extLst>
                    <a:ext uri="{9D8B030D-6E8A-4147-A177-3AD203B41FA5}">
                      <a16:colId xmlns:a16="http://schemas.microsoft.com/office/drawing/2014/main" val="3277555290"/>
                    </a:ext>
                  </a:extLst>
                </a:gridCol>
              </a:tblGrid>
              <a:tr h="17884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/space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 of planning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change by levels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648010"/>
                  </a:ext>
                </a:extLst>
              </a:tr>
              <a:tr h="67068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Spatial strategy/vision/concept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Physical/land use plan (zoning)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Integrated development strategy (addressing more policies)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Building control (regulation)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640231"/>
                  </a:ext>
                </a:extLst>
              </a:tr>
              <a:tr h="17884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introduced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abolished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introduced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abolished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introduced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abolished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introduced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abolished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introduced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abolished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22906"/>
                  </a:ext>
                </a:extLst>
              </a:tr>
              <a:tr h="17884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859660"/>
                  </a:ext>
                </a:extLst>
              </a:tr>
              <a:tr h="17884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350124"/>
                  </a:ext>
                </a:extLst>
              </a:tr>
              <a:tr h="17884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Regional (NUTS2)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259811"/>
                  </a:ext>
                </a:extLst>
              </a:tr>
              <a:tr h="17884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Regional (NUTS3, subregion)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815618"/>
                  </a:ext>
                </a:extLst>
              </a:tr>
              <a:tr h="17884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Local-municipal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977923"/>
                  </a:ext>
                </a:extLst>
              </a:tr>
              <a:tr h="17884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of city (Sub-local)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445274"/>
                  </a:ext>
                </a:extLst>
              </a:tr>
              <a:tr h="17884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Border crossing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931284"/>
                  </a:ext>
                </a:extLst>
              </a:tr>
              <a:tr h="17884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Transnational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101443"/>
                  </a:ext>
                </a:extLst>
              </a:tr>
              <a:tr h="17884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Cityregion, FUA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566384"/>
                  </a:ext>
                </a:extLst>
              </a:tr>
              <a:tr h="1863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functional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432451"/>
                  </a:ext>
                </a:extLst>
              </a:tr>
              <a:tr h="1863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change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1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1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1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1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 dirty="0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308514"/>
                  </a:ext>
                </a:extLst>
              </a:tr>
            </a:tbl>
          </a:graphicData>
        </a:graphic>
      </p:graphicFrame>
      <p:sp>
        <p:nvSpPr>
          <p:cNvPr id="9" name="Tartalom helye 8">
            <a:extLst>
              <a:ext uri="{FF2B5EF4-FFF2-40B4-BE49-F238E27FC236}">
                <a16:creationId xmlns:a16="http://schemas.microsoft.com/office/drawing/2014/main" id="{EEDD429E-17A6-4374-93F2-41B0514F8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1600" dirty="0" err="1"/>
              <a:t>Existance</a:t>
            </a:r>
            <a:r>
              <a:rPr lang="hu-HU" sz="1600" dirty="0"/>
              <a:t> of </a:t>
            </a:r>
            <a:r>
              <a:rPr lang="hu-HU" sz="1600" dirty="0" err="1"/>
              <a:t>different</a:t>
            </a:r>
            <a:r>
              <a:rPr lang="hu-HU" sz="1600" dirty="0"/>
              <a:t> </a:t>
            </a:r>
            <a:r>
              <a:rPr lang="hu-HU" sz="1600" dirty="0" err="1"/>
              <a:t>types</a:t>
            </a:r>
            <a:r>
              <a:rPr lang="hu-HU" sz="1600" dirty="0"/>
              <a:t> </a:t>
            </a:r>
            <a:r>
              <a:rPr lang="hu-HU" sz="1600" dirty="0" err="1"/>
              <a:t>plans</a:t>
            </a:r>
            <a:r>
              <a:rPr lang="hu-HU" sz="1600" dirty="0"/>
              <a:t> </a:t>
            </a:r>
            <a:r>
              <a:rPr lang="hu-HU" sz="1600" dirty="0" err="1"/>
              <a:t>on</a:t>
            </a:r>
            <a:r>
              <a:rPr lang="hu-HU" sz="1600" dirty="0"/>
              <a:t> </a:t>
            </a:r>
            <a:r>
              <a:rPr lang="hu-HU" sz="1600" dirty="0" err="1"/>
              <a:t>different</a:t>
            </a:r>
            <a:r>
              <a:rPr lang="hu-HU" sz="1600" dirty="0"/>
              <a:t> </a:t>
            </a:r>
            <a:r>
              <a:rPr lang="hu-HU" sz="1600" dirty="0" err="1"/>
              <a:t>scales</a:t>
            </a:r>
            <a:r>
              <a:rPr lang="hu-HU" sz="1600" dirty="0"/>
              <a:t> (</a:t>
            </a:r>
            <a:r>
              <a:rPr lang="hu-HU" sz="1600" dirty="0" err="1"/>
              <a:t>Number</a:t>
            </a:r>
            <a:r>
              <a:rPr lang="hu-HU" sz="1600" dirty="0"/>
              <a:t> of </a:t>
            </a:r>
            <a:r>
              <a:rPr lang="hu-HU" sz="1600" dirty="0" err="1"/>
              <a:t>countries</a:t>
            </a:r>
            <a:r>
              <a:rPr lang="hu-HU" sz="1600" dirty="0"/>
              <a:t>)</a:t>
            </a:r>
          </a:p>
        </p:txBody>
      </p:sp>
      <p:pic>
        <p:nvPicPr>
          <p:cNvPr id="8" name="Kép 7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6340F76D-D5EE-4223-A19D-0100CF6C0A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0" t="16610" r="61282" b="6809"/>
          <a:stretch/>
        </p:blipFill>
        <p:spPr>
          <a:xfrm>
            <a:off x="313098" y="5991244"/>
            <a:ext cx="569993" cy="698972"/>
          </a:xfrm>
          <a:prstGeom prst="rect">
            <a:avLst/>
          </a:prstGeom>
        </p:spPr>
      </p:pic>
      <p:pic>
        <p:nvPicPr>
          <p:cNvPr id="10" name="Picture 38" descr="owner">
            <a:extLst>
              <a:ext uri="{FF2B5EF4-FFF2-40B4-BE49-F238E27FC236}">
                <a16:creationId xmlns:a16="http://schemas.microsoft.com/office/drawing/2014/main" id="{18408ED2-47D7-44EF-8CE5-27876FF69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26088" y="5991135"/>
            <a:ext cx="504814" cy="698972"/>
          </a:xfrm>
          <a:prstGeom prst="rect">
            <a:avLst/>
          </a:prstGeom>
          <a:noFill/>
        </p:spPr>
      </p:pic>
      <p:pic>
        <p:nvPicPr>
          <p:cNvPr id="11" name="Kép 22">
            <a:extLst>
              <a:ext uri="{FF2B5EF4-FFF2-40B4-BE49-F238E27FC236}">
                <a16:creationId xmlns:a16="http://schemas.microsoft.com/office/drawing/2014/main" id="{76217584-D8CE-4D2E-8138-1ADBBA2C57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4366" y="5991135"/>
            <a:ext cx="591722" cy="69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32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l="1646" t="11653" r="2187" b="2007"/>
          <a:stretch/>
        </p:blipFill>
        <p:spPr>
          <a:xfrm>
            <a:off x="1474813" y="2843939"/>
            <a:ext cx="5452699" cy="3634353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 bwMode="auto">
          <a:xfrm>
            <a:off x="691795" y="265249"/>
            <a:ext cx="78867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800" b="1"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dirty="0" err="1"/>
              <a:t>Towards</a:t>
            </a:r>
            <a:r>
              <a:rPr lang="hu-HU" dirty="0"/>
              <a:t> </a:t>
            </a:r>
            <a:r>
              <a:rPr lang="hu-HU" dirty="0" err="1"/>
              <a:t>soft</a:t>
            </a:r>
            <a:r>
              <a:rPr lang="hu-HU" dirty="0"/>
              <a:t> </a:t>
            </a:r>
            <a:r>
              <a:rPr lang="hu-HU" dirty="0" err="1"/>
              <a:t>instuments</a:t>
            </a:r>
            <a:r>
              <a:rPr lang="hu-HU" dirty="0"/>
              <a:t>?</a:t>
            </a:r>
            <a:endParaRPr lang="en-US" dirty="0"/>
          </a:p>
          <a:p>
            <a:r>
              <a:rPr lang="en-US" sz="1600" b="0" dirty="0"/>
              <a:t>Source: Salamin 2018 (key-expert questionnaire, 2017)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34357D-AB55-4CA7-9113-220E394298FC}"/>
              </a:ext>
            </a:extLst>
          </p:cNvPr>
          <p:cNvSpPr/>
          <p:nvPr/>
        </p:nvSpPr>
        <p:spPr>
          <a:xfrm>
            <a:off x="1381482" y="1724093"/>
            <a:ext cx="5670037" cy="636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What are the trends of traditional and less formalized planning?</a:t>
            </a:r>
            <a:endParaRPr lang="hu-HU" sz="1600" b="1" dirty="0">
              <a:solidFill>
                <a:schemeClr val="tx1"/>
              </a:solidFill>
            </a:endParaRPr>
          </a:p>
          <a:p>
            <a:pPr algn="ctr"/>
            <a:r>
              <a:rPr lang="hu-HU" sz="1600" b="1" dirty="0" err="1">
                <a:solidFill>
                  <a:schemeClr val="tx1"/>
                </a:solidFill>
              </a:rPr>
              <a:t>Experiences</a:t>
            </a:r>
            <a:r>
              <a:rPr lang="hu-HU" sz="1600" b="1" dirty="0">
                <a:solidFill>
                  <a:schemeClr val="tx1"/>
                </a:solidFill>
              </a:rPr>
              <a:t> in 30 </a:t>
            </a:r>
            <a:r>
              <a:rPr lang="hu-HU" sz="1600" b="1" dirty="0" err="1">
                <a:solidFill>
                  <a:schemeClr val="tx1"/>
                </a:solidFill>
              </a:rPr>
              <a:t>countries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C3765-B926-4D7C-A53B-1003F89C7A9C}"/>
              </a:ext>
            </a:extLst>
          </p:cNvPr>
          <p:cNvSpPr/>
          <p:nvPr/>
        </p:nvSpPr>
        <p:spPr>
          <a:xfrm>
            <a:off x="1981185" y="6001279"/>
            <a:ext cx="2212873" cy="33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100" b="1" dirty="0" err="1">
                <a:solidFill>
                  <a:schemeClr val="tx1"/>
                </a:solidFill>
              </a:rPr>
              <a:t>Traditioanl</a:t>
            </a:r>
            <a:r>
              <a:rPr lang="en-US" sz="1100" b="1" dirty="0">
                <a:solidFill>
                  <a:schemeClr val="tx1"/>
                </a:solidFill>
              </a:rPr>
              <a:t> planning strengthen</a:t>
            </a:r>
            <a:r>
              <a:rPr lang="hu-HU" sz="1100" b="1" dirty="0" err="1">
                <a:solidFill>
                  <a:schemeClr val="tx1"/>
                </a:solidFill>
              </a:rPr>
              <a:t>eing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2FBFEF-69C0-47A5-AE24-3B6E5F91034F}"/>
              </a:ext>
            </a:extLst>
          </p:cNvPr>
          <p:cNvSpPr/>
          <p:nvPr/>
        </p:nvSpPr>
        <p:spPr>
          <a:xfrm>
            <a:off x="4383885" y="6019659"/>
            <a:ext cx="2543627" cy="32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Less </a:t>
            </a:r>
            <a:r>
              <a:rPr lang="en-US" sz="1100" b="1" dirty="0" err="1">
                <a:solidFill>
                  <a:schemeClr val="tx1"/>
                </a:solidFill>
              </a:rPr>
              <a:t>formalised</a:t>
            </a:r>
            <a:r>
              <a:rPr lang="en-US" sz="1100" b="1" dirty="0">
                <a:solidFill>
                  <a:schemeClr val="tx1"/>
                </a:solidFill>
              </a:rPr>
              <a:t> planning strengthen</a:t>
            </a:r>
            <a:r>
              <a:rPr lang="hu-HU" sz="1100" b="1" dirty="0">
                <a:solidFill>
                  <a:schemeClr val="tx1"/>
                </a:solidFill>
              </a:rPr>
              <a:t>ing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957CB9-7E5C-4D72-8F75-C4ABA6A4D58D}"/>
              </a:ext>
            </a:extLst>
          </p:cNvPr>
          <p:cNvSpPr/>
          <p:nvPr/>
        </p:nvSpPr>
        <p:spPr>
          <a:xfrm>
            <a:off x="2019115" y="6254442"/>
            <a:ext cx="2174943" cy="308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r>
              <a:rPr lang="hu-HU" sz="1100" b="1" dirty="0">
                <a:solidFill>
                  <a:schemeClr val="tx1"/>
                </a:solidFill>
              </a:rPr>
              <a:t>  O</a:t>
            </a:r>
            <a:r>
              <a:rPr lang="en-US" sz="1100" b="1" dirty="0" err="1">
                <a:solidFill>
                  <a:schemeClr val="tx1"/>
                </a:solidFill>
              </a:rPr>
              <a:t>ther</a:t>
            </a:r>
            <a:r>
              <a:rPr lang="en-US" sz="1100" b="1" dirty="0">
                <a:solidFill>
                  <a:schemeClr val="tx1"/>
                </a:solidFill>
              </a:rPr>
              <a:t> opinion</a:t>
            </a:r>
            <a:r>
              <a:rPr lang="hu-HU" sz="1100" b="1" dirty="0">
                <a:solidFill>
                  <a:schemeClr val="tx1"/>
                </a:solidFill>
              </a:rPr>
              <a:t> </a:t>
            </a:r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10" name="Kép 9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A2783DC5-85AC-439B-8A1B-D61B7314781C}"/>
              </a:ext>
            </a:extLst>
          </p:cNvPr>
          <p:cNvPicPr/>
          <p:nvPr/>
        </p:nvPicPr>
        <p:blipFill rotWithShape="1">
          <a:blip r:embed="rId4"/>
          <a:srcRect l="29493" t="13268" r="19594" b="19424"/>
          <a:stretch/>
        </p:blipFill>
        <p:spPr bwMode="auto">
          <a:xfrm>
            <a:off x="7408984" y="265250"/>
            <a:ext cx="1555503" cy="105192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Hatszög 10">
            <a:extLst>
              <a:ext uri="{FF2B5EF4-FFF2-40B4-BE49-F238E27FC236}">
                <a16:creationId xmlns:a16="http://schemas.microsoft.com/office/drawing/2014/main" id="{83819F3E-8451-4863-833A-1212CDFDFFD0}"/>
              </a:ext>
            </a:extLst>
          </p:cNvPr>
          <p:cNvSpPr/>
          <p:nvPr/>
        </p:nvSpPr>
        <p:spPr>
          <a:xfrm rot="5400000">
            <a:off x="8500958" y="853642"/>
            <a:ext cx="446291" cy="480768"/>
          </a:xfrm>
          <a:prstGeom prst="hexagon">
            <a:avLst/>
          </a:prstGeom>
          <a:solidFill>
            <a:srgbClr val="FF0000">
              <a:alpha val="21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11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C1FE3DCF-B5C1-4863-9AB6-5ECBA0D97E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90" t="16610" r="61282" b="6809"/>
          <a:stretch/>
        </p:blipFill>
        <p:spPr>
          <a:xfrm>
            <a:off x="313098" y="5991244"/>
            <a:ext cx="569993" cy="698972"/>
          </a:xfrm>
          <a:prstGeom prst="rect">
            <a:avLst/>
          </a:prstGeom>
        </p:spPr>
      </p:pic>
      <p:pic>
        <p:nvPicPr>
          <p:cNvPr id="13" name="Picture 38" descr="owner">
            <a:extLst>
              <a:ext uri="{FF2B5EF4-FFF2-40B4-BE49-F238E27FC236}">
                <a16:creationId xmlns:a16="http://schemas.microsoft.com/office/drawing/2014/main" id="{9C716E27-494B-406F-A09D-1079E7121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26088" y="5991135"/>
            <a:ext cx="504814" cy="698972"/>
          </a:xfrm>
          <a:prstGeom prst="rect">
            <a:avLst/>
          </a:prstGeom>
          <a:noFill/>
        </p:spPr>
      </p:pic>
      <p:pic>
        <p:nvPicPr>
          <p:cNvPr id="14" name="Kép 22">
            <a:extLst>
              <a:ext uri="{FF2B5EF4-FFF2-40B4-BE49-F238E27FC236}">
                <a16:creationId xmlns:a16="http://schemas.microsoft.com/office/drawing/2014/main" id="{B00D0D8A-DC8D-47D6-ACCD-1173F6DDD6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4366" y="5991135"/>
            <a:ext cx="591722" cy="69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44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506" y="2186116"/>
            <a:ext cx="6920647" cy="43483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EF7BE80-4B3B-47E8-ABF4-AAB52B7434E4}"/>
              </a:ext>
            </a:extLst>
          </p:cNvPr>
          <p:cNvSpPr/>
          <p:nvPr/>
        </p:nvSpPr>
        <p:spPr>
          <a:xfrm>
            <a:off x="2065107" y="5554970"/>
            <a:ext cx="792088" cy="2597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Eastern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35A108-3D47-4998-9366-1AB755B59E0F}"/>
              </a:ext>
            </a:extLst>
          </p:cNvPr>
          <p:cNvSpPr/>
          <p:nvPr/>
        </p:nvSpPr>
        <p:spPr>
          <a:xfrm>
            <a:off x="4139042" y="5544105"/>
            <a:ext cx="792088" cy="2597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Southern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7411FE-385E-4F30-B42F-F31DDC26D4B2}"/>
              </a:ext>
            </a:extLst>
          </p:cNvPr>
          <p:cNvSpPr/>
          <p:nvPr/>
        </p:nvSpPr>
        <p:spPr>
          <a:xfrm>
            <a:off x="6049289" y="5555016"/>
            <a:ext cx="1332148" cy="2597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North-western </a:t>
            </a:r>
          </a:p>
        </p:txBody>
      </p:sp>
      <p:sp>
        <p:nvSpPr>
          <p:cNvPr id="13" name="Cím 1">
            <a:extLst>
              <a:ext uri="{FF2B5EF4-FFF2-40B4-BE49-F238E27FC236}">
                <a16:creationId xmlns:a16="http://schemas.microsoft.com/office/drawing/2014/main" id="{DEF5B560-2AF8-4BAF-A673-63913E731368}"/>
              </a:ext>
            </a:extLst>
          </p:cNvPr>
          <p:cNvSpPr txBox="1">
            <a:spLocks/>
          </p:cNvSpPr>
          <p:nvPr/>
        </p:nvSpPr>
        <p:spPr bwMode="auto">
          <a:xfrm>
            <a:off x="628650" y="295225"/>
            <a:ext cx="78867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800" b="1">
                <a:latin typeface="+mj-lt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hu-HU" dirty="0" err="1"/>
              <a:t>Towards</a:t>
            </a:r>
            <a:r>
              <a:rPr lang="hu-HU" dirty="0"/>
              <a:t> </a:t>
            </a:r>
            <a:r>
              <a:rPr lang="hu-HU" dirty="0" err="1"/>
              <a:t>soft</a:t>
            </a:r>
            <a:r>
              <a:rPr lang="hu-HU" dirty="0"/>
              <a:t> </a:t>
            </a:r>
            <a:r>
              <a:rPr lang="hu-HU" dirty="0" err="1"/>
              <a:t>instuments</a:t>
            </a:r>
            <a:r>
              <a:rPr lang="hu-HU" dirty="0"/>
              <a:t>?</a:t>
            </a:r>
            <a:endParaRPr lang="en-US" dirty="0"/>
          </a:p>
          <a:p>
            <a:r>
              <a:rPr lang="en-US" sz="1400" dirty="0"/>
              <a:t>Source: Salamin 2018 (key-expert questionnaire, 2017)</a:t>
            </a:r>
          </a:p>
        </p:txBody>
      </p:sp>
      <p:pic>
        <p:nvPicPr>
          <p:cNvPr id="14" name="Kép 13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776392CA-357C-4C96-9582-5767CDDE6830}"/>
              </a:ext>
            </a:extLst>
          </p:cNvPr>
          <p:cNvPicPr/>
          <p:nvPr/>
        </p:nvPicPr>
        <p:blipFill rotWithShape="1">
          <a:blip r:embed="rId4"/>
          <a:srcRect l="29493" t="13268" r="19594" b="19424"/>
          <a:stretch/>
        </p:blipFill>
        <p:spPr bwMode="auto">
          <a:xfrm>
            <a:off x="7408984" y="265250"/>
            <a:ext cx="1555503" cy="105192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Hatszög 14">
            <a:extLst>
              <a:ext uri="{FF2B5EF4-FFF2-40B4-BE49-F238E27FC236}">
                <a16:creationId xmlns:a16="http://schemas.microsoft.com/office/drawing/2014/main" id="{95CFF087-6CAB-4A52-996F-42BDAF5D8A8A}"/>
              </a:ext>
            </a:extLst>
          </p:cNvPr>
          <p:cNvSpPr/>
          <p:nvPr/>
        </p:nvSpPr>
        <p:spPr>
          <a:xfrm rot="5400000">
            <a:off x="8500958" y="853642"/>
            <a:ext cx="446291" cy="480768"/>
          </a:xfrm>
          <a:prstGeom prst="hexagon">
            <a:avLst/>
          </a:prstGeom>
          <a:solidFill>
            <a:srgbClr val="FF0000">
              <a:alpha val="21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6" name="Kép 15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6DD90A18-7FCF-42FB-B4AF-EF8626D8B0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90" t="16610" r="61282" b="6809"/>
          <a:stretch/>
        </p:blipFill>
        <p:spPr>
          <a:xfrm>
            <a:off x="313098" y="5991244"/>
            <a:ext cx="569993" cy="698972"/>
          </a:xfrm>
          <a:prstGeom prst="rect">
            <a:avLst/>
          </a:prstGeom>
        </p:spPr>
      </p:pic>
      <p:pic>
        <p:nvPicPr>
          <p:cNvPr id="17" name="Picture 38" descr="owner">
            <a:extLst>
              <a:ext uri="{FF2B5EF4-FFF2-40B4-BE49-F238E27FC236}">
                <a16:creationId xmlns:a16="http://schemas.microsoft.com/office/drawing/2014/main" id="{55C6F3BF-82C0-4E57-B13F-1D26EA440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26088" y="5991135"/>
            <a:ext cx="504814" cy="698972"/>
          </a:xfrm>
          <a:prstGeom prst="rect">
            <a:avLst/>
          </a:prstGeom>
          <a:noFill/>
        </p:spPr>
      </p:pic>
      <p:pic>
        <p:nvPicPr>
          <p:cNvPr id="18" name="Kép 22">
            <a:extLst>
              <a:ext uri="{FF2B5EF4-FFF2-40B4-BE49-F238E27FC236}">
                <a16:creationId xmlns:a16="http://schemas.microsoft.com/office/drawing/2014/main" id="{E074AD46-F0A3-46C1-8E8C-F61BA3B167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4366" y="5991135"/>
            <a:ext cx="591722" cy="698972"/>
          </a:xfrm>
          <a:prstGeom prst="rect">
            <a:avLst/>
          </a:prstGeom>
        </p:spPr>
      </p:pic>
      <p:sp>
        <p:nvSpPr>
          <p:cNvPr id="19" name="Rectangle 6">
            <a:extLst>
              <a:ext uri="{FF2B5EF4-FFF2-40B4-BE49-F238E27FC236}">
                <a16:creationId xmlns:a16="http://schemas.microsoft.com/office/drawing/2014/main" id="{A3E9B529-4AAF-48BF-AA26-B008D4368FD5}"/>
              </a:ext>
            </a:extLst>
          </p:cNvPr>
          <p:cNvSpPr/>
          <p:nvPr/>
        </p:nvSpPr>
        <p:spPr>
          <a:xfrm>
            <a:off x="1679897" y="5915100"/>
            <a:ext cx="2212873" cy="33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100" b="1" dirty="0" err="1">
                <a:solidFill>
                  <a:schemeClr val="tx1"/>
                </a:solidFill>
              </a:rPr>
              <a:t>Traditioanl</a:t>
            </a:r>
            <a:r>
              <a:rPr lang="en-US" sz="1100" b="1" dirty="0">
                <a:solidFill>
                  <a:schemeClr val="tx1"/>
                </a:solidFill>
              </a:rPr>
              <a:t> planning strengthen</a:t>
            </a:r>
            <a:r>
              <a:rPr lang="hu-HU" sz="1100" b="1" dirty="0" err="1">
                <a:solidFill>
                  <a:schemeClr val="tx1"/>
                </a:solidFill>
              </a:rPr>
              <a:t>eing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D8937199-1573-4E78-92D6-3C2C7844D3BD}"/>
              </a:ext>
            </a:extLst>
          </p:cNvPr>
          <p:cNvSpPr/>
          <p:nvPr/>
        </p:nvSpPr>
        <p:spPr>
          <a:xfrm>
            <a:off x="4505959" y="5933480"/>
            <a:ext cx="2543627" cy="32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Less </a:t>
            </a:r>
            <a:r>
              <a:rPr lang="en-US" sz="1100" b="1" dirty="0" err="1">
                <a:solidFill>
                  <a:schemeClr val="tx1"/>
                </a:solidFill>
              </a:rPr>
              <a:t>formalised</a:t>
            </a:r>
            <a:r>
              <a:rPr lang="en-US" sz="1100" b="1" dirty="0">
                <a:solidFill>
                  <a:schemeClr val="tx1"/>
                </a:solidFill>
              </a:rPr>
              <a:t> planning strengthen</a:t>
            </a:r>
            <a:r>
              <a:rPr lang="hu-HU" sz="1100" b="1" dirty="0">
                <a:solidFill>
                  <a:schemeClr val="tx1"/>
                </a:solidFill>
              </a:rPr>
              <a:t>ing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6E6D3B7E-642D-43D2-9620-3EE91780A822}"/>
              </a:ext>
            </a:extLst>
          </p:cNvPr>
          <p:cNvSpPr/>
          <p:nvPr/>
        </p:nvSpPr>
        <p:spPr>
          <a:xfrm>
            <a:off x="1646237" y="6218651"/>
            <a:ext cx="2174943" cy="308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r>
              <a:rPr lang="hu-HU" sz="1100" b="1" dirty="0">
                <a:solidFill>
                  <a:schemeClr val="tx1"/>
                </a:solidFill>
              </a:rPr>
              <a:t>   O</a:t>
            </a:r>
            <a:r>
              <a:rPr lang="en-US" sz="1100" b="1" dirty="0" err="1">
                <a:solidFill>
                  <a:schemeClr val="tx1"/>
                </a:solidFill>
              </a:rPr>
              <a:t>ther</a:t>
            </a:r>
            <a:r>
              <a:rPr lang="en-US" sz="1100" b="1" dirty="0">
                <a:solidFill>
                  <a:schemeClr val="tx1"/>
                </a:solidFill>
              </a:rPr>
              <a:t> opinion</a:t>
            </a: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0F835F70-FD2D-46FE-9FB3-BC328559643F}"/>
              </a:ext>
            </a:extLst>
          </p:cNvPr>
          <p:cNvSpPr/>
          <p:nvPr/>
        </p:nvSpPr>
        <p:spPr>
          <a:xfrm>
            <a:off x="883092" y="2186116"/>
            <a:ext cx="6914062" cy="6364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What are the trends of traditional and less formalized planning?</a:t>
            </a:r>
            <a:endParaRPr lang="hu-HU" sz="1600" b="1" dirty="0">
              <a:solidFill>
                <a:schemeClr val="tx1"/>
              </a:solidFill>
            </a:endParaRPr>
          </a:p>
          <a:p>
            <a:pPr algn="ctr"/>
            <a:r>
              <a:rPr lang="hu-HU" sz="1600" b="1" dirty="0" err="1">
                <a:solidFill>
                  <a:schemeClr val="tx1"/>
                </a:solidFill>
              </a:rPr>
              <a:t>Experiences</a:t>
            </a:r>
            <a:r>
              <a:rPr lang="hu-HU" sz="1600" b="1" dirty="0">
                <a:solidFill>
                  <a:schemeClr val="tx1"/>
                </a:solidFill>
              </a:rPr>
              <a:t> in 30 </a:t>
            </a:r>
            <a:r>
              <a:rPr lang="hu-HU" sz="1600" b="1" dirty="0" err="1">
                <a:solidFill>
                  <a:schemeClr val="tx1"/>
                </a:solidFill>
              </a:rPr>
              <a:t>countries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1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46076"/>
            <a:ext cx="6780333" cy="1325563"/>
          </a:xfrm>
        </p:spPr>
        <p:txBody>
          <a:bodyPr>
            <a:noAutofit/>
          </a:bodyPr>
          <a:lstStyle/>
          <a:p>
            <a:r>
              <a:rPr lang="hu-HU" sz="2400" b="1" dirty="0" err="1"/>
              <a:t>Have</a:t>
            </a:r>
            <a:r>
              <a:rPr lang="hu-HU" sz="2400" b="1" dirty="0"/>
              <a:t> </a:t>
            </a:r>
            <a:r>
              <a:rPr lang="hu-HU" sz="2400" b="1" dirty="0" err="1"/>
              <a:t>new</a:t>
            </a:r>
            <a:r>
              <a:rPr lang="hu-HU" sz="2400" b="1" dirty="0"/>
              <a:t> </a:t>
            </a:r>
            <a:r>
              <a:rPr lang="hu-HU" sz="2400" b="1" dirty="0" err="1"/>
              <a:t>types</a:t>
            </a:r>
            <a:r>
              <a:rPr lang="hu-HU" sz="2400" b="1" dirty="0"/>
              <a:t> of </a:t>
            </a:r>
            <a:r>
              <a:rPr lang="hu-HU" sz="2400" b="1" dirty="0" err="1"/>
              <a:t>plans</a:t>
            </a:r>
            <a:r>
              <a:rPr lang="hu-HU" sz="2400" b="1" dirty="0"/>
              <a:t> </a:t>
            </a:r>
            <a:r>
              <a:rPr lang="hu-HU" sz="2400" b="1" dirty="0" err="1"/>
              <a:t>or</a:t>
            </a:r>
            <a:r>
              <a:rPr lang="hu-HU" sz="2400" b="1" dirty="0"/>
              <a:t> </a:t>
            </a:r>
            <a:r>
              <a:rPr lang="hu-HU" sz="2400" b="1" dirty="0" err="1"/>
              <a:t>new</a:t>
            </a:r>
            <a:r>
              <a:rPr lang="hu-HU" sz="2400" b="1" dirty="0"/>
              <a:t> planning </a:t>
            </a:r>
            <a:r>
              <a:rPr lang="hu-HU" sz="2400" b="1" dirty="0" err="1"/>
              <a:t>activities</a:t>
            </a:r>
            <a:r>
              <a:rPr lang="hu-HU" sz="2400" b="1" dirty="0"/>
              <a:t> </a:t>
            </a:r>
            <a:r>
              <a:rPr lang="hu-HU" sz="2400" b="1" dirty="0" err="1"/>
              <a:t>emerged</a:t>
            </a:r>
            <a:r>
              <a:rPr lang="hu-HU" sz="2400" b="1" dirty="0"/>
              <a:t> </a:t>
            </a:r>
            <a:r>
              <a:rPr lang="hu-HU" sz="2400" b="1" dirty="0" err="1"/>
              <a:t>by</a:t>
            </a:r>
            <a:r>
              <a:rPr lang="hu-HU" sz="2400" b="1" dirty="0"/>
              <a:t> the </a:t>
            </a:r>
            <a:r>
              <a:rPr lang="hu-HU" sz="2400" b="1" dirty="0" err="1"/>
              <a:t>motivation</a:t>
            </a:r>
            <a:r>
              <a:rPr lang="hu-HU" sz="2400" b="1" dirty="0"/>
              <a:t> of EU </a:t>
            </a:r>
            <a:r>
              <a:rPr lang="hu-HU" sz="2400" b="1" dirty="0" err="1"/>
              <a:t>cohesion</a:t>
            </a:r>
            <a:r>
              <a:rPr lang="hu-HU" sz="2400" b="1" dirty="0"/>
              <a:t> (regional) policy </a:t>
            </a:r>
            <a:r>
              <a:rPr lang="hu-HU" sz="2400" b="1" dirty="0" err="1"/>
              <a:t>or</a:t>
            </a:r>
            <a:r>
              <a:rPr lang="hu-HU" sz="2400" b="1" dirty="0"/>
              <a:t> </a:t>
            </a:r>
            <a:r>
              <a:rPr lang="hu-HU" sz="2400" b="1" dirty="0" err="1"/>
              <a:t>its</a:t>
            </a:r>
            <a:r>
              <a:rPr lang="hu-HU" sz="2400" b="1" dirty="0"/>
              <a:t> </a:t>
            </a:r>
            <a:r>
              <a:rPr lang="hu-HU" sz="2400" b="1" dirty="0" err="1"/>
              <a:t>sources</a:t>
            </a:r>
            <a:r>
              <a:rPr lang="hu-HU" sz="2400" b="1" dirty="0"/>
              <a:t> </a:t>
            </a:r>
            <a:r>
              <a:rPr lang="hu-HU" sz="2400" b="1" dirty="0" err="1"/>
              <a:t>since</a:t>
            </a:r>
            <a:r>
              <a:rPr lang="hu-HU" sz="2400" b="1" dirty="0"/>
              <a:t> 2002?</a:t>
            </a:r>
            <a:br>
              <a:rPr lang="hu-HU" sz="2400" dirty="0"/>
            </a:br>
            <a:endParaRPr lang="hu-HU" sz="2400" dirty="0"/>
          </a:p>
        </p:txBody>
      </p:sp>
      <p:pic>
        <p:nvPicPr>
          <p:cNvPr id="4" name="Kép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" t="3831" r="628" b="3335"/>
          <a:stretch/>
        </p:blipFill>
        <p:spPr bwMode="auto">
          <a:xfrm>
            <a:off x="705173" y="1588576"/>
            <a:ext cx="3789336" cy="2681207"/>
          </a:xfrm>
          <a:prstGeom prst="rect">
            <a:avLst/>
          </a:prstGeom>
          <a:noFill/>
        </p:spPr>
      </p:pic>
      <p:pic>
        <p:nvPicPr>
          <p:cNvPr id="5" name="Tartalom helye 4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 t="1409" r="910" b="2994"/>
          <a:stretch/>
        </p:blipFill>
        <p:spPr bwMode="auto">
          <a:xfrm>
            <a:off x="2484014" y="2688955"/>
            <a:ext cx="6594251" cy="3634353"/>
          </a:xfrm>
          <a:prstGeom prst="rect">
            <a:avLst/>
          </a:prstGeom>
          <a:noFill/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4814046" y="1505416"/>
            <a:ext cx="4065605" cy="496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600" b="1" dirty="0" err="1"/>
              <a:t>Source</a:t>
            </a:r>
            <a:r>
              <a:rPr lang="hu-HU" sz="1600" b="1" dirty="0"/>
              <a:t>: </a:t>
            </a:r>
            <a:r>
              <a:rPr lang="hu-HU" sz="1600" b="1" dirty="0" err="1"/>
              <a:t>Questionnaire</a:t>
            </a:r>
            <a:r>
              <a:rPr lang="hu-HU" sz="1600" b="1" dirty="0"/>
              <a:t> </a:t>
            </a:r>
            <a:r>
              <a:rPr lang="hu-HU" sz="1600" b="1" dirty="0" err="1"/>
              <a:t>survey</a:t>
            </a:r>
            <a:r>
              <a:rPr lang="hu-HU" sz="1600" b="1" dirty="0"/>
              <a:t> Salamin G 2017 (M:120)</a:t>
            </a:r>
            <a:br>
              <a:rPr lang="hu-HU" sz="1600" dirty="0"/>
            </a:br>
            <a:endParaRPr lang="hu-HU" sz="1600" dirty="0"/>
          </a:p>
        </p:txBody>
      </p:sp>
      <p:sp>
        <p:nvSpPr>
          <p:cNvPr id="6" name="Cím 5"/>
          <p:cNvSpPr>
            <a:spLocks noGrp="1"/>
          </p:cNvSpPr>
          <p:nvPr/>
        </p:nvSpPr>
        <p:spPr>
          <a:xfrm>
            <a:off x="65735" y="4656002"/>
            <a:ext cx="2341756" cy="7554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hu-HU" sz="900" kern="12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East</a:t>
            </a:r>
            <a:r>
              <a:rPr lang="hu-HU" sz="900" kern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PL, HU, CZ, SK, SL, HR, SRB, RO, EE, LV, LT</a:t>
            </a:r>
            <a:endParaRPr lang="hu-H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hu-HU" sz="900" kern="12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  <a:r>
              <a:rPr lang="hu-HU" sz="900" kern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West: AT, FR,  UK, IE, SE, NO, FI, DK, DE, LU, BE, NL,  CH, </a:t>
            </a:r>
            <a:endParaRPr lang="hu-H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hu-HU" sz="900" kern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South: IT, PT, MT, CY, GR, ES</a:t>
            </a:r>
            <a:endParaRPr lang="hu-H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Kép 8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774CFF35-0B0A-4032-840C-B9DE90A8A837}"/>
              </a:ext>
            </a:extLst>
          </p:cNvPr>
          <p:cNvPicPr/>
          <p:nvPr/>
        </p:nvPicPr>
        <p:blipFill rotWithShape="1">
          <a:blip r:embed="rId4"/>
          <a:srcRect l="29493" t="13268" r="19594" b="19424"/>
          <a:stretch/>
        </p:blipFill>
        <p:spPr bwMode="auto">
          <a:xfrm>
            <a:off x="7408984" y="265250"/>
            <a:ext cx="1555503" cy="105192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Hatszög 9">
            <a:extLst>
              <a:ext uri="{FF2B5EF4-FFF2-40B4-BE49-F238E27FC236}">
                <a16:creationId xmlns:a16="http://schemas.microsoft.com/office/drawing/2014/main" id="{815801F6-88E9-4C7C-82DC-BE4FF76C1C9F}"/>
              </a:ext>
            </a:extLst>
          </p:cNvPr>
          <p:cNvSpPr/>
          <p:nvPr/>
        </p:nvSpPr>
        <p:spPr>
          <a:xfrm rot="5400000">
            <a:off x="8500958" y="853642"/>
            <a:ext cx="446291" cy="480768"/>
          </a:xfrm>
          <a:prstGeom prst="hexagon">
            <a:avLst/>
          </a:prstGeom>
          <a:solidFill>
            <a:srgbClr val="FF0000">
              <a:alpha val="21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54412CB5-2016-47FC-AA26-7FA136F608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90" t="16610" r="61282" b="6809"/>
          <a:stretch/>
        </p:blipFill>
        <p:spPr>
          <a:xfrm>
            <a:off x="313098" y="5991244"/>
            <a:ext cx="569993" cy="698972"/>
          </a:xfrm>
          <a:prstGeom prst="rect">
            <a:avLst/>
          </a:prstGeom>
        </p:spPr>
      </p:pic>
      <p:pic>
        <p:nvPicPr>
          <p:cNvPr id="12" name="Picture 38" descr="owner">
            <a:extLst>
              <a:ext uri="{FF2B5EF4-FFF2-40B4-BE49-F238E27FC236}">
                <a16:creationId xmlns:a16="http://schemas.microsoft.com/office/drawing/2014/main" id="{CE1C6A0E-6167-4337-89FF-A60CBD018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26088" y="5991135"/>
            <a:ext cx="504814" cy="698972"/>
          </a:xfrm>
          <a:prstGeom prst="rect">
            <a:avLst/>
          </a:prstGeom>
          <a:noFill/>
        </p:spPr>
      </p:pic>
      <p:pic>
        <p:nvPicPr>
          <p:cNvPr id="13" name="Kép 22">
            <a:extLst>
              <a:ext uri="{FF2B5EF4-FFF2-40B4-BE49-F238E27FC236}">
                <a16:creationId xmlns:a16="http://schemas.microsoft.com/office/drawing/2014/main" id="{C7EEB651-50D8-42A6-BD70-99A2A4D684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4366" y="5991135"/>
            <a:ext cx="591722" cy="69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1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artalom helye 9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" t="13825" r="2243" b="2384"/>
          <a:stretch/>
        </p:blipFill>
        <p:spPr bwMode="auto">
          <a:xfrm>
            <a:off x="735981" y="2062976"/>
            <a:ext cx="7607919" cy="4326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b="1" dirty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evel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/>
              <a:t>and </a:t>
            </a:r>
            <a:r>
              <a:rPr lang="en-US" sz="2800" b="1" dirty="0">
                <a:solidFill>
                  <a:srgbClr val="C00000"/>
                </a:solidFill>
              </a:rPr>
              <a:t>dynamics</a:t>
            </a:r>
            <a:r>
              <a:rPr lang="en-US" sz="2800" b="1" dirty="0"/>
              <a:t> of Europeanization of spatial planning in countries </a:t>
            </a:r>
            <a:br>
              <a:rPr lang="hu-HU" sz="2400" b="1" dirty="0"/>
            </a:br>
            <a:r>
              <a:rPr lang="hu-HU" sz="1800" b="1" dirty="0"/>
              <a:t>C</a:t>
            </a:r>
            <a:r>
              <a:rPr lang="en-US" sz="1800" b="1" dirty="0" err="1"/>
              <a:t>omposite</a:t>
            </a:r>
            <a:r>
              <a:rPr lang="en-US" sz="1800" b="1" dirty="0"/>
              <a:t> based on </a:t>
            </a:r>
            <a:r>
              <a:rPr lang="hu-HU" sz="1800" b="1" dirty="0" err="1"/>
              <a:t>dimension</a:t>
            </a:r>
            <a:r>
              <a:rPr lang="en-US" sz="1800" b="1" dirty="0"/>
              <a:t> 1,2,4,5 of EMP</a:t>
            </a:r>
            <a:endParaRPr lang="hu-HU" sz="2400" dirty="0"/>
          </a:p>
        </p:txBody>
      </p:sp>
      <p:sp>
        <p:nvSpPr>
          <p:cNvPr id="4" name="Téglalap 3"/>
          <p:cNvSpPr/>
          <p:nvPr/>
        </p:nvSpPr>
        <p:spPr>
          <a:xfrm>
            <a:off x="1295400" y="4902200"/>
            <a:ext cx="1968500" cy="1054100"/>
          </a:xfrm>
          <a:prstGeom prst="rect">
            <a:avLst/>
          </a:prstGeom>
          <a:solidFill>
            <a:srgbClr val="E7FD63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3301999" y="4902200"/>
            <a:ext cx="1883317" cy="1054100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5270500" y="4909345"/>
            <a:ext cx="1096846" cy="1054100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6657278" y="4909345"/>
            <a:ext cx="1686622" cy="1054100"/>
          </a:xfrm>
          <a:prstGeom prst="rect">
            <a:avLst/>
          </a:prstGeom>
          <a:solidFill>
            <a:schemeClr val="bg2">
              <a:lumMod val="75000"/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3CEB432E-AB85-4C6F-A275-75D2D86C79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0" t="16610" r="61282" b="6809"/>
          <a:stretch/>
        </p:blipFill>
        <p:spPr>
          <a:xfrm>
            <a:off x="313098" y="5991244"/>
            <a:ext cx="569993" cy="698972"/>
          </a:xfrm>
          <a:prstGeom prst="rect">
            <a:avLst/>
          </a:prstGeom>
        </p:spPr>
      </p:pic>
      <p:pic>
        <p:nvPicPr>
          <p:cNvPr id="12" name="Picture 38" descr="owner">
            <a:extLst>
              <a:ext uri="{FF2B5EF4-FFF2-40B4-BE49-F238E27FC236}">
                <a16:creationId xmlns:a16="http://schemas.microsoft.com/office/drawing/2014/main" id="{92D47E07-348C-48CE-8B39-C9211F963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26088" y="5991135"/>
            <a:ext cx="504814" cy="698972"/>
          </a:xfrm>
          <a:prstGeom prst="rect">
            <a:avLst/>
          </a:prstGeom>
          <a:noFill/>
        </p:spPr>
      </p:pic>
      <p:pic>
        <p:nvPicPr>
          <p:cNvPr id="13" name="Kép 22">
            <a:extLst>
              <a:ext uri="{FF2B5EF4-FFF2-40B4-BE49-F238E27FC236}">
                <a16:creationId xmlns:a16="http://schemas.microsoft.com/office/drawing/2014/main" id="{124360CA-391A-4670-B20F-4278016D1E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4366" y="5991135"/>
            <a:ext cx="591722" cy="698972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8B6F6A72-2DFE-4BE3-8D61-A7144A507CBF}"/>
              </a:ext>
            </a:extLst>
          </p:cNvPr>
          <p:cNvSpPr/>
          <p:nvPr/>
        </p:nvSpPr>
        <p:spPr>
          <a:xfrm>
            <a:off x="2160396" y="5993452"/>
            <a:ext cx="1968501" cy="618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hu-HU" sz="1100" b="1" dirty="0">
                <a:solidFill>
                  <a:schemeClr val="tx1"/>
                </a:solidFill>
              </a:rPr>
              <a:t>Status (</a:t>
            </a:r>
            <a:r>
              <a:rPr lang="hu-HU" sz="1100" b="1" dirty="0" err="1">
                <a:solidFill>
                  <a:schemeClr val="tx1"/>
                </a:solidFill>
              </a:rPr>
              <a:t>percentage</a:t>
            </a:r>
            <a:r>
              <a:rPr lang="hu-HU" sz="1100" b="1" dirty="0">
                <a:solidFill>
                  <a:schemeClr val="tx1"/>
                </a:solidFill>
              </a:rPr>
              <a:t> of </a:t>
            </a:r>
            <a:r>
              <a:rPr lang="hu-HU" sz="1100" b="1" dirty="0" err="1">
                <a:solidFill>
                  <a:schemeClr val="tx1"/>
                </a:solidFill>
              </a:rPr>
              <a:t>max</a:t>
            </a:r>
            <a:r>
              <a:rPr lang="hu-HU" sz="1100" b="1" dirty="0">
                <a:solidFill>
                  <a:schemeClr val="tx1"/>
                </a:solidFill>
              </a:rPr>
              <a:t> </a:t>
            </a:r>
            <a:r>
              <a:rPr lang="hu-HU" sz="1100" b="1" dirty="0" err="1">
                <a:solidFill>
                  <a:schemeClr val="tx1"/>
                </a:solidFill>
              </a:rPr>
              <a:t>value</a:t>
            </a:r>
            <a:r>
              <a:rPr lang="hu-HU" sz="1100" b="1" dirty="0">
                <a:solidFill>
                  <a:schemeClr val="tx1"/>
                </a:solidFill>
              </a:rPr>
              <a:t>)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0CE7B78C-C439-4E8D-9C61-72A9293E5169}"/>
              </a:ext>
            </a:extLst>
          </p:cNvPr>
          <p:cNvSpPr/>
          <p:nvPr/>
        </p:nvSpPr>
        <p:spPr>
          <a:xfrm>
            <a:off x="4448368" y="5984128"/>
            <a:ext cx="2751039" cy="525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hu-HU" sz="1100" b="1" dirty="0" err="1">
                <a:solidFill>
                  <a:schemeClr val="tx1"/>
                </a:solidFill>
              </a:rPr>
              <a:t>Change</a:t>
            </a:r>
            <a:r>
              <a:rPr lang="hu-HU" sz="1100" b="1" dirty="0">
                <a:solidFill>
                  <a:schemeClr val="tx1"/>
                </a:solidFill>
              </a:rPr>
              <a:t> </a:t>
            </a:r>
            <a:r>
              <a:rPr lang="hu-HU" sz="1100" b="1" dirty="0" err="1">
                <a:solidFill>
                  <a:schemeClr val="tx1"/>
                </a:solidFill>
              </a:rPr>
              <a:t>from</a:t>
            </a:r>
            <a:r>
              <a:rPr lang="hu-HU" sz="1100" b="1" dirty="0">
                <a:solidFill>
                  <a:schemeClr val="tx1"/>
                </a:solidFill>
              </a:rPr>
              <a:t> 2002 (</a:t>
            </a:r>
            <a:r>
              <a:rPr lang="hu-HU" sz="1100" b="1" dirty="0" err="1">
                <a:solidFill>
                  <a:schemeClr val="tx1"/>
                </a:solidFill>
              </a:rPr>
              <a:t>percentage</a:t>
            </a:r>
            <a:r>
              <a:rPr lang="hu-HU" sz="1100" b="1" dirty="0">
                <a:solidFill>
                  <a:schemeClr val="tx1"/>
                </a:solidFill>
              </a:rPr>
              <a:t> of </a:t>
            </a:r>
            <a:r>
              <a:rPr lang="hu-HU" sz="1100" b="1" dirty="0" err="1">
                <a:solidFill>
                  <a:schemeClr val="tx1"/>
                </a:solidFill>
              </a:rPr>
              <a:t>max</a:t>
            </a:r>
            <a:r>
              <a:rPr lang="hu-HU" sz="1100" b="1" dirty="0">
                <a:solidFill>
                  <a:schemeClr val="tx1"/>
                </a:solidFill>
              </a:rPr>
              <a:t> </a:t>
            </a:r>
            <a:r>
              <a:rPr lang="hu-HU" sz="1100" b="1" dirty="0" err="1">
                <a:solidFill>
                  <a:schemeClr val="tx1"/>
                </a:solidFill>
              </a:rPr>
              <a:t>value</a:t>
            </a:r>
            <a:r>
              <a:rPr lang="hu-HU" sz="1100" b="1" dirty="0">
                <a:solidFill>
                  <a:schemeClr val="tx1"/>
                </a:solidFill>
              </a:rPr>
              <a:t>)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6" name="Kép 15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1FAE6D9F-2E28-42EB-A03F-7DBEE6D2D004}"/>
              </a:ext>
            </a:extLst>
          </p:cNvPr>
          <p:cNvPicPr/>
          <p:nvPr/>
        </p:nvPicPr>
        <p:blipFill rotWithShape="1">
          <a:blip r:embed="rId7"/>
          <a:srcRect l="29493" t="13268" r="19594" b="19424"/>
          <a:stretch/>
        </p:blipFill>
        <p:spPr bwMode="auto">
          <a:xfrm>
            <a:off x="7408984" y="265250"/>
            <a:ext cx="1555503" cy="105192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Hatszög 16">
            <a:extLst>
              <a:ext uri="{FF2B5EF4-FFF2-40B4-BE49-F238E27FC236}">
                <a16:creationId xmlns:a16="http://schemas.microsoft.com/office/drawing/2014/main" id="{952A2296-E4A9-4A2A-909E-0D23DBCA9A6B}"/>
              </a:ext>
            </a:extLst>
          </p:cNvPr>
          <p:cNvSpPr/>
          <p:nvPr/>
        </p:nvSpPr>
        <p:spPr>
          <a:xfrm rot="5400000">
            <a:off x="8500958" y="853642"/>
            <a:ext cx="446291" cy="480768"/>
          </a:xfrm>
          <a:prstGeom prst="hexagon">
            <a:avLst/>
          </a:prstGeom>
          <a:solidFill>
            <a:srgbClr val="FF0000">
              <a:alpha val="21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Hatszög 17">
            <a:extLst>
              <a:ext uri="{FF2B5EF4-FFF2-40B4-BE49-F238E27FC236}">
                <a16:creationId xmlns:a16="http://schemas.microsoft.com/office/drawing/2014/main" id="{0B70E8D7-F8AF-4425-AA89-8B8B76217765}"/>
              </a:ext>
            </a:extLst>
          </p:cNvPr>
          <p:cNvSpPr/>
          <p:nvPr/>
        </p:nvSpPr>
        <p:spPr>
          <a:xfrm rot="5400000">
            <a:off x="7751604" y="514608"/>
            <a:ext cx="446291" cy="480768"/>
          </a:xfrm>
          <a:prstGeom prst="hexagon">
            <a:avLst/>
          </a:prstGeom>
          <a:solidFill>
            <a:srgbClr val="FF0000">
              <a:alpha val="21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Hatszög 18">
            <a:extLst>
              <a:ext uri="{FF2B5EF4-FFF2-40B4-BE49-F238E27FC236}">
                <a16:creationId xmlns:a16="http://schemas.microsoft.com/office/drawing/2014/main" id="{F90BFB20-955D-427D-8E0E-D457BAAC509B}"/>
              </a:ext>
            </a:extLst>
          </p:cNvPr>
          <p:cNvSpPr/>
          <p:nvPr/>
        </p:nvSpPr>
        <p:spPr>
          <a:xfrm rot="5400000">
            <a:off x="8232372" y="514607"/>
            <a:ext cx="446291" cy="480768"/>
          </a:xfrm>
          <a:prstGeom prst="hexagon">
            <a:avLst/>
          </a:prstGeom>
          <a:solidFill>
            <a:srgbClr val="FF0000">
              <a:alpha val="21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Hatszög 19">
            <a:extLst>
              <a:ext uri="{FF2B5EF4-FFF2-40B4-BE49-F238E27FC236}">
                <a16:creationId xmlns:a16="http://schemas.microsoft.com/office/drawing/2014/main" id="{F957F170-EA6E-4954-B1A8-F9BB8BE87B59}"/>
              </a:ext>
            </a:extLst>
          </p:cNvPr>
          <p:cNvSpPr/>
          <p:nvPr/>
        </p:nvSpPr>
        <p:spPr>
          <a:xfrm rot="5400000">
            <a:off x="7991042" y="848837"/>
            <a:ext cx="446291" cy="480768"/>
          </a:xfrm>
          <a:prstGeom prst="hexagon">
            <a:avLst/>
          </a:prstGeom>
          <a:solidFill>
            <a:srgbClr val="FF0000">
              <a:alpha val="21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Hatszög 20">
            <a:extLst>
              <a:ext uri="{FF2B5EF4-FFF2-40B4-BE49-F238E27FC236}">
                <a16:creationId xmlns:a16="http://schemas.microsoft.com/office/drawing/2014/main" id="{53FCC50F-47D7-46F1-B7C5-A58C9530B4B8}"/>
              </a:ext>
            </a:extLst>
          </p:cNvPr>
          <p:cNvSpPr/>
          <p:nvPr/>
        </p:nvSpPr>
        <p:spPr>
          <a:xfrm rot="5400000">
            <a:off x="7511220" y="821743"/>
            <a:ext cx="446291" cy="480768"/>
          </a:xfrm>
          <a:prstGeom prst="hexagon">
            <a:avLst/>
          </a:prstGeom>
          <a:solidFill>
            <a:srgbClr val="FF0000">
              <a:alpha val="21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373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" t="-2283" r="236" b="9647"/>
          <a:stretch/>
        </p:blipFill>
        <p:spPr>
          <a:xfrm>
            <a:off x="26889" y="893764"/>
            <a:ext cx="4534396" cy="572293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8095" y="3978205"/>
            <a:ext cx="4203123" cy="994172"/>
          </a:xfrm>
        </p:spPr>
        <p:txBody>
          <a:bodyPr>
            <a:noAutofit/>
          </a:bodyPr>
          <a:lstStyle/>
          <a:p>
            <a:r>
              <a:rPr lang="hu-HU" sz="1350" dirty="0"/>
              <a:t>--</a:t>
            </a:r>
            <a:endParaRPr lang="hu-HU" sz="1500" dirty="0"/>
          </a:p>
        </p:txBody>
      </p:sp>
      <p:pic>
        <p:nvPicPr>
          <p:cNvPr id="9" name="Tartalom hely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9"/>
          <a:stretch/>
        </p:blipFill>
        <p:spPr>
          <a:xfrm>
            <a:off x="4661509" y="1079500"/>
            <a:ext cx="4482491" cy="5537200"/>
          </a:xfrm>
          <a:prstGeom prst="rect">
            <a:avLst/>
          </a:prstGeom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0" y="296747"/>
            <a:ext cx="9144000" cy="46196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000" b="1" dirty="0"/>
              <a:t>SPATIAL PLANNING’S</a:t>
            </a:r>
          </a:p>
          <a:p>
            <a:pPr algn="ctr"/>
            <a:r>
              <a:rPr lang="hu-HU" sz="2000" b="1" dirty="0">
                <a:solidFill>
                  <a:srgbClr val="385731"/>
                </a:solidFill>
              </a:rPr>
              <a:t>Level of Europeanization (2017) </a:t>
            </a:r>
            <a:r>
              <a:rPr lang="hu-HU" sz="2000" b="1" dirty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hu-HU" sz="2000" b="1" dirty="0"/>
              <a:t>		</a:t>
            </a:r>
            <a:r>
              <a:rPr lang="hu-HU" sz="2000" b="1" dirty="0">
                <a:solidFill>
                  <a:srgbClr val="C00000"/>
                </a:solidFill>
              </a:rPr>
              <a:t>Dynamics of Europeanization (2002-2017)</a:t>
            </a:r>
          </a:p>
          <a:p>
            <a:pPr algn="ctr"/>
            <a:r>
              <a:rPr lang="hu-HU" sz="1600" b="1" dirty="0" err="1"/>
              <a:t>Based</a:t>
            </a:r>
            <a:r>
              <a:rPr lang="hu-HU" sz="1600" b="1" dirty="0"/>
              <a:t> </a:t>
            </a:r>
            <a:r>
              <a:rPr lang="hu-HU" sz="1600" b="1" dirty="0" err="1"/>
              <a:t>on</a:t>
            </a:r>
            <a:r>
              <a:rPr lang="hu-HU" sz="1600" b="1" dirty="0"/>
              <a:t> EMP </a:t>
            </a:r>
            <a:r>
              <a:rPr lang="hu-HU" sz="1600" b="1" dirty="0" err="1"/>
              <a:t>Dimension</a:t>
            </a:r>
            <a:r>
              <a:rPr lang="hu-HU" sz="1600" b="1" dirty="0"/>
              <a:t> 1,2,4,5</a:t>
            </a:r>
            <a:endParaRPr lang="hu-HU" sz="10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3822853" y="6620948"/>
            <a:ext cx="204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100=maximum </a:t>
            </a:r>
            <a:r>
              <a:rPr lang="hu-HU" sz="1000" dirty="0" err="1"/>
              <a:t>value</a:t>
            </a:r>
            <a:r>
              <a:rPr lang="hu-HU" sz="1000" dirty="0"/>
              <a:t>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66675" y="1107766"/>
            <a:ext cx="857250" cy="237501"/>
          </a:xfrm>
          <a:prstGeom prst="rect">
            <a:avLst/>
          </a:prstGeom>
          <a:solidFill>
            <a:srgbClr val="D8F4EF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hu-HU" sz="1050" b="1" dirty="0"/>
              <a:t>Level in EMP dimenisons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923924" y="1098976"/>
            <a:ext cx="1152525" cy="333425"/>
          </a:xfrm>
          <a:prstGeom prst="rect">
            <a:avLst/>
          </a:prstGeom>
          <a:solidFill>
            <a:srgbClr val="D8F4EF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050" b="1" dirty="0"/>
              <a:t>Synthetized Level </a:t>
            </a:r>
            <a:r>
              <a:rPr lang="hu-HU" sz="1050" b="1" dirty="0"/>
              <a:t>of Europeanization</a:t>
            </a:r>
          </a:p>
          <a:p>
            <a:endParaRPr lang="en-GB" sz="500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4699654" y="1129854"/>
            <a:ext cx="1152525" cy="687368"/>
          </a:xfrm>
          <a:prstGeom prst="rect">
            <a:avLst/>
          </a:prstGeom>
          <a:solidFill>
            <a:srgbClr val="D8F4EF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050" b="1" dirty="0"/>
              <a:t>Synthetized </a:t>
            </a:r>
            <a:r>
              <a:rPr lang="hu-HU" sz="1050" b="1" dirty="0"/>
              <a:t>Europeanization</a:t>
            </a:r>
          </a:p>
          <a:p>
            <a:endParaRPr lang="hu-HU" sz="900" b="1" dirty="0"/>
          </a:p>
          <a:p>
            <a:endParaRPr lang="hu-HU" sz="800" b="1" dirty="0"/>
          </a:p>
          <a:p>
            <a:endParaRPr lang="hu-HU" sz="800" b="1" dirty="0"/>
          </a:p>
          <a:p>
            <a:endParaRPr lang="en-GB" sz="300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872795" y="1107732"/>
            <a:ext cx="937580" cy="364202"/>
          </a:xfrm>
          <a:prstGeom prst="rect">
            <a:avLst/>
          </a:prstGeom>
          <a:solidFill>
            <a:srgbClr val="D8F4EF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hu-HU" sz="1050" b="1" dirty="0"/>
              <a:t> Dynamics in EMP dimenisons</a:t>
            </a:r>
          </a:p>
          <a:p>
            <a:endParaRPr lang="hu-HU" sz="700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257310" y="1768343"/>
            <a:ext cx="468790" cy="938719"/>
          </a:xfrm>
          <a:prstGeom prst="rect">
            <a:avLst/>
          </a:prstGeom>
          <a:solidFill>
            <a:srgbClr val="D8F4E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u-HU" sz="1100" dirty="0"/>
              <a:t>EMP1</a:t>
            </a:r>
          </a:p>
          <a:p>
            <a:r>
              <a:rPr lang="hu-HU" sz="1100" dirty="0"/>
              <a:t>EMP2</a:t>
            </a:r>
          </a:p>
          <a:p>
            <a:r>
              <a:rPr lang="hu-HU" sz="1100" dirty="0"/>
              <a:t>EMP3</a:t>
            </a:r>
          </a:p>
          <a:p>
            <a:r>
              <a:rPr lang="hu-HU" sz="1100" dirty="0"/>
              <a:t>EMP4</a:t>
            </a:r>
          </a:p>
          <a:p>
            <a:r>
              <a:rPr lang="hu-HU" sz="1100" dirty="0"/>
              <a:t>EMP5</a:t>
            </a:r>
          </a:p>
          <a:p>
            <a:endParaRPr lang="hu-HU" sz="600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55134" y="1618794"/>
            <a:ext cx="468790" cy="938719"/>
          </a:xfrm>
          <a:prstGeom prst="rect">
            <a:avLst/>
          </a:prstGeom>
          <a:solidFill>
            <a:srgbClr val="D8F4E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u-HU" sz="1100" dirty="0"/>
              <a:t>EMP1</a:t>
            </a:r>
          </a:p>
          <a:p>
            <a:r>
              <a:rPr lang="hu-HU" sz="1100" dirty="0"/>
              <a:t>EMP2</a:t>
            </a:r>
          </a:p>
          <a:p>
            <a:r>
              <a:rPr lang="hu-HU" sz="1100" dirty="0"/>
              <a:t>EMP3</a:t>
            </a:r>
          </a:p>
          <a:p>
            <a:r>
              <a:rPr lang="hu-HU" sz="1100" dirty="0"/>
              <a:t>EMP4</a:t>
            </a:r>
          </a:p>
          <a:p>
            <a:r>
              <a:rPr lang="hu-HU" sz="1100" dirty="0"/>
              <a:t>EMP5</a:t>
            </a:r>
          </a:p>
          <a:p>
            <a:endParaRPr lang="hu-HU" sz="600" b="1" dirty="0"/>
          </a:p>
        </p:txBody>
      </p:sp>
      <p:pic>
        <p:nvPicPr>
          <p:cNvPr id="16" name="Kép 15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4D2625AE-0B3F-408A-BFC4-D755B4125E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90" t="16610" r="61282" b="6809"/>
          <a:stretch/>
        </p:blipFill>
        <p:spPr>
          <a:xfrm>
            <a:off x="313098" y="5991244"/>
            <a:ext cx="569993" cy="69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87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211734" y="585756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1" dirty="0" err="1"/>
              <a:t>Sources</a:t>
            </a:r>
            <a:r>
              <a:rPr lang="hu-HU" sz="2400" b="1" dirty="0"/>
              <a:t> of Cohesion Policy </a:t>
            </a:r>
            <a:r>
              <a:rPr lang="hu-HU" sz="2400" b="1" dirty="0" err="1"/>
              <a:t>implemented</a:t>
            </a:r>
            <a:r>
              <a:rPr lang="hu-HU" sz="2400" b="1" dirty="0"/>
              <a:t> in ‚</a:t>
            </a:r>
            <a:r>
              <a:rPr lang="hu-HU" sz="2400" b="1" dirty="0" err="1"/>
              <a:t>territorial</a:t>
            </a:r>
            <a:r>
              <a:rPr lang="hu-HU" sz="2400" b="1" dirty="0"/>
              <a:t> </a:t>
            </a:r>
            <a:r>
              <a:rPr lang="hu-HU" sz="2400" b="1" dirty="0" err="1"/>
              <a:t>type</a:t>
            </a:r>
            <a:r>
              <a:rPr lang="hu-HU" sz="2400" b="1" dirty="0"/>
              <a:t>’ </a:t>
            </a:r>
            <a:r>
              <a:rPr lang="hu-HU" sz="2400" b="1" dirty="0" err="1"/>
              <a:t>programmes</a:t>
            </a:r>
            <a:r>
              <a:rPr lang="hu-HU" sz="2400" b="1" dirty="0"/>
              <a:t> and the Europeanization of </a:t>
            </a:r>
            <a:r>
              <a:rPr lang="hu-HU" sz="2400" b="1" dirty="0" err="1"/>
              <a:t>spatial</a:t>
            </a:r>
            <a:r>
              <a:rPr lang="hu-HU" sz="2400" b="1" dirty="0"/>
              <a:t> planning </a:t>
            </a:r>
            <a:r>
              <a:rPr lang="hu-HU" sz="2400" b="1" dirty="0" err="1"/>
              <a:t>between</a:t>
            </a:r>
            <a:r>
              <a:rPr lang="hu-HU" sz="2400" b="1" dirty="0"/>
              <a:t> 2002-2017</a:t>
            </a:r>
          </a:p>
        </p:txBody>
      </p:sp>
      <p:pic>
        <p:nvPicPr>
          <p:cNvPr id="6" name="Tartalom helye 5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6" t="16232" r="2116" b="8553"/>
          <a:stretch/>
        </p:blipFill>
        <p:spPr bwMode="auto">
          <a:xfrm>
            <a:off x="1311441" y="2177716"/>
            <a:ext cx="6797843" cy="3597442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 rot="16200000">
            <a:off x="-694584" y="3193723"/>
            <a:ext cx="312631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/>
              <a:t>Sources</a:t>
            </a:r>
            <a:r>
              <a:rPr lang="hu-HU" sz="1400" dirty="0"/>
              <a:t> of territorial </a:t>
            </a:r>
            <a:r>
              <a:rPr lang="hu-HU" sz="1400" dirty="0" err="1"/>
              <a:t>type</a:t>
            </a:r>
            <a:r>
              <a:rPr lang="hu-HU" sz="1400" dirty="0"/>
              <a:t> </a:t>
            </a:r>
            <a:r>
              <a:rPr lang="hu-HU" sz="1400" dirty="0" err="1"/>
              <a:t>operational</a:t>
            </a:r>
            <a:r>
              <a:rPr lang="hu-HU" sz="1400" dirty="0"/>
              <a:t> </a:t>
            </a:r>
            <a:r>
              <a:rPr lang="hu-HU" sz="1400" dirty="0" err="1"/>
              <a:t>programmes</a:t>
            </a:r>
            <a:r>
              <a:rPr lang="hu-HU" sz="1400" dirty="0"/>
              <a:t> per a </a:t>
            </a:r>
            <a:r>
              <a:rPr lang="hu-HU" sz="1400" dirty="0" err="1"/>
              <a:t>head</a:t>
            </a:r>
            <a:r>
              <a:rPr lang="hu-HU" sz="1400" dirty="0"/>
              <a:t> (</a:t>
            </a:r>
            <a:r>
              <a:rPr lang="hu-HU" sz="1400" dirty="0" err="1"/>
              <a:t>with</a:t>
            </a:r>
            <a:r>
              <a:rPr lang="hu-HU" sz="1400" dirty="0"/>
              <a:t> </a:t>
            </a:r>
            <a:r>
              <a:rPr lang="hu-HU" sz="1400" dirty="0" err="1"/>
              <a:t>cofinance</a:t>
            </a:r>
            <a:r>
              <a:rPr lang="hu-HU" sz="1400" dirty="0"/>
              <a:t>)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666022" y="5731063"/>
            <a:ext cx="38629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/>
              <a:t>Europeanization of planning (2002-2017)</a:t>
            </a:r>
          </a:p>
        </p:txBody>
      </p:sp>
      <p:pic>
        <p:nvPicPr>
          <p:cNvPr id="9" name="Kép 8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0C39B037-9D30-4DFE-AC7B-D0A3806AB5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0" t="16610" r="61282" b="6809"/>
          <a:stretch/>
        </p:blipFill>
        <p:spPr>
          <a:xfrm>
            <a:off x="313098" y="5991244"/>
            <a:ext cx="569993" cy="698972"/>
          </a:xfrm>
          <a:prstGeom prst="rect">
            <a:avLst/>
          </a:prstGeom>
        </p:spPr>
      </p:pic>
      <p:pic>
        <p:nvPicPr>
          <p:cNvPr id="10" name="Picture 38" descr="owner">
            <a:extLst>
              <a:ext uri="{FF2B5EF4-FFF2-40B4-BE49-F238E27FC236}">
                <a16:creationId xmlns:a16="http://schemas.microsoft.com/office/drawing/2014/main" id="{3771CB58-D2D3-438B-AF0D-35F8308AB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26088" y="5991135"/>
            <a:ext cx="504814" cy="698972"/>
          </a:xfrm>
          <a:prstGeom prst="rect">
            <a:avLst/>
          </a:prstGeom>
          <a:noFill/>
        </p:spPr>
      </p:pic>
      <p:pic>
        <p:nvPicPr>
          <p:cNvPr id="11" name="Kép 22">
            <a:extLst>
              <a:ext uri="{FF2B5EF4-FFF2-40B4-BE49-F238E27FC236}">
                <a16:creationId xmlns:a16="http://schemas.microsoft.com/office/drawing/2014/main" id="{584AA427-E6F6-4F86-A228-AFA5152E9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4366" y="5991135"/>
            <a:ext cx="591722" cy="69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43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1FDD83A-F75A-4F7B-A0DC-6FDC1F00B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b="1" dirty="0" err="1"/>
              <a:t>Possible</a:t>
            </a:r>
            <a:r>
              <a:rPr lang="hu-HU" sz="2800" b="1" dirty="0"/>
              <a:t> </a:t>
            </a:r>
            <a:r>
              <a:rPr lang="hu-HU" sz="2800" b="1" dirty="0" err="1"/>
              <a:t>forms</a:t>
            </a:r>
            <a:r>
              <a:rPr lang="hu-HU" sz="2800" b="1" dirty="0"/>
              <a:t> of </a:t>
            </a:r>
            <a:r>
              <a:rPr lang="hu-HU" sz="2800" b="1" dirty="0" err="1"/>
              <a:t>spatail</a:t>
            </a:r>
            <a:r>
              <a:rPr lang="hu-HU" sz="2800" b="1" dirty="0"/>
              <a:t> </a:t>
            </a:r>
            <a:r>
              <a:rPr lang="hu-HU" sz="2800" b="1" dirty="0" err="1"/>
              <a:t>planning</a:t>
            </a:r>
            <a:r>
              <a:rPr lang="hu-HU" sz="2800" b="1" dirty="0"/>
              <a:t> </a:t>
            </a:r>
            <a:r>
              <a:rPr lang="hu-HU" sz="2800" b="1" dirty="0" err="1"/>
              <a:t>as</a:t>
            </a:r>
            <a:r>
              <a:rPr lang="hu-HU" sz="2800" b="1" dirty="0"/>
              <a:t> </a:t>
            </a:r>
            <a:r>
              <a:rPr lang="hu-HU" sz="2800" b="1" dirty="0" err="1"/>
              <a:t>umbrella</a:t>
            </a:r>
            <a:r>
              <a:rPr lang="hu-HU" sz="2800" b="1" dirty="0"/>
              <a:t> </a:t>
            </a:r>
            <a:r>
              <a:rPr lang="hu-HU" sz="2800" b="1" dirty="0" err="1"/>
              <a:t>term</a:t>
            </a:r>
            <a:br>
              <a:rPr lang="hu-HU" sz="2800" b="1" dirty="0"/>
            </a:br>
            <a:r>
              <a:rPr lang="hu-HU" sz="2800" b="1" dirty="0" err="1">
                <a:solidFill>
                  <a:schemeClr val="accent1">
                    <a:lumMod val="75000"/>
                  </a:schemeClr>
                </a:solidFill>
              </a:rPr>
              <a:t>Traditional</a:t>
            </a:r>
            <a:r>
              <a:rPr lang="hu-HU" sz="2800" b="1" dirty="0"/>
              <a:t> and </a:t>
            </a:r>
            <a:r>
              <a:rPr lang="hu-HU" sz="2800" b="1" dirty="0" err="1"/>
              <a:t>rather</a:t>
            </a:r>
            <a:r>
              <a:rPr lang="hu-HU" sz="2800" b="1" dirty="0"/>
              <a:t> </a:t>
            </a:r>
            <a:r>
              <a:rPr lang="hu-HU" sz="2800" b="1" dirty="0" err="1">
                <a:solidFill>
                  <a:srgbClr val="FF0000"/>
                </a:solidFill>
              </a:rPr>
              <a:t>new</a:t>
            </a:r>
            <a:r>
              <a:rPr lang="hu-HU" sz="2800" b="1" dirty="0">
                <a:solidFill>
                  <a:srgbClr val="FF0000"/>
                </a:solidFill>
              </a:rPr>
              <a:t> </a:t>
            </a:r>
            <a:r>
              <a:rPr lang="hu-HU" sz="2800" b="1" dirty="0" err="1">
                <a:solidFill>
                  <a:srgbClr val="FF0000"/>
                </a:solidFill>
              </a:rPr>
              <a:t>forms</a:t>
            </a:r>
            <a:endParaRPr lang="hu-HU" sz="2800" b="1" dirty="0">
              <a:solidFill>
                <a:srgbClr val="FF0000"/>
              </a:solidFill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946AF72B-8F27-4D18-AA34-B9F5911105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91" t="10417" r="23828" b="8472"/>
          <a:stretch/>
        </p:blipFill>
        <p:spPr>
          <a:xfrm>
            <a:off x="1465261" y="1470705"/>
            <a:ext cx="5915581" cy="4630965"/>
          </a:xfrm>
          <a:prstGeom prst="rect">
            <a:avLst/>
          </a:prstGeom>
        </p:spPr>
      </p:pic>
      <p:sp>
        <p:nvSpPr>
          <p:cNvPr id="10" name="Ellipszis 9">
            <a:extLst>
              <a:ext uri="{FF2B5EF4-FFF2-40B4-BE49-F238E27FC236}">
                <a16:creationId xmlns:a16="http://schemas.microsoft.com/office/drawing/2014/main" id="{F1C151DD-0584-4B9F-9491-56741C3EB3E4}"/>
              </a:ext>
            </a:extLst>
          </p:cNvPr>
          <p:cNvSpPr/>
          <p:nvPr/>
        </p:nvSpPr>
        <p:spPr>
          <a:xfrm>
            <a:off x="3122096" y="2758276"/>
            <a:ext cx="2594711" cy="1970888"/>
          </a:xfrm>
          <a:prstGeom prst="ellipse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Villám 10">
            <a:extLst>
              <a:ext uri="{FF2B5EF4-FFF2-40B4-BE49-F238E27FC236}">
                <a16:creationId xmlns:a16="http://schemas.microsoft.com/office/drawing/2014/main" id="{DFF95E0A-BDB1-4BDA-9D5E-F68569DC00DC}"/>
              </a:ext>
            </a:extLst>
          </p:cNvPr>
          <p:cNvSpPr/>
          <p:nvPr/>
        </p:nvSpPr>
        <p:spPr>
          <a:xfrm>
            <a:off x="1185863" y="1921669"/>
            <a:ext cx="45719" cy="45719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Kör: üres 11">
            <a:extLst>
              <a:ext uri="{FF2B5EF4-FFF2-40B4-BE49-F238E27FC236}">
                <a16:creationId xmlns:a16="http://schemas.microsoft.com/office/drawing/2014/main" id="{02F8D631-40CC-4AEF-85F4-61C246B3B160}"/>
              </a:ext>
            </a:extLst>
          </p:cNvPr>
          <p:cNvSpPr/>
          <p:nvPr/>
        </p:nvSpPr>
        <p:spPr>
          <a:xfrm>
            <a:off x="2062371" y="1735931"/>
            <a:ext cx="4522323" cy="3993356"/>
          </a:xfrm>
          <a:prstGeom prst="donu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33F23CAA-9EEC-4725-9086-76AE1FC59B1D}"/>
              </a:ext>
            </a:extLst>
          </p:cNvPr>
          <p:cNvSpPr/>
          <p:nvPr/>
        </p:nvSpPr>
        <p:spPr>
          <a:xfrm>
            <a:off x="7470059" y="1951671"/>
            <a:ext cx="778669" cy="7115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artalom helye 13">
            <a:extLst>
              <a:ext uri="{FF2B5EF4-FFF2-40B4-BE49-F238E27FC236}">
                <a16:creationId xmlns:a16="http://schemas.microsoft.com/office/drawing/2014/main" id="{2F0C3894-672D-4E8A-A5D2-D326045C1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7893" y="1549978"/>
            <a:ext cx="1543051" cy="1485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B101E85E-1A03-4491-BB88-904F6182C833}"/>
              </a:ext>
            </a:extLst>
          </p:cNvPr>
          <p:cNvCxnSpPr>
            <a:cxnSpLocks/>
          </p:cNvCxnSpPr>
          <p:nvPr/>
        </p:nvCxnSpPr>
        <p:spPr>
          <a:xfrm flipH="1" flipV="1">
            <a:off x="7520420" y="1770022"/>
            <a:ext cx="188202" cy="310784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46C89B50-218B-4963-8625-847BBD1577DD}"/>
              </a:ext>
            </a:extLst>
          </p:cNvPr>
          <p:cNvCxnSpPr>
            <a:cxnSpLocks/>
          </p:cNvCxnSpPr>
          <p:nvPr/>
        </p:nvCxnSpPr>
        <p:spPr>
          <a:xfrm>
            <a:off x="8138413" y="2328174"/>
            <a:ext cx="326317" cy="1079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C791B45F-F7F2-4316-BE16-5D4F0BEF061F}"/>
              </a:ext>
            </a:extLst>
          </p:cNvPr>
          <p:cNvCxnSpPr>
            <a:cxnSpLocks/>
          </p:cNvCxnSpPr>
          <p:nvPr/>
        </p:nvCxnSpPr>
        <p:spPr>
          <a:xfrm flipH="1">
            <a:off x="7572031" y="2570077"/>
            <a:ext cx="129207" cy="31200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4C92B102-D2DF-4469-9EF7-E66973E54CB3}"/>
              </a:ext>
            </a:extLst>
          </p:cNvPr>
          <p:cNvCxnSpPr>
            <a:cxnSpLocks/>
          </p:cNvCxnSpPr>
          <p:nvPr/>
        </p:nvCxnSpPr>
        <p:spPr>
          <a:xfrm>
            <a:off x="7981969" y="2545976"/>
            <a:ext cx="174122" cy="247437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F0F2E093-BDF3-4136-9FBF-2582A65B92D0}"/>
              </a:ext>
            </a:extLst>
          </p:cNvPr>
          <p:cNvCxnSpPr>
            <a:cxnSpLocks/>
          </p:cNvCxnSpPr>
          <p:nvPr/>
        </p:nvCxnSpPr>
        <p:spPr>
          <a:xfrm flipH="1">
            <a:off x="7205579" y="2307430"/>
            <a:ext cx="310437" cy="13881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>
            <a:extLst>
              <a:ext uri="{FF2B5EF4-FFF2-40B4-BE49-F238E27FC236}">
                <a16:creationId xmlns:a16="http://schemas.microsoft.com/office/drawing/2014/main" id="{0C440384-B6A2-4940-A2E2-439B8B6D9BE6}"/>
              </a:ext>
            </a:extLst>
          </p:cNvPr>
          <p:cNvCxnSpPr>
            <a:cxnSpLocks/>
          </p:cNvCxnSpPr>
          <p:nvPr/>
        </p:nvCxnSpPr>
        <p:spPr>
          <a:xfrm flipV="1">
            <a:off x="8004844" y="1789101"/>
            <a:ext cx="161420" cy="296683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44669B45-24D4-4F2B-B8DB-BDBCD9C0A8BC}"/>
              </a:ext>
            </a:extLst>
          </p:cNvPr>
          <p:cNvSpPr txBox="1"/>
          <p:nvPr/>
        </p:nvSpPr>
        <p:spPr>
          <a:xfrm>
            <a:off x="7380842" y="1258008"/>
            <a:ext cx="1307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err="1">
                <a:solidFill>
                  <a:srgbClr val="C00000"/>
                </a:solidFill>
              </a:rPr>
              <a:t>Trends</a:t>
            </a:r>
            <a:endParaRPr lang="hu-HU" sz="1200" b="1" dirty="0">
              <a:solidFill>
                <a:srgbClr val="C00000"/>
              </a:solidFill>
            </a:endParaRP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EF86B27C-AB19-428C-8797-CF02C0E80483}"/>
              </a:ext>
            </a:extLst>
          </p:cNvPr>
          <p:cNvSpPr txBox="1"/>
          <p:nvPr/>
        </p:nvSpPr>
        <p:spPr>
          <a:xfrm>
            <a:off x="5589338" y="6340621"/>
            <a:ext cx="2365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err="1"/>
              <a:t>Source</a:t>
            </a:r>
            <a:r>
              <a:rPr lang="hu-HU" sz="1100" dirty="0"/>
              <a:t>: Salamin  - Péti 2019</a:t>
            </a:r>
          </a:p>
        </p:txBody>
      </p:sp>
      <p:pic>
        <p:nvPicPr>
          <p:cNvPr id="25" name="Kép 24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FDA1228F-5050-4C55-BD68-51B2C52BE1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0" t="16610" r="61282" b="6809"/>
          <a:stretch/>
        </p:blipFill>
        <p:spPr>
          <a:xfrm>
            <a:off x="313098" y="5991244"/>
            <a:ext cx="569993" cy="698972"/>
          </a:xfrm>
          <a:prstGeom prst="rect">
            <a:avLst/>
          </a:prstGeom>
        </p:spPr>
      </p:pic>
      <p:pic>
        <p:nvPicPr>
          <p:cNvPr id="29" name="Picture 38" descr="owner">
            <a:extLst>
              <a:ext uri="{FF2B5EF4-FFF2-40B4-BE49-F238E27FC236}">
                <a16:creationId xmlns:a16="http://schemas.microsoft.com/office/drawing/2014/main" id="{145A6C5C-2413-45D4-9DBE-FEF57C616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26088" y="5991135"/>
            <a:ext cx="504814" cy="698972"/>
          </a:xfrm>
          <a:prstGeom prst="rect">
            <a:avLst/>
          </a:prstGeom>
          <a:noFill/>
        </p:spPr>
      </p:pic>
      <p:pic>
        <p:nvPicPr>
          <p:cNvPr id="30" name="Kép 22">
            <a:extLst>
              <a:ext uri="{FF2B5EF4-FFF2-40B4-BE49-F238E27FC236}">
                <a16:creationId xmlns:a16="http://schemas.microsoft.com/office/drawing/2014/main" id="{8ABB171B-93AE-454B-887C-5A8F4F7723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4366" y="5991135"/>
            <a:ext cx="591722" cy="698972"/>
          </a:xfrm>
          <a:prstGeom prst="rect">
            <a:avLst/>
          </a:prstGeom>
        </p:spPr>
      </p:pic>
      <p:sp>
        <p:nvSpPr>
          <p:cNvPr id="24" name="Ellipszis 23">
            <a:extLst>
              <a:ext uri="{FF2B5EF4-FFF2-40B4-BE49-F238E27FC236}">
                <a16:creationId xmlns:a16="http://schemas.microsoft.com/office/drawing/2014/main" id="{8C61BF8B-15AE-4F98-BB5C-F31E5EBFA5B0}"/>
              </a:ext>
            </a:extLst>
          </p:cNvPr>
          <p:cNvSpPr/>
          <p:nvPr/>
        </p:nvSpPr>
        <p:spPr>
          <a:xfrm>
            <a:off x="7542661" y="4303204"/>
            <a:ext cx="778669" cy="7115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6AAA5571-5FB8-4BBB-85EB-7C2F3AEFFDD0}"/>
              </a:ext>
            </a:extLst>
          </p:cNvPr>
          <p:cNvCxnSpPr>
            <a:cxnSpLocks/>
          </p:cNvCxnSpPr>
          <p:nvPr/>
        </p:nvCxnSpPr>
        <p:spPr>
          <a:xfrm flipH="1" flipV="1">
            <a:off x="7500168" y="4233204"/>
            <a:ext cx="354977" cy="391887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>
            <a:extLst>
              <a:ext uri="{FF2B5EF4-FFF2-40B4-BE49-F238E27FC236}">
                <a16:creationId xmlns:a16="http://schemas.microsoft.com/office/drawing/2014/main" id="{B030AEAF-1920-423D-8A11-898A074107DE}"/>
              </a:ext>
            </a:extLst>
          </p:cNvPr>
          <p:cNvCxnSpPr>
            <a:cxnSpLocks/>
          </p:cNvCxnSpPr>
          <p:nvPr/>
        </p:nvCxnSpPr>
        <p:spPr>
          <a:xfrm>
            <a:off x="8030227" y="4690504"/>
            <a:ext cx="507105" cy="1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>
            <a:extLst>
              <a:ext uri="{FF2B5EF4-FFF2-40B4-BE49-F238E27FC236}">
                <a16:creationId xmlns:a16="http://schemas.microsoft.com/office/drawing/2014/main" id="{67CAC6EE-5C8B-4F2C-B05F-7CB9F5030E0D}"/>
              </a:ext>
            </a:extLst>
          </p:cNvPr>
          <p:cNvCxnSpPr>
            <a:cxnSpLocks/>
          </p:cNvCxnSpPr>
          <p:nvPr/>
        </p:nvCxnSpPr>
        <p:spPr>
          <a:xfrm flipH="1">
            <a:off x="7573864" y="4772375"/>
            <a:ext cx="251030" cy="466639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nyíllal 35">
            <a:extLst>
              <a:ext uri="{FF2B5EF4-FFF2-40B4-BE49-F238E27FC236}">
                <a16:creationId xmlns:a16="http://schemas.microsoft.com/office/drawing/2014/main" id="{EC4C1AAD-A648-45F0-87B1-C9755EFC250E}"/>
              </a:ext>
            </a:extLst>
          </p:cNvPr>
          <p:cNvCxnSpPr>
            <a:cxnSpLocks/>
          </p:cNvCxnSpPr>
          <p:nvPr/>
        </p:nvCxnSpPr>
        <p:spPr>
          <a:xfrm>
            <a:off x="7937560" y="4772375"/>
            <a:ext cx="134293" cy="44803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>
            <a:extLst>
              <a:ext uri="{FF2B5EF4-FFF2-40B4-BE49-F238E27FC236}">
                <a16:creationId xmlns:a16="http://schemas.microsoft.com/office/drawing/2014/main" id="{79AE40C4-A8B6-4995-9D38-B8B6B2C1EBDC}"/>
              </a:ext>
            </a:extLst>
          </p:cNvPr>
          <p:cNvCxnSpPr>
            <a:cxnSpLocks/>
          </p:cNvCxnSpPr>
          <p:nvPr/>
        </p:nvCxnSpPr>
        <p:spPr>
          <a:xfrm flipH="1">
            <a:off x="7255067" y="4692858"/>
            <a:ext cx="519748" cy="1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>
            <a:extLst>
              <a:ext uri="{FF2B5EF4-FFF2-40B4-BE49-F238E27FC236}">
                <a16:creationId xmlns:a16="http://schemas.microsoft.com/office/drawing/2014/main" id="{AF01F907-3105-45A5-BA99-F2FD8AFB807B}"/>
              </a:ext>
            </a:extLst>
          </p:cNvPr>
          <p:cNvCxnSpPr>
            <a:cxnSpLocks/>
          </p:cNvCxnSpPr>
          <p:nvPr/>
        </p:nvCxnSpPr>
        <p:spPr>
          <a:xfrm flipV="1">
            <a:off x="8004844" y="4362352"/>
            <a:ext cx="500584" cy="267761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zövegdoboz 41">
            <a:extLst>
              <a:ext uri="{FF2B5EF4-FFF2-40B4-BE49-F238E27FC236}">
                <a16:creationId xmlns:a16="http://schemas.microsoft.com/office/drawing/2014/main" id="{664FA5D2-3CF3-41D7-8891-5A40C32472AE}"/>
              </a:ext>
            </a:extLst>
          </p:cNvPr>
          <p:cNvSpPr txBox="1"/>
          <p:nvPr/>
        </p:nvSpPr>
        <p:spPr>
          <a:xfrm>
            <a:off x="7415183" y="3477774"/>
            <a:ext cx="1307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err="1">
                <a:solidFill>
                  <a:srgbClr val="C00000"/>
                </a:solidFill>
              </a:rPr>
              <a:t>Changes</a:t>
            </a:r>
            <a:r>
              <a:rPr lang="hu-HU" sz="1100" b="1" dirty="0">
                <a:solidFill>
                  <a:srgbClr val="C00000"/>
                </a:solidFill>
              </a:rPr>
              <a:t> </a:t>
            </a:r>
            <a:r>
              <a:rPr lang="hu-HU" sz="1100" b="1" dirty="0" err="1">
                <a:solidFill>
                  <a:srgbClr val="C00000"/>
                </a:solidFill>
              </a:rPr>
              <a:t>according</a:t>
            </a:r>
            <a:r>
              <a:rPr lang="hu-HU" sz="1100" b="1" dirty="0">
                <a:solidFill>
                  <a:srgbClr val="C00000"/>
                </a:solidFill>
              </a:rPr>
              <a:t> </a:t>
            </a:r>
            <a:r>
              <a:rPr lang="hu-HU" sz="1100" b="1" dirty="0" err="1">
                <a:solidFill>
                  <a:srgbClr val="C00000"/>
                </a:solidFill>
              </a:rPr>
              <a:t>to</a:t>
            </a:r>
            <a:r>
              <a:rPr lang="hu-HU" sz="1100" b="1" dirty="0">
                <a:solidFill>
                  <a:srgbClr val="C00000"/>
                </a:solidFill>
              </a:rPr>
              <a:t> </a:t>
            </a:r>
            <a:r>
              <a:rPr lang="hu-HU" sz="1100" b="1" dirty="0" err="1">
                <a:solidFill>
                  <a:srgbClr val="C00000"/>
                </a:solidFill>
              </a:rPr>
              <a:t>my</a:t>
            </a:r>
            <a:r>
              <a:rPr lang="hu-HU" sz="1100" b="1" dirty="0">
                <a:solidFill>
                  <a:srgbClr val="C00000"/>
                </a:solidFill>
              </a:rPr>
              <a:t> </a:t>
            </a:r>
            <a:r>
              <a:rPr lang="hu-HU" sz="1100" b="1" dirty="0" err="1">
                <a:solidFill>
                  <a:srgbClr val="C00000"/>
                </a:solidFill>
              </a:rPr>
              <a:t>results</a:t>
            </a:r>
            <a:endParaRPr lang="hu-HU" sz="1200" b="1" dirty="0">
              <a:solidFill>
                <a:srgbClr val="C00000"/>
              </a:solidFill>
            </a:endParaRPr>
          </a:p>
        </p:txBody>
      </p:sp>
      <p:sp>
        <p:nvSpPr>
          <p:cNvPr id="54" name="Ellipszis 53">
            <a:extLst>
              <a:ext uri="{FF2B5EF4-FFF2-40B4-BE49-F238E27FC236}">
                <a16:creationId xmlns:a16="http://schemas.microsoft.com/office/drawing/2014/main" id="{DA95FB49-1B45-4197-99BC-60BD8BAE1FD9}"/>
              </a:ext>
            </a:extLst>
          </p:cNvPr>
          <p:cNvSpPr/>
          <p:nvPr/>
        </p:nvSpPr>
        <p:spPr>
          <a:xfrm>
            <a:off x="7161318" y="3885713"/>
            <a:ext cx="1561559" cy="15611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5" name="Egyenes összekötő nyíllal 54">
            <a:extLst>
              <a:ext uri="{FF2B5EF4-FFF2-40B4-BE49-F238E27FC236}">
                <a16:creationId xmlns:a16="http://schemas.microsoft.com/office/drawing/2014/main" id="{8B9F97D0-0F95-4BC8-B137-7079794C2716}"/>
              </a:ext>
            </a:extLst>
          </p:cNvPr>
          <p:cNvCxnSpPr>
            <a:cxnSpLocks/>
          </p:cNvCxnSpPr>
          <p:nvPr/>
        </p:nvCxnSpPr>
        <p:spPr>
          <a:xfrm flipH="1" flipV="1">
            <a:off x="8040896" y="4826233"/>
            <a:ext cx="115195" cy="188489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nyíllal 57">
            <a:extLst>
              <a:ext uri="{FF2B5EF4-FFF2-40B4-BE49-F238E27FC236}">
                <a16:creationId xmlns:a16="http://schemas.microsoft.com/office/drawing/2014/main" id="{AB2E4468-FD8A-45ED-A274-976A8E1B488C}"/>
              </a:ext>
            </a:extLst>
          </p:cNvPr>
          <p:cNvCxnSpPr>
            <a:cxnSpLocks/>
          </p:cNvCxnSpPr>
          <p:nvPr/>
        </p:nvCxnSpPr>
        <p:spPr>
          <a:xfrm>
            <a:off x="8147474" y="4789710"/>
            <a:ext cx="317256" cy="22465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>
            <a:extLst>
              <a:ext uri="{FF2B5EF4-FFF2-40B4-BE49-F238E27FC236}">
                <a16:creationId xmlns:a16="http://schemas.microsoft.com/office/drawing/2014/main" id="{069F30AB-0C8E-4D32-9855-DB1852D0D087}"/>
              </a:ext>
            </a:extLst>
          </p:cNvPr>
          <p:cNvCxnSpPr>
            <a:cxnSpLocks/>
          </p:cNvCxnSpPr>
          <p:nvPr/>
        </p:nvCxnSpPr>
        <p:spPr>
          <a:xfrm flipV="1">
            <a:off x="7939952" y="4063836"/>
            <a:ext cx="23193" cy="360313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Összekötő: görbe 73">
            <a:extLst>
              <a:ext uri="{FF2B5EF4-FFF2-40B4-BE49-F238E27FC236}">
                <a16:creationId xmlns:a16="http://schemas.microsoft.com/office/drawing/2014/main" id="{59B25C60-B417-49D3-9AD8-DA28C1D2CEF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30719" y="4395675"/>
            <a:ext cx="226239" cy="65808"/>
          </a:xfrm>
          <a:prstGeom prst="curvedConnector3">
            <a:avLst>
              <a:gd name="adj1" fmla="val -83285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Összekötő: görbe 96">
            <a:extLst>
              <a:ext uri="{FF2B5EF4-FFF2-40B4-BE49-F238E27FC236}">
                <a16:creationId xmlns:a16="http://schemas.microsoft.com/office/drawing/2014/main" id="{17ED2F85-7EA1-47CF-802D-2405D8FD86EB}"/>
              </a:ext>
            </a:extLst>
          </p:cNvPr>
          <p:cNvCxnSpPr>
            <a:cxnSpLocks/>
          </p:cNvCxnSpPr>
          <p:nvPr/>
        </p:nvCxnSpPr>
        <p:spPr>
          <a:xfrm rot="5400000">
            <a:off x="7976851" y="4417517"/>
            <a:ext cx="206868" cy="107682"/>
          </a:xfrm>
          <a:prstGeom prst="curvedConnector3">
            <a:avLst>
              <a:gd name="adj1" fmla="val -111558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0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2" grpId="0"/>
      <p:bldP spid="5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2245810"/>
            <a:ext cx="4810125" cy="1355750"/>
          </a:xfrm>
        </p:spPr>
        <p:txBody>
          <a:bodyPr>
            <a:normAutofit/>
          </a:bodyPr>
          <a:lstStyle/>
          <a:p>
            <a:pPr algn="l"/>
            <a:r>
              <a:rPr lang="hu-HU" sz="2900" b="1" dirty="0" err="1"/>
              <a:t>Thank</a:t>
            </a:r>
            <a:r>
              <a:rPr lang="hu-HU" sz="2900" b="1" dirty="0"/>
              <a:t> </a:t>
            </a:r>
            <a:r>
              <a:rPr lang="hu-HU" sz="2900" b="1" dirty="0" err="1"/>
              <a:t>you</a:t>
            </a:r>
            <a:r>
              <a:rPr lang="hu-HU" sz="2900" b="1" dirty="0"/>
              <a:t> </a:t>
            </a:r>
            <a:r>
              <a:rPr lang="hu-HU" sz="2900" b="1" dirty="0" err="1"/>
              <a:t>for</a:t>
            </a:r>
            <a:r>
              <a:rPr lang="hu-HU" sz="2900" b="1" dirty="0"/>
              <a:t> </a:t>
            </a:r>
            <a:r>
              <a:rPr lang="hu-HU" sz="2900" b="1" dirty="0" err="1"/>
              <a:t>your</a:t>
            </a:r>
            <a:r>
              <a:rPr lang="hu-HU" sz="2900" b="1" dirty="0"/>
              <a:t> </a:t>
            </a:r>
            <a:r>
              <a:rPr lang="hu-HU" sz="2900" b="1" dirty="0" err="1"/>
              <a:t>attention</a:t>
            </a:r>
            <a:r>
              <a:rPr lang="hu-HU" sz="2900" b="1" dirty="0"/>
              <a:t>!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8516"/>
            <a:ext cx="4448175" cy="911117"/>
          </a:xfrm>
        </p:spPr>
        <p:txBody>
          <a:bodyPr>
            <a:normAutofit/>
          </a:bodyPr>
          <a:lstStyle/>
          <a:p>
            <a:pPr algn="l">
              <a:spcBef>
                <a:spcPts val="450"/>
              </a:spcBef>
            </a:pPr>
            <a:r>
              <a:rPr lang="hu-HU" sz="1700" dirty="0"/>
              <a:t>Géza Salamin</a:t>
            </a:r>
          </a:p>
        </p:txBody>
      </p:sp>
      <p:sp>
        <p:nvSpPr>
          <p:cNvPr id="63" name="Freeform 17">
            <a:extLst>
              <a:ext uri="{FF2B5EF4-FFF2-40B4-BE49-F238E27FC236}">
                <a16:creationId xmlns:a16="http://schemas.microsoft.com/office/drawing/2014/main" id="{14D8491E-61E0-4939-B77E-8B58E112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97332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4E7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992" y="2328712"/>
            <a:ext cx="1531613" cy="180921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668FF53-A8FA-4154-9DAF-A3EF031DCB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0" t="16610" r="61282" b="6809"/>
          <a:stretch/>
        </p:blipFill>
        <p:spPr>
          <a:xfrm>
            <a:off x="6961424" y="159754"/>
            <a:ext cx="1477181" cy="1811442"/>
          </a:xfrm>
          <a:prstGeom prst="rect">
            <a:avLst/>
          </a:prstGeom>
        </p:spPr>
      </p:pic>
      <p:sp>
        <p:nvSpPr>
          <p:cNvPr id="65" name="Freeform 18">
            <a:extLst>
              <a:ext uri="{FF2B5EF4-FFF2-40B4-BE49-F238E27FC236}">
                <a16:creationId xmlns:a16="http://schemas.microsoft.com/office/drawing/2014/main" id="{E2129A46-8F64-4F45-A226-F09DCA07B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3319"/>
            <a:ext cx="488765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754036B-8765-4FBB-9AC7-DF4E3C5E35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326" t="17405" r="30847" b="30274"/>
          <a:stretch/>
        </p:blipFill>
        <p:spPr>
          <a:xfrm>
            <a:off x="5771909" y="4606034"/>
            <a:ext cx="3130791" cy="1703579"/>
          </a:xfrm>
          <a:prstGeom prst="rect">
            <a:avLst/>
          </a:prstGeom>
        </p:spPr>
      </p:pic>
      <p:sp>
        <p:nvSpPr>
          <p:cNvPr id="5" name="Alcím 2"/>
          <p:cNvSpPr txBox="1">
            <a:spLocks/>
          </p:cNvSpPr>
          <p:nvPr/>
        </p:nvSpPr>
        <p:spPr>
          <a:xfrm>
            <a:off x="883091" y="517270"/>
            <a:ext cx="6153411" cy="105626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lcím 2">
            <a:extLst>
              <a:ext uri="{FF2B5EF4-FFF2-40B4-BE49-F238E27FC236}">
                <a16:creationId xmlns:a16="http://schemas.microsoft.com/office/drawing/2014/main" id="{1F6B3868-D5DC-4213-AAA8-B6DBC3AB48E4}"/>
              </a:ext>
            </a:extLst>
          </p:cNvPr>
          <p:cNvSpPr txBox="1">
            <a:spLocks/>
          </p:cNvSpPr>
          <p:nvPr/>
        </p:nvSpPr>
        <p:spPr>
          <a:xfrm>
            <a:off x="569536" y="5002264"/>
            <a:ext cx="4448175" cy="911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450"/>
              </a:spcBef>
            </a:pPr>
            <a:r>
              <a:rPr lang="hu-HU" sz="1700" dirty="0">
                <a:solidFill>
                  <a:schemeClr val="bg1"/>
                </a:solidFill>
              </a:rPr>
              <a:t>geza.salamin@uni-corvinus.hu</a:t>
            </a:r>
          </a:p>
          <a:p>
            <a:pPr algn="l">
              <a:spcBef>
                <a:spcPts val="450"/>
              </a:spcBef>
            </a:pPr>
            <a:r>
              <a:rPr lang="hu-HU" sz="1700" dirty="0">
                <a:solidFill>
                  <a:schemeClr val="bg1"/>
                </a:solidFill>
              </a:rPr>
              <a:t>president@mut.hu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F866EB66-C75E-4F50-A405-0D4338E358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" t="27418" r="32395" b="23133"/>
          <a:stretch/>
        </p:blipFill>
        <p:spPr>
          <a:xfrm>
            <a:off x="569536" y="6003208"/>
            <a:ext cx="1117948" cy="61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84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210568"/>
            <a:ext cx="7886700" cy="1325563"/>
          </a:xfrm>
        </p:spPr>
        <p:txBody>
          <a:bodyPr>
            <a:noAutofit/>
          </a:bodyPr>
          <a:lstStyle/>
          <a:p>
            <a:r>
              <a:rPr lang="hu-HU" sz="1600" b="1" dirty="0"/>
              <a:t>During the last 15 </a:t>
            </a:r>
            <a:r>
              <a:rPr lang="hu-HU" sz="1600" b="1" dirty="0" err="1"/>
              <a:t>years</a:t>
            </a:r>
            <a:r>
              <a:rPr lang="hu-HU" sz="1600" b="1" dirty="0"/>
              <a:t> the </a:t>
            </a:r>
            <a:r>
              <a:rPr lang="hu-HU" sz="1600" b="1" dirty="0" err="1"/>
              <a:t>general</a:t>
            </a:r>
            <a:r>
              <a:rPr lang="hu-HU" sz="1600" b="1" dirty="0"/>
              <a:t> </a:t>
            </a:r>
            <a:r>
              <a:rPr lang="hu-HU" sz="1600" b="1" dirty="0" err="1"/>
              <a:t>role</a:t>
            </a:r>
            <a:r>
              <a:rPr lang="hu-HU" sz="1600" b="1" dirty="0"/>
              <a:t> (and </a:t>
            </a:r>
            <a:r>
              <a:rPr lang="hu-HU" sz="1600" b="1" dirty="0" err="1"/>
              <a:t>reputation</a:t>
            </a:r>
            <a:r>
              <a:rPr lang="hu-HU" sz="1600" b="1" dirty="0"/>
              <a:t>) of spatial/urban/regional planning and spatial development in </a:t>
            </a:r>
            <a:r>
              <a:rPr lang="hu-HU" sz="1600" b="1" dirty="0" err="1"/>
              <a:t>society</a:t>
            </a:r>
            <a:r>
              <a:rPr lang="hu-HU" sz="1600" b="1" dirty="0"/>
              <a:t> has...</a:t>
            </a:r>
            <a:r>
              <a:rPr lang="hu-HU" sz="1600" dirty="0"/>
              <a:t> (</a:t>
            </a:r>
            <a:r>
              <a:rPr lang="hu-HU" sz="1600" dirty="0" err="1"/>
              <a:t>all</a:t>
            </a:r>
            <a:r>
              <a:rPr lang="hu-HU" sz="1600" dirty="0"/>
              <a:t> </a:t>
            </a:r>
            <a:r>
              <a:rPr lang="hu-HU" sz="1600" dirty="0" err="1"/>
              <a:t>responses</a:t>
            </a:r>
            <a:r>
              <a:rPr lang="hu-HU" sz="1600" dirty="0"/>
              <a:t>)</a:t>
            </a:r>
            <a:br>
              <a:rPr lang="hu-HU" sz="1800" dirty="0"/>
            </a:br>
            <a:endParaRPr lang="hu-HU" sz="1800" dirty="0"/>
          </a:p>
        </p:txBody>
      </p:sp>
      <p:pic>
        <p:nvPicPr>
          <p:cNvPr id="4" name="Kép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2243" r="2299" b="1697"/>
          <a:stretch/>
        </p:blipFill>
        <p:spPr bwMode="auto">
          <a:xfrm>
            <a:off x="697832" y="2242495"/>
            <a:ext cx="4018548" cy="3404937"/>
          </a:xfrm>
          <a:prstGeom prst="rect">
            <a:avLst/>
          </a:prstGeom>
          <a:noFill/>
        </p:spPr>
      </p:pic>
      <p:pic>
        <p:nvPicPr>
          <p:cNvPr id="3" name="Kép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1489" r="1534" b="17937"/>
          <a:stretch/>
        </p:blipFill>
        <p:spPr bwMode="auto">
          <a:xfrm>
            <a:off x="3884103" y="2536131"/>
            <a:ext cx="4754572" cy="2705903"/>
          </a:xfrm>
          <a:prstGeom prst="rect">
            <a:avLst/>
          </a:prstGeom>
          <a:noFill/>
        </p:spPr>
      </p:pic>
      <p:sp>
        <p:nvSpPr>
          <p:cNvPr id="5" name="Cím 1">
            <a:extLst>
              <a:ext uri="{FF2B5EF4-FFF2-40B4-BE49-F238E27FC236}">
                <a16:creationId xmlns:a16="http://schemas.microsoft.com/office/drawing/2014/main" id="{DAE0E1C2-50C5-4452-B820-4BFA1029202F}"/>
              </a:ext>
            </a:extLst>
          </p:cNvPr>
          <p:cNvSpPr txBox="1">
            <a:spLocks/>
          </p:cNvSpPr>
          <p:nvPr/>
        </p:nvSpPr>
        <p:spPr>
          <a:xfrm>
            <a:off x="628650" y="3494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 err="1"/>
              <a:t>Winning</a:t>
            </a:r>
            <a:r>
              <a:rPr lang="hu-HU" sz="2800" b="1" dirty="0"/>
              <a:t> </a:t>
            </a:r>
            <a:r>
              <a:rPr lang="hu-HU" sz="2800" b="1" dirty="0" err="1"/>
              <a:t>or</a:t>
            </a:r>
            <a:r>
              <a:rPr lang="hu-HU" sz="2800" b="1" dirty="0"/>
              <a:t> </a:t>
            </a:r>
            <a:r>
              <a:rPr lang="hu-HU" sz="2800" b="1" dirty="0" err="1"/>
              <a:t>loosing</a:t>
            </a:r>
            <a:r>
              <a:rPr lang="hu-HU" sz="2800" b="1" dirty="0"/>
              <a:t>? </a:t>
            </a:r>
            <a:br>
              <a:rPr lang="hu-HU" sz="3200" b="1" dirty="0"/>
            </a:br>
            <a:r>
              <a:rPr lang="hu-HU" sz="2000" b="1" dirty="0" err="1"/>
              <a:t>Changing</a:t>
            </a:r>
            <a:r>
              <a:rPr lang="hu-HU" sz="2000" b="1" dirty="0"/>
              <a:t> status of </a:t>
            </a:r>
            <a:r>
              <a:rPr lang="hu-HU" sz="2000" b="1" dirty="0" err="1"/>
              <a:t>spatial</a:t>
            </a:r>
            <a:r>
              <a:rPr lang="hu-HU" sz="2000" b="1" dirty="0"/>
              <a:t> </a:t>
            </a:r>
            <a:r>
              <a:rPr lang="hu-HU" sz="2000" b="1" dirty="0" err="1"/>
              <a:t>planning</a:t>
            </a:r>
            <a:br>
              <a:rPr lang="hu-HU" sz="1100" dirty="0"/>
            </a:br>
            <a:endParaRPr lang="hu-HU" sz="1500" dirty="0"/>
          </a:p>
        </p:txBody>
      </p:sp>
      <p:pic>
        <p:nvPicPr>
          <p:cNvPr id="6" name="Kép 5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EF202805-13CE-4D76-8EE3-70CEF5D5B9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0" t="16610" r="61282" b="6809"/>
          <a:stretch/>
        </p:blipFill>
        <p:spPr>
          <a:xfrm>
            <a:off x="313098" y="5991244"/>
            <a:ext cx="569993" cy="698972"/>
          </a:xfrm>
          <a:prstGeom prst="rect">
            <a:avLst/>
          </a:prstGeom>
        </p:spPr>
      </p:pic>
      <p:pic>
        <p:nvPicPr>
          <p:cNvPr id="7" name="Picture 38" descr="owner">
            <a:extLst>
              <a:ext uri="{FF2B5EF4-FFF2-40B4-BE49-F238E27FC236}">
                <a16:creationId xmlns:a16="http://schemas.microsoft.com/office/drawing/2014/main" id="{C3E7CCA0-E2F9-4D9C-B390-6CD41E1AB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26088" y="5991135"/>
            <a:ext cx="504814" cy="698972"/>
          </a:xfrm>
          <a:prstGeom prst="rect">
            <a:avLst/>
          </a:prstGeom>
          <a:noFill/>
        </p:spPr>
      </p:pic>
      <p:pic>
        <p:nvPicPr>
          <p:cNvPr id="8" name="Kép 22">
            <a:extLst>
              <a:ext uri="{FF2B5EF4-FFF2-40B4-BE49-F238E27FC236}">
                <a16:creationId xmlns:a16="http://schemas.microsoft.com/office/drawing/2014/main" id="{AAA88B07-7B73-47D7-AD48-61B147B32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4366" y="5991135"/>
            <a:ext cx="591722" cy="698972"/>
          </a:xfrm>
          <a:prstGeom prst="rect">
            <a:avLst/>
          </a:prstGeom>
        </p:spPr>
      </p:pic>
      <p:sp>
        <p:nvSpPr>
          <p:cNvPr id="9" name="Cím 1">
            <a:extLst>
              <a:ext uri="{FF2B5EF4-FFF2-40B4-BE49-F238E27FC236}">
                <a16:creationId xmlns:a16="http://schemas.microsoft.com/office/drawing/2014/main" id="{699DB93C-6974-4F57-8717-63D74D010ED8}"/>
              </a:ext>
            </a:extLst>
          </p:cNvPr>
          <p:cNvSpPr txBox="1">
            <a:spLocks/>
          </p:cNvSpPr>
          <p:nvPr/>
        </p:nvSpPr>
        <p:spPr>
          <a:xfrm>
            <a:off x="4036596" y="6260226"/>
            <a:ext cx="3320550" cy="367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100" dirty="0" err="1"/>
              <a:t>Source</a:t>
            </a:r>
            <a:r>
              <a:rPr lang="hu-HU" sz="1100" dirty="0"/>
              <a:t>: </a:t>
            </a:r>
            <a:r>
              <a:rPr lang="hu-HU" sz="1100" dirty="0" err="1"/>
              <a:t>Questionnaire</a:t>
            </a:r>
            <a:r>
              <a:rPr lang="hu-HU" sz="1100" dirty="0"/>
              <a:t> </a:t>
            </a:r>
            <a:r>
              <a:rPr lang="hu-HU" sz="1100" dirty="0" err="1"/>
              <a:t>survey</a:t>
            </a:r>
            <a:r>
              <a:rPr lang="hu-HU" sz="1100" dirty="0"/>
              <a:t> Salamin G. 2017 (M:120)</a:t>
            </a:r>
          </a:p>
        </p:txBody>
      </p:sp>
    </p:spTree>
    <p:extLst>
      <p:ext uri="{BB962C8B-B14F-4D97-AF65-F5344CB8AC3E}">
        <p14:creationId xmlns:p14="http://schemas.microsoft.com/office/powerpoint/2010/main" val="114380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0704" y="323249"/>
            <a:ext cx="7886700" cy="1325563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presence of the new forms of territorial governance in European countries and its change</a:t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Source: Salamin 2018 (key-expert questionnaire)</a:t>
            </a:r>
            <a:br>
              <a:rPr lang="hu-H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hu-H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Picture 7168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99592" y="1844824"/>
            <a:ext cx="7776863" cy="3744416"/>
          </a:xfrm>
          <a:prstGeom prst="rect">
            <a:avLst/>
          </a:prstGeom>
          <a:solidFill>
            <a:schemeClr val="bg1">
              <a:lumMod val="95000"/>
            </a:schemeClr>
          </a:solidFill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C33A56-ECB4-4DEC-889A-FE78C210B749}"/>
              </a:ext>
            </a:extLst>
          </p:cNvPr>
          <p:cNvSpPr/>
          <p:nvPr/>
        </p:nvSpPr>
        <p:spPr>
          <a:xfrm>
            <a:off x="7358349" y="3350657"/>
            <a:ext cx="1277652" cy="194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</a:rPr>
              <a:t>Yes, in many cases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8A915F-C5DF-44B1-A54B-527A20C1F634}"/>
              </a:ext>
            </a:extLst>
          </p:cNvPr>
          <p:cNvSpPr/>
          <p:nvPr/>
        </p:nvSpPr>
        <p:spPr>
          <a:xfrm>
            <a:off x="7372121" y="3623980"/>
            <a:ext cx="1183680" cy="194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</a:rPr>
              <a:t>Yes, in few cases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B52616-C295-4817-8E6E-AC6ED11D5167}"/>
              </a:ext>
            </a:extLst>
          </p:cNvPr>
          <p:cNvSpPr/>
          <p:nvPr/>
        </p:nvSpPr>
        <p:spPr>
          <a:xfrm>
            <a:off x="7372121" y="3902430"/>
            <a:ext cx="1039665" cy="165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AA1640-B03C-4477-B987-6DA53F18B534}"/>
              </a:ext>
            </a:extLst>
          </p:cNvPr>
          <p:cNvSpPr/>
          <p:nvPr/>
        </p:nvSpPr>
        <p:spPr>
          <a:xfrm>
            <a:off x="5675744" y="4496922"/>
            <a:ext cx="1080120" cy="1051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Monitoring of spatial development and spatial impacts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05275D-7802-49ED-BA2D-D28CA5BCE322}"/>
              </a:ext>
            </a:extLst>
          </p:cNvPr>
          <p:cNvSpPr/>
          <p:nvPr/>
        </p:nvSpPr>
        <p:spPr>
          <a:xfrm>
            <a:off x="4596046" y="4496922"/>
            <a:ext cx="936104" cy="1051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Other new forms of territorial governance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B31485-E312-4F8D-B1E0-141FBBFA16F4}"/>
              </a:ext>
            </a:extLst>
          </p:cNvPr>
          <p:cNvSpPr/>
          <p:nvPr/>
        </p:nvSpPr>
        <p:spPr>
          <a:xfrm>
            <a:off x="3603826" y="4496922"/>
            <a:ext cx="936104" cy="1051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Cityregion</a:t>
            </a:r>
            <a:r>
              <a:rPr lang="en-US" sz="1200" b="1" dirty="0">
                <a:solidFill>
                  <a:schemeClr val="tx1"/>
                </a:solidFill>
              </a:rPr>
              <a:t> governance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CFCF44-7E76-4617-AA70-EF3291A9EBAE}"/>
              </a:ext>
            </a:extLst>
          </p:cNvPr>
          <p:cNvSpPr/>
          <p:nvPr/>
        </p:nvSpPr>
        <p:spPr>
          <a:xfrm>
            <a:off x="2591182" y="4496922"/>
            <a:ext cx="936104" cy="1051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Multilevel governance of territories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4336C8-5A52-4DA3-AAC0-F1DB95754789}"/>
              </a:ext>
            </a:extLst>
          </p:cNvPr>
          <p:cNvSpPr/>
          <p:nvPr/>
        </p:nvSpPr>
        <p:spPr>
          <a:xfrm>
            <a:off x="1450346" y="4496922"/>
            <a:ext cx="1064296" cy="1051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Formali</a:t>
            </a:r>
            <a:r>
              <a:rPr lang="hu-HU" sz="1200" b="1" dirty="0">
                <a:solidFill>
                  <a:schemeClr val="tx1"/>
                </a:solidFill>
              </a:rPr>
              <a:t>z</a:t>
            </a:r>
            <a:r>
              <a:rPr lang="en-US" sz="1200" b="1" dirty="0">
                <a:solidFill>
                  <a:schemeClr val="tx1"/>
                </a:solidFill>
              </a:rPr>
              <a:t>ed horizontal coordination of sectors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F403F1-21B1-4D7D-A36F-AB95F7D89397}"/>
              </a:ext>
            </a:extLst>
          </p:cNvPr>
          <p:cNvSpPr/>
          <p:nvPr/>
        </p:nvSpPr>
        <p:spPr>
          <a:xfrm>
            <a:off x="2007750" y="1978485"/>
            <a:ext cx="5472608" cy="372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The presence of new forms of territorial governance </a:t>
            </a:r>
            <a:endParaRPr lang="hu-HU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in practice</a:t>
            </a:r>
            <a:endParaRPr lang="hu-HU" b="1" dirty="0">
              <a:solidFill>
                <a:schemeClr val="tx1"/>
              </a:solidFill>
            </a:endParaRPr>
          </a:p>
        </p:txBody>
      </p:sp>
      <p:pic>
        <p:nvPicPr>
          <p:cNvPr id="17" name="Picture 38" descr="owner">
            <a:extLst>
              <a:ext uri="{FF2B5EF4-FFF2-40B4-BE49-F238E27FC236}">
                <a16:creationId xmlns:a16="http://schemas.microsoft.com/office/drawing/2014/main" id="{7B037687-CAB0-468C-865F-08E1B8EE1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26088" y="5991135"/>
            <a:ext cx="504814" cy="698972"/>
          </a:xfrm>
          <a:prstGeom prst="rect">
            <a:avLst/>
          </a:prstGeom>
          <a:noFill/>
        </p:spPr>
      </p:pic>
      <p:pic>
        <p:nvPicPr>
          <p:cNvPr id="18" name="Kép 22">
            <a:extLst>
              <a:ext uri="{FF2B5EF4-FFF2-40B4-BE49-F238E27FC236}">
                <a16:creationId xmlns:a16="http://schemas.microsoft.com/office/drawing/2014/main" id="{C7C922E5-4CCD-4854-B0FA-5F827D180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4366" y="5991135"/>
            <a:ext cx="591722" cy="69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84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196" y="3599552"/>
            <a:ext cx="3338247" cy="994172"/>
          </a:xfrm>
        </p:spPr>
        <p:txBody>
          <a:bodyPr>
            <a:noAutofit/>
          </a:bodyPr>
          <a:lstStyle/>
          <a:p>
            <a:br>
              <a:rPr lang="hu-HU" sz="1200" dirty="0"/>
            </a:br>
            <a:r>
              <a:rPr lang="hu-HU" sz="1200" b="1" dirty="0"/>
              <a:t>1</a:t>
            </a:r>
            <a:r>
              <a:rPr lang="hu-HU" sz="1200" dirty="0"/>
              <a:t>. </a:t>
            </a:r>
            <a:r>
              <a:rPr lang="hu-HU" sz="1200" dirty="0" err="1"/>
              <a:t>Sources</a:t>
            </a:r>
            <a:r>
              <a:rPr lang="hu-HU" sz="1200" dirty="0"/>
              <a:t> </a:t>
            </a:r>
            <a:r>
              <a:rPr lang="hu-HU" sz="1200" dirty="0" err="1"/>
              <a:t>allocated</a:t>
            </a:r>
            <a:r>
              <a:rPr lang="hu-HU" sz="1200" dirty="0"/>
              <a:t> </a:t>
            </a:r>
            <a:r>
              <a:rPr lang="hu-HU" sz="1200" dirty="0" err="1"/>
              <a:t>through</a:t>
            </a:r>
            <a:r>
              <a:rPr lang="hu-HU" sz="1200" dirty="0"/>
              <a:t> </a:t>
            </a:r>
            <a:r>
              <a:rPr lang="hu-HU" sz="1200" b="1" dirty="0"/>
              <a:t>territorial </a:t>
            </a:r>
            <a:r>
              <a:rPr lang="hu-HU" sz="1200" b="1" dirty="0" err="1"/>
              <a:t>type</a:t>
            </a:r>
            <a:r>
              <a:rPr lang="hu-HU" sz="1200" b="1" dirty="0"/>
              <a:t> </a:t>
            </a:r>
            <a:r>
              <a:rPr lang="hu-HU" sz="1200" b="1" dirty="0" err="1"/>
              <a:t>operationall</a:t>
            </a:r>
            <a:r>
              <a:rPr lang="hu-HU" sz="1200" b="1" dirty="0"/>
              <a:t> </a:t>
            </a:r>
            <a:r>
              <a:rPr lang="hu-HU" sz="1200" b="1" dirty="0" err="1"/>
              <a:t>propgramm</a:t>
            </a:r>
            <a:r>
              <a:rPr lang="hu-HU" sz="1200" dirty="0" err="1"/>
              <a:t>es</a:t>
            </a:r>
            <a:r>
              <a:rPr lang="hu-HU" sz="1200" dirty="0"/>
              <a:t> </a:t>
            </a:r>
            <a:r>
              <a:rPr lang="hu-HU" sz="1200" dirty="0" err="1"/>
              <a:t>between</a:t>
            </a:r>
            <a:r>
              <a:rPr lang="hu-HU" sz="1200" dirty="0"/>
              <a:t> 2000-2020. </a:t>
            </a:r>
            <a:r>
              <a:rPr lang="hu-HU" sz="1200" dirty="0" err="1"/>
              <a:t>Includes</a:t>
            </a:r>
            <a:r>
              <a:rPr lang="hu-HU" sz="1200" dirty="0"/>
              <a:t> regional </a:t>
            </a:r>
            <a:r>
              <a:rPr lang="hu-HU" sz="1200" dirty="0" err="1"/>
              <a:t>operational</a:t>
            </a:r>
            <a:r>
              <a:rPr lang="hu-HU" sz="1200" dirty="0"/>
              <a:t> </a:t>
            </a:r>
            <a:r>
              <a:rPr lang="hu-HU" sz="1200" dirty="0" err="1"/>
              <a:t>programmes</a:t>
            </a:r>
            <a:r>
              <a:rPr lang="hu-HU" sz="1200" dirty="0"/>
              <a:t>, </a:t>
            </a:r>
            <a:r>
              <a:rPr lang="hu-HU" sz="1200" dirty="0" err="1"/>
              <a:t>multiregional</a:t>
            </a:r>
            <a:r>
              <a:rPr lang="hu-HU" sz="1200" dirty="0"/>
              <a:t> </a:t>
            </a:r>
            <a:r>
              <a:rPr lang="hu-HU" sz="1200" dirty="0" err="1"/>
              <a:t>operational</a:t>
            </a:r>
            <a:r>
              <a:rPr lang="hu-HU" sz="1200" dirty="0"/>
              <a:t> </a:t>
            </a:r>
            <a:r>
              <a:rPr lang="hu-HU" sz="1200" dirty="0" err="1"/>
              <a:t>programmes</a:t>
            </a:r>
            <a:r>
              <a:rPr lang="hu-HU" sz="1200" dirty="0"/>
              <a:t> </a:t>
            </a:r>
            <a:r>
              <a:rPr lang="hu-HU" sz="1200" dirty="0" err="1"/>
              <a:t>with</a:t>
            </a:r>
            <a:r>
              <a:rPr lang="hu-HU" sz="1200" dirty="0"/>
              <a:t> </a:t>
            </a:r>
            <a:r>
              <a:rPr lang="hu-HU" sz="1200" dirty="0" err="1"/>
              <a:t>primary</a:t>
            </a:r>
            <a:r>
              <a:rPr lang="hu-HU" sz="1200" dirty="0"/>
              <a:t> </a:t>
            </a:r>
            <a:r>
              <a:rPr lang="hu-HU" sz="1200" dirty="0" err="1"/>
              <a:t>focus</a:t>
            </a:r>
            <a:r>
              <a:rPr lang="hu-HU" sz="1200" dirty="0"/>
              <a:t> </a:t>
            </a:r>
            <a:r>
              <a:rPr lang="hu-HU" sz="1200" dirty="0" err="1"/>
              <a:t>on</a:t>
            </a:r>
            <a:r>
              <a:rPr lang="hu-HU" sz="1200" dirty="0"/>
              <a:t> </a:t>
            </a:r>
            <a:r>
              <a:rPr lang="hu-HU" sz="1200" dirty="0" err="1"/>
              <a:t>territoriald</a:t>
            </a:r>
            <a:r>
              <a:rPr lang="hu-HU" sz="1200" dirty="0"/>
              <a:t> </a:t>
            </a:r>
            <a:r>
              <a:rPr lang="hu-HU" sz="1200" dirty="0" err="1"/>
              <a:t>evelopment</a:t>
            </a:r>
            <a:r>
              <a:rPr lang="hu-HU" sz="1200" dirty="0"/>
              <a:t> and/</a:t>
            </a:r>
            <a:r>
              <a:rPr lang="hu-HU" sz="1200" dirty="0" err="1"/>
              <a:t>or</a:t>
            </a:r>
            <a:r>
              <a:rPr lang="hu-HU" sz="1200" dirty="0"/>
              <a:t> urban development </a:t>
            </a:r>
            <a:br>
              <a:rPr lang="hu-HU" sz="1200" dirty="0"/>
            </a:br>
            <a:br>
              <a:rPr lang="hu-HU" sz="1200" dirty="0"/>
            </a:br>
            <a:r>
              <a:rPr lang="hu-HU" sz="1200" b="1" dirty="0"/>
              <a:t>2. </a:t>
            </a:r>
            <a:r>
              <a:rPr lang="hu-HU" sz="1200" dirty="0" err="1"/>
              <a:t>Sources</a:t>
            </a:r>
            <a:r>
              <a:rPr lang="hu-HU" sz="1200" dirty="0"/>
              <a:t> </a:t>
            </a:r>
            <a:r>
              <a:rPr lang="hu-HU" sz="1200" dirty="0" err="1"/>
              <a:t>used</a:t>
            </a:r>
            <a:r>
              <a:rPr lang="hu-HU" sz="1200" dirty="0"/>
              <a:t> </a:t>
            </a:r>
            <a:r>
              <a:rPr lang="hu-HU" sz="1200" dirty="0" err="1"/>
              <a:t>under</a:t>
            </a:r>
            <a:r>
              <a:rPr lang="hu-HU" sz="1200" dirty="0"/>
              <a:t> </a:t>
            </a:r>
            <a:r>
              <a:rPr lang="hu-HU" sz="1200" b="1" dirty="0" err="1"/>
              <a:t>integrated</a:t>
            </a:r>
            <a:r>
              <a:rPr lang="hu-HU" sz="1200" b="1" dirty="0"/>
              <a:t> urban development</a:t>
            </a:r>
            <a:r>
              <a:rPr lang="hu-HU" sz="1200" dirty="0"/>
              <a:t> </a:t>
            </a:r>
            <a:r>
              <a:rPr lang="hu-HU" sz="1200" dirty="0" err="1"/>
              <a:t>cathegory</a:t>
            </a:r>
            <a:r>
              <a:rPr lang="hu-HU" sz="1200" dirty="0"/>
              <a:t> in </a:t>
            </a:r>
            <a:r>
              <a:rPr lang="hu-HU" sz="1200" dirty="0" err="1"/>
              <a:t>period</a:t>
            </a:r>
            <a:r>
              <a:rPr lang="hu-HU" sz="1200" dirty="0"/>
              <a:t> 2014-2020 </a:t>
            </a:r>
            <a:br>
              <a:rPr lang="hu-HU" sz="1200" dirty="0"/>
            </a:br>
            <a:br>
              <a:rPr lang="hu-HU" sz="1200" dirty="0"/>
            </a:br>
            <a:r>
              <a:rPr lang="hu-HU" sz="1200" b="1" dirty="0"/>
              <a:t>3</a:t>
            </a:r>
            <a:r>
              <a:rPr lang="hu-HU" sz="1200" dirty="0"/>
              <a:t>. </a:t>
            </a:r>
            <a:r>
              <a:rPr lang="hu-HU" sz="1200" dirty="0" err="1"/>
              <a:t>Sources</a:t>
            </a:r>
            <a:r>
              <a:rPr lang="hu-HU" sz="1200" dirty="0"/>
              <a:t> </a:t>
            </a:r>
            <a:r>
              <a:rPr lang="hu-HU" sz="1200" dirty="0" err="1"/>
              <a:t>used</a:t>
            </a:r>
            <a:r>
              <a:rPr lang="hu-HU" sz="1200" dirty="0"/>
              <a:t> </a:t>
            </a:r>
            <a:r>
              <a:rPr lang="hu-HU" sz="1200" dirty="0" err="1"/>
              <a:t>throgh</a:t>
            </a:r>
            <a:r>
              <a:rPr lang="hu-HU" sz="1200" dirty="0"/>
              <a:t> the </a:t>
            </a:r>
            <a:r>
              <a:rPr lang="hu-HU" sz="1200" dirty="0" err="1"/>
              <a:t>instuments</a:t>
            </a:r>
            <a:r>
              <a:rPr lang="hu-HU" sz="1200" dirty="0"/>
              <a:t> of </a:t>
            </a:r>
            <a:r>
              <a:rPr lang="hu-HU" sz="1200" b="1" dirty="0" err="1"/>
              <a:t>Integtrated</a:t>
            </a:r>
            <a:r>
              <a:rPr lang="hu-HU" sz="1200" b="1" dirty="0"/>
              <a:t> </a:t>
            </a:r>
            <a:r>
              <a:rPr lang="hu-HU" sz="1200" b="1" dirty="0" err="1"/>
              <a:t>Teriitorial</a:t>
            </a:r>
            <a:r>
              <a:rPr lang="hu-HU" sz="1200" b="1" dirty="0"/>
              <a:t> </a:t>
            </a:r>
            <a:r>
              <a:rPr lang="hu-HU" sz="1200" b="1" dirty="0" err="1"/>
              <a:t>Investment</a:t>
            </a:r>
            <a:r>
              <a:rPr lang="hu-HU" sz="1200" b="1" dirty="0"/>
              <a:t> </a:t>
            </a:r>
            <a:r>
              <a:rPr lang="hu-HU" sz="1200" dirty="0"/>
              <a:t>(ITI) and </a:t>
            </a:r>
            <a:r>
              <a:rPr lang="hu-HU" sz="1200" b="1" dirty="0" err="1"/>
              <a:t>Community</a:t>
            </a:r>
            <a:r>
              <a:rPr lang="hu-HU" sz="1200" b="1" dirty="0"/>
              <a:t> Lead Local Development </a:t>
            </a:r>
            <a:r>
              <a:rPr lang="hu-HU" sz="1200" dirty="0"/>
              <a:t>(CLLD) in </a:t>
            </a:r>
            <a:r>
              <a:rPr lang="hu-HU" sz="1200" dirty="0" err="1"/>
              <a:t>period</a:t>
            </a:r>
            <a:r>
              <a:rPr lang="hu-HU" sz="1200" dirty="0"/>
              <a:t> 2014-2020</a:t>
            </a:r>
            <a:br>
              <a:rPr lang="hu-HU" sz="1200" dirty="0"/>
            </a:br>
            <a:endParaRPr lang="hu-HU" sz="14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5" t="2908" r="1265" b="4726"/>
          <a:stretch/>
        </p:blipFill>
        <p:spPr>
          <a:xfrm>
            <a:off x="3597443" y="53247"/>
            <a:ext cx="5434902" cy="6988614"/>
          </a:xfr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402363" y="1545211"/>
            <a:ext cx="3566387" cy="114971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b="1" dirty="0"/>
              <a:t>Europeanization of spatial planning and the territorial </a:t>
            </a:r>
            <a:r>
              <a:rPr lang="hu-HU" sz="2000" b="1" dirty="0" err="1"/>
              <a:t>related</a:t>
            </a:r>
            <a:r>
              <a:rPr lang="hu-HU" sz="2000" b="1" dirty="0"/>
              <a:t> </a:t>
            </a:r>
            <a:r>
              <a:rPr lang="hu-HU" sz="2000" b="1" dirty="0" err="1"/>
              <a:t>use</a:t>
            </a:r>
            <a:r>
              <a:rPr lang="hu-HU" sz="2000" b="1" dirty="0"/>
              <a:t> of </a:t>
            </a:r>
            <a:r>
              <a:rPr lang="hu-HU" sz="2000" b="1" dirty="0" err="1"/>
              <a:t>Cohesion</a:t>
            </a:r>
            <a:r>
              <a:rPr lang="hu-HU" sz="2000" b="1" dirty="0"/>
              <a:t> Policy </a:t>
            </a:r>
            <a:r>
              <a:rPr lang="hu-HU" sz="2000" b="1" dirty="0" err="1"/>
              <a:t>funds</a:t>
            </a:r>
            <a:endParaRPr lang="hu-HU" sz="20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3713065" y="43929"/>
            <a:ext cx="1677081" cy="703201"/>
          </a:xfrm>
          <a:prstGeom prst="rect">
            <a:avLst/>
          </a:prstGeom>
          <a:solidFill>
            <a:srgbClr val="D8F4EF"/>
          </a:solidFill>
        </p:spPr>
        <p:txBody>
          <a:bodyPr wrap="square" lIns="0" tIns="3600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hu-HU" sz="1200" b="1" dirty="0"/>
              <a:t>Europeanization of spatial </a:t>
            </a:r>
            <a:r>
              <a:rPr lang="hu-HU" sz="1200" b="1" dirty="0" err="1"/>
              <a:t>plannning</a:t>
            </a:r>
            <a:r>
              <a:rPr lang="hu-HU" sz="1200" b="1" dirty="0"/>
              <a:t> </a:t>
            </a:r>
            <a:r>
              <a:rPr lang="hu-HU" sz="1200" b="1" dirty="0" err="1"/>
              <a:t>based</a:t>
            </a:r>
            <a:r>
              <a:rPr lang="hu-HU" sz="1200" b="1" dirty="0"/>
              <a:t> </a:t>
            </a:r>
            <a:r>
              <a:rPr lang="hu-HU" sz="1200" b="1" dirty="0" err="1"/>
              <a:t>on</a:t>
            </a:r>
            <a:r>
              <a:rPr lang="hu-HU" sz="1200" b="1" dirty="0"/>
              <a:t> EMP </a:t>
            </a:r>
            <a:r>
              <a:rPr lang="hu-HU" sz="1200" b="1" dirty="0" err="1"/>
              <a:t>dimension</a:t>
            </a:r>
            <a:r>
              <a:rPr lang="hu-HU" sz="1200" b="1" dirty="0"/>
              <a:t> 1,2,4,5 (2002-2017)</a:t>
            </a:r>
            <a:endParaRPr lang="en-GB" sz="5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5390146" y="34582"/>
            <a:ext cx="1677081" cy="369776"/>
          </a:xfrm>
          <a:prstGeom prst="rect">
            <a:avLst/>
          </a:prstGeom>
          <a:solidFill>
            <a:srgbClr val="D8F4EF"/>
          </a:solidFill>
        </p:spPr>
        <p:txBody>
          <a:bodyPr wrap="square" lIns="0" tIns="3600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hu-HU" sz="1200" b="1" dirty="0"/>
              <a:t>  </a:t>
            </a:r>
            <a:r>
              <a:rPr lang="hu-HU" sz="1200" b="1" dirty="0" err="1"/>
              <a:t>Cohesion</a:t>
            </a:r>
            <a:r>
              <a:rPr lang="hu-HU" sz="1200" b="1" dirty="0"/>
              <a:t> policy </a:t>
            </a:r>
            <a:r>
              <a:rPr lang="hu-HU" sz="1200" b="1" dirty="0" err="1"/>
              <a:t>sources</a:t>
            </a:r>
            <a:r>
              <a:rPr lang="hu-HU" sz="1200" b="1" dirty="0"/>
              <a:t>  </a:t>
            </a:r>
          </a:p>
          <a:p>
            <a:pPr>
              <a:lnSpc>
                <a:spcPts val="1300"/>
              </a:lnSpc>
            </a:pPr>
            <a:r>
              <a:rPr lang="hu-HU" sz="1200" b="1" dirty="0"/>
              <a:t>  </a:t>
            </a:r>
            <a:r>
              <a:rPr lang="hu-HU" sz="1200" b="1" dirty="0" err="1"/>
              <a:t>used</a:t>
            </a:r>
            <a:r>
              <a:rPr lang="hu-HU" sz="1200" b="1" dirty="0"/>
              <a:t> in </a:t>
            </a:r>
            <a:r>
              <a:rPr lang="hu-HU" sz="1200" b="1" dirty="0" err="1"/>
              <a:t>territorrial</a:t>
            </a:r>
            <a:r>
              <a:rPr lang="hu-HU" sz="1200" b="1" dirty="0"/>
              <a:t> </a:t>
            </a:r>
            <a:r>
              <a:rPr lang="hu-HU" sz="1200" b="1" dirty="0" err="1"/>
              <a:t>way</a:t>
            </a:r>
            <a:endParaRPr lang="en-GB" sz="5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5702963" y="856751"/>
            <a:ext cx="1576142" cy="184666"/>
          </a:xfrm>
          <a:prstGeom prst="rect">
            <a:avLst/>
          </a:prstGeom>
          <a:solidFill>
            <a:srgbClr val="D8F4EF"/>
          </a:solidFill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hu-HU" sz="1200" dirty="0"/>
              <a:t> 1 Territorial </a:t>
            </a:r>
            <a:r>
              <a:rPr lang="hu-HU" sz="1200" dirty="0" err="1"/>
              <a:t>type</a:t>
            </a:r>
            <a:r>
              <a:rPr lang="hu-HU" sz="1200" dirty="0"/>
              <a:t> OP-s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5713322" y="1050348"/>
            <a:ext cx="1926731" cy="184666"/>
          </a:xfrm>
          <a:prstGeom prst="rect">
            <a:avLst/>
          </a:prstGeom>
          <a:solidFill>
            <a:srgbClr val="D8F4EF"/>
          </a:solidFill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hu-HU" sz="1200" dirty="0"/>
              <a:t>2 </a:t>
            </a:r>
            <a:r>
              <a:rPr lang="hu-HU" sz="1200" dirty="0" err="1"/>
              <a:t>Integr</a:t>
            </a:r>
            <a:r>
              <a:rPr lang="hu-HU" sz="1200" dirty="0"/>
              <a:t>. Urban  development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5725354" y="1253679"/>
            <a:ext cx="904046" cy="184666"/>
          </a:xfrm>
          <a:prstGeom prst="rect">
            <a:avLst/>
          </a:prstGeom>
          <a:solidFill>
            <a:srgbClr val="D8F4EF"/>
          </a:solidFill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hu-HU" sz="1200" dirty="0"/>
              <a:t>3 ITI+CLLD</a:t>
            </a:r>
            <a:endParaRPr lang="en-GB" sz="500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46" y="5502342"/>
            <a:ext cx="1048967" cy="124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62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810" y="8880"/>
            <a:ext cx="9146084" cy="692696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presence of new forms of governance in practice and the change of these change</a:t>
            </a:r>
            <a:br>
              <a:rPr 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Source: Salamin 2018 (key-expert questionnaire)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Group 3159"/>
          <p:cNvGrpSpPr/>
          <p:nvPr/>
        </p:nvGrpSpPr>
        <p:grpSpPr>
          <a:xfrm>
            <a:off x="517734" y="683817"/>
            <a:ext cx="8280920" cy="6165303"/>
            <a:chOff x="0" y="0"/>
            <a:chExt cx="5784850" cy="4701402"/>
          </a:xfrm>
        </p:grpSpPr>
        <p:pic>
          <p:nvPicPr>
            <p:cNvPr id="6" name="Picture 31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33102"/>
              <a:ext cx="3147060" cy="368300"/>
            </a:xfrm>
            <a:prstGeom prst="rect">
              <a:avLst/>
            </a:prstGeom>
            <a:noFill/>
            <a:ln w="12700">
              <a:solidFill>
                <a:sysClr val="windowText" lastClr="000000"/>
              </a:solidFill>
            </a:ln>
          </p:spPr>
        </p:pic>
        <p:pic>
          <p:nvPicPr>
            <p:cNvPr id="7" name="Picture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" t="5231" r="-3" b="10516"/>
            <a:stretch/>
          </p:blipFill>
          <p:spPr bwMode="auto">
            <a:xfrm>
              <a:off x="0" y="0"/>
              <a:ext cx="5784850" cy="4247515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A631363-2F73-4C52-9436-EBD3E145E5CD}"/>
              </a:ext>
            </a:extLst>
          </p:cNvPr>
          <p:cNvSpPr/>
          <p:nvPr/>
        </p:nvSpPr>
        <p:spPr>
          <a:xfrm>
            <a:off x="880030" y="692695"/>
            <a:ext cx="1064296" cy="792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Formali</a:t>
            </a:r>
            <a:r>
              <a:rPr lang="hu-HU" sz="1200" b="1" dirty="0">
                <a:solidFill>
                  <a:schemeClr val="tx1"/>
                </a:solidFill>
              </a:rPr>
              <a:t>z</a:t>
            </a:r>
            <a:r>
              <a:rPr lang="en-US" sz="1200" b="1" dirty="0">
                <a:solidFill>
                  <a:schemeClr val="tx1"/>
                </a:solidFill>
              </a:rPr>
              <a:t>ed horizontal coordination of sectors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52A891-EC2F-46BF-9506-04165BE0562D}"/>
              </a:ext>
            </a:extLst>
          </p:cNvPr>
          <p:cNvSpPr/>
          <p:nvPr/>
        </p:nvSpPr>
        <p:spPr>
          <a:xfrm>
            <a:off x="1943736" y="692695"/>
            <a:ext cx="1064296" cy="791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Multilevel governance of territories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2E8AEA-1A3E-4E45-B2E3-E3857ED54562}"/>
              </a:ext>
            </a:extLst>
          </p:cNvPr>
          <p:cNvSpPr/>
          <p:nvPr/>
        </p:nvSpPr>
        <p:spPr>
          <a:xfrm>
            <a:off x="3023588" y="701576"/>
            <a:ext cx="1064296" cy="782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City region governance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196CD3-C007-42D2-BC2F-F041912624B1}"/>
              </a:ext>
            </a:extLst>
          </p:cNvPr>
          <p:cNvSpPr/>
          <p:nvPr/>
        </p:nvSpPr>
        <p:spPr>
          <a:xfrm>
            <a:off x="4085795" y="681456"/>
            <a:ext cx="1064296" cy="775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Other new forms of territorial governance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A622F6-C672-4443-934B-580C506179FD}"/>
              </a:ext>
            </a:extLst>
          </p:cNvPr>
          <p:cNvSpPr/>
          <p:nvPr/>
        </p:nvSpPr>
        <p:spPr>
          <a:xfrm>
            <a:off x="5148640" y="692695"/>
            <a:ext cx="1151552" cy="791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Monitoring of spatial development and spatial impacts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9578E3-381E-429B-A9CC-28266F3AF052}"/>
              </a:ext>
            </a:extLst>
          </p:cNvPr>
          <p:cNvSpPr/>
          <p:nvPr/>
        </p:nvSpPr>
        <p:spPr>
          <a:xfrm>
            <a:off x="6287334" y="701577"/>
            <a:ext cx="2511320" cy="9992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The presence of territorial governance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3429E7-88F3-456D-A623-EB39851F4629}"/>
              </a:ext>
            </a:extLst>
          </p:cNvPr>
          <p:cNvSpPr/>
          <p:nvPr/>
        </p:nvSpPr>
        <p:spPr>
          <a:xfrm>
            <a:off x="868579" y="1480593"/>
            <a:ext cx="363368" cy="440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2017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B8185A-44BF-4A77-A177-CDA7AC4E6B0C}"/>
              </a:ext>
            </a:extLst>
          </p:cNvPr>
          <p:cNvSpPr/>
          <p:nvPr/>
        </p:nvSpPr>
        <p:spPr>
          <a:xfrm>
            <a:off x="1246883" y="1480593"/>
            <a:ext cx="363367" cy="440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2002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A2D94D-3D91-40DB-B451-28C8E4909256}"/>
              </a:ext>
            </a:extLst>
          </p:cNvPr>
          <p:cNvSpPr/>
          <p:nvPr/>
        </p:nvSpPr>
        <p:spPr>
          <a:xfrm>
            <a:off x="1594900" y="1480593"/>
            <a:ext cx="363367" cy="440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1200" b="1" dirty="0" err="1">
                <a:solidFill>
                  <a:schemeClr val="tx1"/>
                </a:solidFill>
              </a:rPr>
              <a:t>Futu</a:t>
            </a:r>
            <a:r>
              <a:rPr lang="hu-HU" sz="1200" b="1" dirty="0">
                <a:solidFill>
                  <a:schemeClr val="tx1"/>
                </a:solidFill>
              </a:rPr>
              <a:t>.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165C1F-27DD-479E-B385-C0D29B49C872}"/>
              </a:ext>
            </a:extLst>
          </p:cNvPr>
          <p:cNvSpPr/>
          <p:nvPr/>
        </p:nvSpPr>
        <p:spPr>
          <a:xfrm>
            <a:off x="2661821" y="1492668"/>
            <a:ext cx="363367" cy="440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1200" b="1" dirty="0" err="1">
                <a:solidFill>
                  <a:schemeClr val="tx1"/>
                </a:solidFill>
              </a:rPr>
              <a:t>Futu</a:t>
            </a:r>
            <a:r>
              <a:rPr lang="hu-HU" sz="1200" b="1" dirty="0">
                <a:solidFill>
                  <a:schemeClr val="tx1"/>
                </a:solidFill>
              </a:rPr>
              <a:t>.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9E6501-5B30-4453-93ED-B7F45C273E60}"/>
              </a:ext>
            </a:extLst>
          </p:cNvPr>
          <p:cNvSpPr/>
          <p:nvPr/>
        </p:nvSpPr>
        <p:spPr>
          <a:xfrm>
            <a:off x="3767401" y="1480593"/>
            <a:ext cx="363367" cy="440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1200" b="1" dirty="0" err="1">
                <a:solidFill>
                  <a:schemeClr val="tx1"/>
                </a:solidFill>
              </a:rPr>
              <a:t>Futu</a:t>
            </a:r>
            <a:r>
              <a:rPr lang="hu-HU" sz="1200" b="1" dirty="0">
                <a:solidFill>
                  <a:schemeClr val="tx1"/>
                </a:solidFill>
              </a:rPr>
              <a:t>.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92148E-4EB6-40B2-A357-0ADC808FF123}"/>
              </a:ext>
            </a:extLst>
          </p:cNvPr>
          <p:cNvSpPr/>
          <p:nvPr/>
        </p:nvSpPr>
        <p:spPr>
          <a:xfrm>
            <a:off x="4834322" y="1480593"/>
            <a:ext cx="363367" cy="440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1200" b="1" dirty="0" err="1">
                <a:solidFill>
                  <a:schemeClr val="tx1"/>
                </a:solidFill>
              </a:rPr>
              <a:t>Futu</a:t>
            </a:r>
            <a:r>
              <a:rPr lang="hu-HU" sz="1200" b="1" dirty="0">
                <a:solidFill>
                  <a:schemeClr val="tx1"/>
                </a:solidFill>
              </a:rPr>
              <a:t>.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CC67CF-67A0-4999-9996-C0AE8802E8CD}"/>
              </a:ext>
            </a:extLst>
          </p:cNvPr>
          <p:cNvSpPr/>
          <p:nvPr/>
        </p:nvSpPr>
        <p:spPr>
          <a:xfrm>
            <a:off x="5901243" y="1492668"/>
            <a:ext cx="363367" cy="440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1200" b="1" dirty="0" err="1">
                <a:solidFill>
                  <a:schemeClr val="tx1"/>
                </a:solidFill>
              </a:rPr>
              <a:t>Futu</a:t>
            </a:r>
            <a:r>
              <a:rPr lang="hu-HU" sz="1200" b="1" dirty="0">
                <a:solidFill>
                  <a:schemeClr val="tx1"/>
                </a:solidFill>
              </a:rPr>
              <a:t>.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085EC1-E1A1-4698-BD17-2807A33AA4C1}"/>
              </a:ext>
            </a:extLst>
          </p:cNvPr>
          <p:cNvSpPr/>
          <p:nvPr/>
        </p:nvSpPr>
        <p:spPr>
          <a:xfrm>
            <a:off x="3404047" y="1480593"/>
            <a:ext cx="363367" cy="440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2002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09099E-865B-444E-9088-42BA24E801E5}"/>
              </a:ext>
            </a:extLst>
          </p:cNvPr>
          <p:cNvSpPr/>
          <p:nvPr/>
        </p:nvSpPr>
        <p:spPr>
          <a:xfrm>
            <a:off x="4459929" y="1480593"/>
            <a:ext cx="363367" cy="440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2002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AEED4F-1CBE-4EC9-AB60-6B04AA6D7037}"/>
              </a:ext>
            </a:extLst>
          </p:cNvPr>
          <p:cNvSpPr/>
          <p:nvPr/>
        </p:nvSpPr>
        <p:spPr>
          <a:xfrm>
            <a:off x="5537902" y="1480593"/>
            <a:ext cx="363367" cy="440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2002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CC9074-5F15-4EB7-AC2E-4F6631CD0ACC}"/>
              </a:ext>
            </a:extLst>
          </p:cNvPr>
          <p:cNvSpPr/>
          <p:nvPr/>
        </p:nvSpPr>
        <p:spPr>
          <a:xfrm>
            <a:off x="2325255" y="1492668"/>
            <a:ext cx="363367" cy="440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2002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AD4824-9918-4EF5-A019-165CFABBE263}"/>
              </a:ext>
            </a:extLst>
          </p:cNvPr>
          <p:cNvSpPr/>
          <p:nvPr/>
        </p:nvSpPr>
        <p:spPr>
          <a:xfrm>
            <a:off x="5187023" y="1480593"/>
            <a:ext cx="363368" cy="440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2017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549FAB1-2EE3-4309-A2EC-F93583C1E5B2}"/>
              </a:ext>
            </a:extLst>
          </p:cNvPr>
          <p:cNvSpPr/>
          <p:nvPr/>
        </p:nvSpPr>
        <p:spPr>
          <a:xfrm>
            <a:off x="4119476" y="1480593"/>
            <a:ext cx="363368" cy="440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2017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6048710-2F2E-4D4D-94C3-FBB2553DAAC1}"/>
              </a:ext>
            </a:extLst>
          </p:cNvPr>
          <p:cNvSpPr/>
          <p:nvPr/>
        </p:nvSpPr>
        <p:spPr>
          <a:xfrm>
            <a:off x="3029317" y="1492668"/>
            <a:ext cx="363368" cy="440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2017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F3A933F-19BC-4DDD-973C-E7DF743DBFF8}"/>
              </a:ext>
            </a:extLst>
          </p:cNvPr>
          <p:cNvSpPr/>
          <p:nvPr/>
        </p:nvSpPr>
        <p:spPr>
          <a:xfrm>
            <a:off x="1950436" y="1492668"/>
            <a:ext cx="363368" cy="440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2017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EFABE19-E911-41FC-A11A-AB28EFDA2CD0}"/>
              </a:ext>
            </a:extLst>
          </p:cNvPr>
          <p:cNvSpPr/>
          <p:nvPr/>
        </p:nvSpPr>
        <p:spPr>
          <a:xfrm>
            <a:off x="501696" y="669500"/>
            <a:ext cx="358285" cy="1263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Countries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B186CF-E67E-4505-B993-3F782E2765C8}"/>
              </a:ext>
            </a:extLst>
          </p:cNvPr>
          <p:cNvSpPr/>
          <p:nvPr/>
        </p:nvSpPr>
        <p:spPr>
          <a:xfrm>
            <a:off x="517734" y="6366140"/>
            <a:ext cx="1796070" cy="15920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accent1"/>
                </a:solidFill>
              </a:rPr>
              <a:t>A-Northwestern countries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E61A074-CC45-4CE0-906A-187AF38FDD5F}"/>
              </a:ext>
            </a:extLst>
          </p:cNvPr>
          <p:cNvSpPr/>
          <p:nvPr/>
        </p:nvSpPr>
        <p:spPr>
          <a:xfrm>
            <a:off x="517734" y="6517808"/>
            <a:ext cx="1796070" cy="15166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B-Eastern </a:t>
            </a:r>
            <a:r>
              <a:rPr lang="en-US" sz="1100" dirty="0" err="1">
                <a:solidFill>
                  <a:srgbClr val="FF0000"/>
                </a:solidFill>
              </a:rPr>
              <a:t>eur.</a:t>
            </a:r>
            <a:r>
              <a:rPr lang="en-US" sz="1100" dirty="0">
                <a:solidFill>
                  <a:srgbClr val="FF0000"/>
                </a:solidFill>
              </a:rPr>
              <a:t> countries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A60AE2A-1036-408E-B3A3-221FE0E104B0}"/>
              </a:ext>
            </a:extLst>
          </p:cNvPr>
          <p:cNvSpPr/>
          <p:nvPr/>
        </p:nvSpPr>
        <p:spPr>
          <a:xfrm>
            <a:off x="517734" y="6669476"/>
            <a:ext cx="1796070" cy="15920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>
                <a:solidFill>
                  <a:srgbClr val="00B050"/>
                </a:solidFill>
              </a:rPr>
              <a:t>C – Southern </a:t>
            </a:r>
            <a:r>
              <a:rPr lang="hu-HU" sz="1100" dirty="0" err="1">
                <a:solidFill>
                  <a:srgbClr val="00B050"/>
                </a:solidFill>
              </a:rPr>
              <a:t>countries</a:t>
            </a:r>
            <a:endParaRPr lang="en-US" sz="1100" dirty="0">
              <a:solidFill>
                <a:srgbClr val="00B05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CC0EC7-7253-486A-B526-6379A2B5575D}"/>
              </a:ext>
            </a:extLst>
          </p:cNvPr>
          <p:cNvSpPr/>
          <p:nvPr/>
        </p:nvSpPr>
        <p:spPr>
          <a:xfrm>
            <a:off x="2620755" y="6371388"/>
            <a:ext cx="1375182" cy="1539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Yes, in many cases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A04E0BB-927F-47AD-B7A6-7B37F4B77D7D}"/>
              </a:ext>
            </a:extLst>
          </p:cNvPr>
          <p:cNvSpPr/>
          <p:nvPr/>
        </p:nvSpPr>
        <p:spPr>
          <a:xfrm>
            <a:off x="2620755" y="6523056"/>
            <a:ext cx="1375182" cy="1539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Yes, in</a:t>
            </a:r>
            <a:r>
              <a:rPr lang="hu-HU" sz="1100" dirty="0">
                <a:solidFill>
                  <a:schemeClr val="tx1"/>
                </a:solidFill>
              </a:rPr>
              <a:t> </a:t>
            </a:r>
            <a:r>
              <a:rPr lang="hu-HU" sz="1100" dirty="0" err="1">
                <a:solidFill>
                  <a:schemeClr val="tx1"/>
                </a:solidFill>
              </a:rPr>
              <a:t>some</a:t>
            </a:r>
            <a:r>
              <a:rPr lang="en-US" sz="1100" dirty="0">
                <a:solidFill>
                  <a:schemeClr val="tx1"/>
                </a:solidFill>
              </a:rPr>
              <a:t> cases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F258D39-DD62-4AE0-8C6C-5A89BBC9EE42}"/>
              </a:ext>
            </a:extLst>
          </p:cNvPr>
          <p:cNvSpPr/>
          <p:nvPr/>
        </p:nvSpPr>
        <p:spPr>
          <a:xfrm>
            <a:off x="2620755" y="6679240"/>
            <a:ext cx="1375182" cy="1539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Not presents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9B3D033-58A8-415C-BE4A-84D698E9A0C2}"/>
              </a:ext>
            </a:extLst>
          </p:cNvPr>
          <p:cNvSpPr/>
          <p:nvPr/>
        </p:nvSpPr>
        <p:spPr>
          <a:xfrm>
            <a:off x="4328413" y="6374492"/>
            <a:ext cx="996887" cy="1400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Strengthen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71F0DAB-EE58-4311-8434-FDF1DC87A09F}"/>
              </a:ext>
            </a:extLst>
          </p:cNvPr>
          <p:cNvSpPr/>
          <p:nvPr/>
        </p:nvSpPr>
        <p:spPr>
          <a:xfrm>
            <a:off x="4324063" y="6526160"/>
            <a:ext cx="1001237" cy="15085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Remain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3072541-8E57-44F6-B84E-A3991797F729}"/>
              </a:ext>
            </a:extLst>
          </p:cNvPr>
          <p:cNvSpPr/>
          <p:nvPr/>
        </p:nvSpPr>
        <p:spPr>
          <a:xfrm>
            <a:off x="4324063" y="6688660"/>
            <a:ext cx="1001237" cy="15085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Weaken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C5D09C-21FE-4344-9639-4A00948D5496}"/>
              </a:ext>
            </a:extLst>
          </p:cNvPr>
          <p:cNvSpPr/>
          <p:nvPr/>
        </p:nvSpPr>
        <p:spPr>
          <a:xfrm>
            <a:off x="3995937" y="6365612"/>
            <a:ext cx="306951" cy="48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05FF729-3308-4EDA-872E-AF3FAB7FE205}"/>
              </a:ext>
            </a:extLst>
          </p:cNvPr>
          <p:cNvSpPr/>
          <p:nvPr/>
        </p:nvSpPr>
        <p:spPr>
          <a:xfrm>
            <a:off x="2301041" y="6356004"/>
            <a:ext cx="306951" cy="48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DEBB35E-312D-4757-A524-245CAFB2B1DE}"/>
              </a:ext>
            </a:extLst>
          </p:cNvPr>
          <p:cNvSpPr/>
          <p:nvPr/>
        </p:nvSpPr>
        <p:spPr>
          <a:xfrm>
            <a:off x="501696" y="6356004"/>
            <a:ext cx="4823604" cy="493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FE299C-3EBC-47A5-AA58-15A11BEF5FBC}"/>
              </a:ext>
            </a:extLst>
          </p:cNvPr>
          <p:cNvSpPr/>
          <p:nvPr/>
        </p:nvSpPr>
        <p:spPr>
          <a:xfrm>
            <a:off x="517734" y="673681"/>
            <a:ext cx="5746876" cy="1244921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01B24EC-97A9-425B-A20E-8D1FCB1EC12F}"/>
              </a:ext>
            </a:extLst>
          </p:cNvPr>
          <p:cNvSpPr/>
          <p:nvPr/>
        </p:nvSpPr>
        <p:spPr>
          <a:xfrm>
            <a:off x="6278345" y="679759"/>
            <a:ext cx="2494823" cy="1021049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5B9FB4A-A541-494D-9CEC-32C263127832}"/>
              </a:ext>
            </a:extLst>
          </p:cNvPr>
          <p:cNvSpPr/>
          <p:nvPr/>
        </p:nvSpPr>
        <p:spPr>
          <a:xfrm>
            <a:off x="862535" y="1473767"/>
            <a:ext cx="5418113" cy="442701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80C2AD-82C3-4656-8B52-66C1B58FDD58}"/>
              </a:ext>
            </a:extLst>
          </p:cNvPr>
          <p:cNvSpPr/>
          <p:nvPr/>
        </p:nvSpPr>
        <p:spPr>
          <a:xfrm>
            <a:off x="521866" y="1932671"/>
            <a:ext cx="5742744" cy="4321233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D8E6B15-0488-4CA0-A807-5D68EA2AC23F}"/>
              </a:ext>
            </a:extLst>
          </p:cNvPr>
          <p:cNvSpPr/>
          <p:nvPr/>
        </p:nvSpPr>
        <p:spPr>
          <a:xfrm>
            <a:off x="514404" y="668972"/>
            <a:ext cx="352263" cy="1263171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DBE781E-3BD5-44D9-8641-2FAFAB70B66C}"/>
              </a:ext>
            </a:extLst>
          </p:cNvPr>
          <p:cNvSpPr/>
          <p:nvPr/>
        </p:nvSpPr>
        <p:spPr>
          <a:xfrm>
            <a:off x="859829" y="673790"/>
            <a:ext cx="1064296" cy="792087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52B7A2A-6908-4E9A-BE02-8923C5141605}"/>
              </a:ext>
            </a:extLst>
          </p:cNvPr>
          <p:cNvSpPr/>
          <p:nvPr/>
        </p:nvSpPr>
        <p:spPr>
          <a:xfrm>
            <a:off x="1916408" y="667893"/>
            <a:ext cx="1109540" cy="810137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1292C76-DC65-415C-8C20-715B5A678355}"/>
              </a:ext>
            </a:extLst>
          </p:cNvPr>
          <p:cNvSpPr/>
          <p:nvPr/>
        </p:nvSpPr>
        <p:spPr>
          <a:xfrm>
            <a:off x="3023555" y="667893"/>
            <a:ext cx="1109540" cy="810137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B0C3F43-0F57-45DA-97D4-3DCE361FAC60}"/>
              </a:ext>
            </a:extLst>
          </p:cNvPr>
          <p:cNvSpPr/>
          <p:nvPr/>
        </p:nvSpPr>
        <p:spPr>
          <a:xfrm>
            <a:off x="4125378" y="667365"/>
            <a:ext cx="1049108" cy="810137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3820C53-EBBC-4C8E-AFE0-2D9A4045907F}"/>
              </a:ext>
            </a:extLst>
          </p:cNvPr>
          <p:cNvSpPr/>
          <p:nvPr/>
        </p:nvSpPr>
        <p:spPr>
          <a:xfrm>
            <a:off x="521866" y="6363821"/>
            <a:ext cx="4819472" cy="464859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E6C062A-2475-46D9-83DD-4A309DA5D85E}"/>
              </a:ext>
            </a:extLst>
          </p:cNvPr>
          <p:cNvSpPr/>
          <p:nvPr/>
        </p:nvSpPr>
        <p:spPr>
          <a:xfrm>
            <a:off x="2301040" y="6363292"/>
            <a:ext cx="306951" cy="464859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A7007AF-0D6B-4C93-A433-78B5D51A8F1C}"/>
              </a:ext>
            </a:extLst>
          </p:cNvPr>
          <p:cNvSpPr/>
          <p:nvPr/>
        </p:nvSpPr>
        <p:spPr>
          <a:xfrm>
            <a:off x="4008700" y="6363292"/>
            <a:ext cx="306951" cy="464859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2443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E8C38-677D-4398-A186-DD2FE3A03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8437" y="187101"/>
            <a:ext cx="1927126" cy="493936"/>
          </a:xfrm>
        </p:spPr>
        <p:txBody>
          <a:bodyPr>
            <a:normAutofit fontScale="90000"/>
          </a:bodyPr>
          <a:lstStyle/>
          <a:p>
            <a:r>
              <a:rPr lang="hu-HU" sz="3200" dirty="0" err="1"/>
              <a:t>Sources</a:t>
            </a:r>
            <a:endParaRPr lang="hu-HU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5554A-BD17-4008-BC3B-7D4AEE496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24744"/>
            <a:ext cx="8496944" cy="534025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ALLMENDINGER, P. - HAUGHTON, G. (2009): Soft spaces, fuzzy boundaries, and </a:t>
            </a:r>
            <a:r>
              <a:rPr lang="en-US" sz="1400" dirty="0" err="1"/>
              <a:t>metagovernance</a:t>
            </a:r>
            <a:r>
              <a:rPr lang="en-US" sz="1400" dirty="0"/>
              <a:t>: The new spatial planning in the Thames Gateway. Environment and Planning A 41 617–633 </a:t>
            </a:r>
            <a:endParaRPr lang="hu-HU" sz="1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400" dirty="0" err="1"/>
              <a:t>Bevir</a:t>
            </a:r>
            <a:r>
              <a:rPr lang="hu-HU" sz="1400" dirty="0"/>
              <a:t>, Mark </a:t>
            </a:r>
            <a:r>
              <a:rPr lang="en-US" sz="1400" dirty="0"/>
              <a:t>(2012). Governance: A very short introduction. Oxford, UK: Oxford University Press. </a:t>
            </a:r>
            <a:endParaRPr lang="hu-HU" sz="1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400" dirty="0" err="1"/>
              <a:t>CEMAT</a:t>
            </a:r>
            <a:r>
              <a:rPr lang="en-US" sz="1400" dirty="0"/>
              <a:t> (2007): Spatial development glossary. European Conference of Ministers responsible for Spatial/Regional</a:t>
            </a:r>
            <a:r>
              <a:rPr lang="hu-HU" sz="1400" dirty="0"/>
              <a:t> </a:t>
            </a:r>
            <a:r>
              <a:rPr lang="en-US" sz="1400" dirty="0"/>
              <a:t>Planning 	 </a:t>
            </a:r>
            <a:r>
              <a:rPr lang="hu-HU" sz="1400" dirty="0"/>
              <a:t>(</a:t>
            </a:r>
            <a:r>
              <a:rPr lang="en-US" sz="1400" dirty="0">
                <a:hlinkClick r:id="rId2"/>
              </a:rPr>
              <a:t>https://www.coe.int/en/web/conference-ministers-spatial-planning/publications</a:t>
            </a:r>
            <a:r>
              <a:rPr lang="hu-HU" sz="1400" dirty="0"/>
              <a:t>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400" dirty="0" err="1"/>
              <a:t>FARINÓS</a:t>
            </a:r>
            <a:r>
              <a:rPr lang="en-US" sz="1400" dirty="0"/>
              <a:t> </a:t>
            </a:r>
            <a:r>
              <a:rPr lang="en-US" sz="1400" dirty="0" err="1"/>
              <a:t>DASI</a:t>
            </a:r>
            <a:r>
              <a:rPr lang="en-US" sz="1400" dirty="0"/>
              <a:t>, J. (</a:t>
            </a:r>
            <a:r>
              <a:rPr lang="en-US" sz="1400" dirty="0" err="1"/>
              <a:t>Szerk</a:t>
            </a:r>
            <a:r>
              <a:rPr lang="en-US" sz="1400" dirty="0"/>
              <a:t>.) (2006): Governance of Territorial and Urban Policies from EU to Local Level. (</a:t>
            </a:r>
            <a:r>
              <a:rPr lang="en-US" sz="1400" dirty="0" err="1"/>
              <a:t>ESPON</a:t>
            </a:r>
            <a:r>
              <a:rPr lang="en-US" sz="1400" dirty="0"/>
              <a:t> project 2.3.2) </a:t>
            </a:r>
            <a:endParaRPr lang="hu-HU" sz="1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hu-HU" sz="1400" dirty="0"/>
              <a:t>FÜRST, D. (2009) </a:t>
            </a:r>
            <a:r>
              <a:rPr lang="hu-HU" sz="1400" dirty="0" err="1"/>
              <a:t>Planning</a:t>
            </a:r>
            <a:r>
              <a:rPr lang="hu-HU" sz="1400" dirty="0"/>
              <a:t> </a:t>
            </a:r>
            <a:r>
              <a:rPr lang="hu-HU" sz="1400" dirty="0" err="1"/>
              <a:t>Cultures</a:t>
            </a:r>
            <a:r>
              <a:rPr lang="hu-HU" sz="1400" dirty="0"/>
              <a:t> </a:t>
            </a:r>
            <a:r>
              <a:rPr lang="hu-HU" sz="1400" dirty="0" err="1"/>
              <a:t>on</a:t>
            </a:r>
            <a:r>
              <a:rPr lang="hu-HU" sz="1400" dirty="0"/>
              <a:t> </a:t>
            </a:r>
            <a:r>
              <a:rPr lang="hu-HU" sz="1400" dirty="0" err="1"/>
              <a:t>route</a:t>
            </a:r>
            <a:r>
              <a:rPr lang="hu-HU" sz="1400" dirty="0"/>
              <a:t> </a:t>
            </a:r>
            <a:r>
              <a:rPr lang="hu-HU" sz="1400" dirty="0" err="1"/>
              <a:t>to</a:t>
            </a:r>
            <a:r>
              <a:rPr lang="hu-HU" sz="1400" dirty="0"/>
              <a:t> a </a:t>
            </a:r>
            <a:r>
              <a:rPr lang="hu-HU" sz="1400" dirty="0" err="1"/>
              <a:t>better</a:t>
            </a:r>
            <a:r>
              <a:rPr lang="hu-HU" sz="1400" dirty="0"/>
              <a:t> </a:t>
            </a:r>
            <a:r>
              <a:rPr lang="hu-HU" sz="1400" dirty="0" err="1"/>
              <a:t>comprehension</a:t>
            </a:r>
            <a:r>
              <a:rPr lang="hu-HU" sz="1400" dirty="0"/>
              <a:t> of '</a:t>
            </a:r>
            <a:r>
              <a:rPr lang="hu-HU" sz="1400" dirty="0" err="1"/>
              <a:t>planniong</a:t>
            </a:r>
            <a:r>
              <a:rPr lang="hu-HU" sz="1400" dirty="0"/>
              <a:t> </a:t>
            </a:r>
            <a:r>
              <a:rPr lang="hu-HU" sz="1400" dirty="0" err="1"/>
              <a:t>process</a:t>
            </a:r>
            <a:r>
              <a:rPr lang="hu-HU" sz="1400" dirty="0"/>
              <a:t>'? In. </a:t>
            </a:r>
            <a:r>
              <a:rPr lang="hu-HU" sz="1400" dirty="0" err="1"/>
              <a:t>KNIELING</a:t>
            </a:r>
            <a:r>
              <a:rPr lang="hu-HU" sz="1400" dirty="0"/>
              <a:t>, J. – </a:t>
            </a:r>
            <a:r>
              <a:rPr lang="hu-HU" sz="1400" dirty="0" err="1"/>
              <a:t>OTHENGRAFEN</a:t>
            </a:r>
            <a:r>
              <a:rPr lang="hu-HU" sz="1400" dirty="0"/>
              <a:t>, F. (Szerk.): </a:t>
            </a:r>
            <a:r>
              <a:rPr lang="hu-HU" sz="1400" dirty="0" err="1"/>
              <a:t>Planning</a:t>
            </a:r>
            <a:r>
              <a:rPr lang="hu-HU" sz="1400" dirty="0"/>
              <a:t> </a:t>
            </a:r>
            <a:r>
              <a:rPr lang="hu-HU" sz="1400" dirty="0" err="1"/>
              <a:t>cultures</a:t>
            </a:r>
            <a:r>
              <a:rPr lang="hu-HU" sz="1400" dirty="0"/>
              <a:t> in Europe: </a:t>
            </a:r>
            <a:r>
              <a:rPr lang="hu-HU" sz="1400" dirty="0" err="1"/>
              <a:t>Decoding</a:t>
            </a:r>
            <a:r>
              <a:rPr lang="hu-HU" sz="1400" dirty="0"/>
              <a:t> </a:t>
            </a:r>
            <a:r>
              <a:rPr lang="hu-HU" sz="1400" dirty="0" err="1"/>
              <a:t>Cultural</a:t>
            </a:r>
            <a:r>
              <a:rPr lang="hu-HU" sz="1400" dirty="0"/>
              <a:t> </a:t>
            </a:r>
            <a:r>
              <a:rPr lang="hu-HU" sz="1400" dirty="0" err="1"/>
              <a:t>Phenomena</a:t>
            </a:r>
            <a:r>
              <a:rPr lang="hu-HU" sz="1400" dirty="0"/>
              <a:t> in Urban and </a:t>
            </a:r>
            <a:r>
              <a:rPr lang="hu-HU" sz="1400" dirty="0" err="1"/>
              <a:t>Regional</a:t>
            </a:r>
            <a:r>
              <a:rPr lang="hu-HU" sz="1400" dirty="0"/>
              <a:t> </a:t>
            </a:r>
            <a:r>
              <a:rPr lang="hu-HU" sz="1400" dirty="0" err="1"/>
              <a:t>Planning</a:t>
            </a:r>
            <a:r>
              <a:rPr lang="hu-HU" sz="1400" dirty="0"/>
              <a:t>. </a:t>
            </a:r>
            <a:r>
              <a:rPr lang="hu-HU" sz="1400" dirty="0" err="1"/>
              <a:t>Rarnham</a:t>
            </a:r>
            <a:r>
              <a:rPr lang="hu-HU" sz="1400" dirty="0"/>
              <a:t>: </a:t>
            </a:r>
            <a:r>
              <a:rPr lang="hu-HU" sz="1400" dirty="0" err="1"/>
              <a:t>Ashgate</a:t>
            </a:r>
            <a:r>
              <a:rPr lang="hu-HU" sz="1400" dirty="0"/>
              <a:t>. p. 23-38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400" dirty="0" err="1"/>
              <a:t>GETIMIS</a:t>
            </a:r>
            <a:r>
              <a:rPr lang="en-US" sz="1400" dirty="0"/>
              <a:t>, P. (2012) Comparing Spatial Planning Systems and Planning Cultures in Europe. The Need for a Multi-scalar Approach. In: Planning Practice and Research, Vol. 27, No. 1, p. 25–40, </a:t>
            </a:r>
            <a:endParaRPr lang="hu-HU" sz="1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HAUGHTON, G. - ALLMENDINGER, P. - </a:t>
            </a:r>
            <a:r>
              <a:rPr lang="en-US" sz="1400" dirty="0" err="1"/>
              <a:t>COUNSELL</a:t>
            </a:r>
            <a:r>
              <a:rPr lang="en-US" sz="1400" dirty="0"/>
              <a:t>, D. - </a:t>
            </a:r>
            <a:r>
              <a:rPr lang="en-US" sz="1400" dirty="0" err="1"/>
              <a:t>VIGAR</a:t>
            </a:r>
            <a:r>
              <a:rPr lang="en-US" sz="1400" dirty="0"/>
              <a:t>, G. (2010) The new spatial planning – territorial management with soft spaces and fuzzy boundaries, London: Routledge </a:t>
            </a:r>
            <a:endParaRPr lang="hu-HU" sz="1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hu-HU" sz="1400" dirty="0" err="1"/>
              <a:t>Hufty</a:t>
            </a:r>
            <a:r>
              <a:rPr lang="hu-HU" sz="1400" dirty="0"/>
              <a:t>, Marc (2011). "</a:t>
            </a:r>
            <a:r>
              <a:rPr lang="hu-HU" sz="1400" dirty="0" err="1"/>
              <a:t>Investigating</a:t>
            </a:r>
            <a:r>
              <a:rPr lang="hu-HU" sz="1400" dirty="0"/>
              <a:t> Policy </a:t>
            </a:r>
            <a:r>
              <a:rPr lang="hu-HU" sz="1400" dirty="0" err="1"/>
              <a:t>Processes</a:t>
            </a:r>
            <a:r>
              <a:rPr lang="hu-HU" sz="1400" dirty="0"/>
              <a:t>: The </a:t>
            </a:r>
            <a:r>
              <a:rPr lang="hu-HU" sz="1400" dirty="0" err="1"/>
              <a:t>Governance</a:t>
            </a:r>
            <a:r>
              <a:rPr lang="hu-HU" sz="1400" dirty="0"/>
              <a:t> </a:t>
            </a:r>
            <a:r>
              <a:rPr lang="hu-HU" sz="1400" dirty="0" err="1"/>
              <a:t>Analytical</a:t>
            </a:r>
            <a:r>
              <a:rPr lang="hu-HU" sz="1400" dirty="0"/>
              <a:t> Framework (</a:t>
            </a:r>
            <a:r>
              <a:rPr lang="hu-HU" sz="1400" dirty="0" err="1"/>
              <a:t>GAF</a:t>
            </a:r>
            <a:r>
              <a:rPr lang="hu-HU" sz="1400" dirty="0"/>
              <a:t>). In: </a:t>
            </a:r>
            <a:r>
              <a:rPr lang="hu-HU" sz="1400" dirty="0" err="1"/>
              <a:t>Wiesmann</a:t>
            </a:r>
            <a:r>
              <a:rPr lang="hu-HU" sz="1400" dirty="0"/>
              <a:t>, U., </a:t>
            </a:r>
            <a:r>
              <a:rPr lang="hu-HU" sz="1400" dirty="0" err="1"/>
              <a:t>Hurni</a:t>
            </a:r>
            <a:r>
              <a:rPr lang="hu-HU" sz="1400" dirty="0"/>
              <a:t>, H., </a:t>
            </a:r>
            <a:r>
              <a:rPr lang="hu-HU" sz="1400" dirty="0" err="1"/>
              <a:t>et</a:t>
            </a:r>
            <a:r>
              <a:rPr lang="hu-HU" sz="1400" dirty="0"/>
              <a:t> </a:t>
            </a:r>
            <a:r>
              <a:rPr lang="hu-HU" sz="1400" dirty="0" err="1"/>
              <a:t>al</a:t>
            </a:r>
            <a:r>
              <a:rPr lang="hu-HU" sz="1400" dirty="0"/>
              <a:t>. </a:t>
            </a:r>
            <a:r>
              <a:rPr lang="hu-HU" sz="1400" dirty="0" err="1"/>
              <a:t>eds</a:t>
            </a:r>
            <a:r>
              <a:rPr lang="hu-HU" sz="1400" dirty="0"/>
              <a:t>. Research </a:t>
            </a:r>
            <a:r>
              <a:rPr lang="hu-HU" sz="1400" dirty="0" err="1"/>
              <a:t>for</a:t>
            </a:r>
            <a:r>
              <a:rPr lang="hu-HU" sz="1400" dirty="0"/>
              <a:t> </a:t>
            </a:r>
            <a:r>
              <a:rPr lang="hu-HU" sz="1400" dirty="0" err="1"/>
              <a:t>Sustainable</a:t>
            </a:r>
            <a:r>
              <a:rPr lang="hu-HU" sz="1400" dirty="0"/>
              <a:t> </a:t>
            </a:r>
            <a:r>
              <a:rPr lang="hu-HU" sz="1400" dirty="0" err="1"/>
              <a:t>Development</a:t>
            </a:r>
            <a:r>
              <a:rPr lang="hu-HU" sz="1400" dirty="0"/>
              <a:t>: </a:t>
            </a:r>
            <a:r>
              <a:rPr lang="hu-HU" sz="1400" dirty="0" err="1"/>
              <a:t>Foundations</a:t>
            </a:r>
            <a:r>
              <a:rPr lang="hu-HU" sz="1400" dirty="0"/>
              <a:t>, </a:t>
            </a:r>
            <a:r>
              <a:rPr lang="hu-HU" sz="1400" dirty="0" err="1"/>
              <a:t>Experiences</a:t>
            </a:r>
            <a:r>
              <a:rPr lang="hu-HU" sz="1400" dirty="0"/>
              <a:t>, and </a:t>
            </a:r>
            <a:r>
              <a:rPr lang="hu-HU" sz="1400" dirty="0" err="1"/>
              <a:t>Perspectives</a:t>
            </a:r>
            <a:r>
              <a:rPr lang="hu-HU" sz="1400" dirty="0"/>
              <a:t>". Bern: </a:t>
            </a:r>
            <a:r>
              <a:rPr lang="hu-HU" sz="1400" dirty="0" err="1"/>
              <a:t>Geographica</a:t>
            </a:r>
            <a:r>
              <a:rPr lang="hu-HU" sz="1400" dirty="0"/>
              <a:t> </a:t>
            </a:r>
            <a:r>
              <a:rPr lang="hu-HU" sz="1400" dirty="0" err="1"/>
              <a:t>Bernensia</a:t>
            </a:r>
            <a:r>
              <a:rPr lang="hu-HU" sz="1400" dirty="0"/>
              <a:t>: 403–24.</a:t>
            </a:r>
            <a:r>
              <a:rPr lang="en-US" sz="1400" dirty="0"/>
              <a:t>	</a:t>
            </a:r>
            <a:endParaRPr lang="hu-HU" sz="1400" dirty="0"/>
          </a:p>
          <a:p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7471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A1C22942-F77A-4A90-A0E1-2A19CACE5EAE}"/>
              </a:ext>
            </a:extLst>
          </p:cNvPr>
          <p:cNvSpPr txBox="1"/>
          <p:nvPr/>
        </p:nvSpPr>
        <p:spPr>
          <a:xfrm>
            <a:off x="827584" y="2327965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Status indicators 2017: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E1E703CA-24B9-4FCC-8980-56D63072B96A}"/>
              </a:ext>
            </a:extLst>
          </p:cNvPr>
          <p:cNvSpPr txBox="1"/>
          <p:nvPr/>
        </p:nvSpPr>
        <p:spPr>
          <a:xfrm>
            <a:off x="827584" y="4404746"/>
            <a:ext cx="3495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Indicator for change since 2002</a:t>
            </a:r>
          </a:p>
        </p:txBody>
      </p:sp>
      <p:graphicFrame>
        <p:nvGraphicFramePr>
          <p:cNvPr id="12" name="Táblázat 11">
            <a:extLst>
              <a:ext uri="{FF2B5EF4-FFF2-40B4-BE49-F238E27FC236}">
                <a16:creationId xmlns:a16="http://schemas.microsoft.com/office/drawing/2014/main" id="{D2464867-5DC0-4058-8BC4-E2F051F523D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99592" y="2852307"/>
          <a:ext cx="7560840" cy="1317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0840">
                  <a:extLst>
                    <a:ext uri="{9D8B030D-6E8A-4147-A177-3AD203B41FA5}">
                      <a16:colId xmlns:a16="http://schemas.microsoft.com/office/drawing/2014/main" val="2467531850"/>
                    </a:ext>
                  </a:extLst>
                </a:gridCol>
              </a:tblGrid>
              <a:tr h="2610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>
                          <a:solidFill>
                            <a:schemeClr val="bg1"/>
                          </a:solidFill>
                          <a:effectLst/>
                        </a:rPr>
                        <a:t>Presence of territorial governance forms</a:t>
                      </a:r>
                      <a:endParaRPr lang="en-US" sz="2000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559702"/>
                  </a:ext>
                </a:extLst>
              </a:tr>
              <a:tr h="2610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>
                          <a:solidFill>
                            <a:schemeClr val="bg1"/>
                          </a:solidFill>
                          <a:effectLst/>
                        </a:rPr>
                        <a:t>Emergence of new territorial governance forms in national plans/strategies</a:t>
                      </a:r>
                      <a:endParaRPr lang="en-US" sz="2000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834783"/>
                  </a:ext>
                </a:extLst>
              </a:tr>
              <a:tr h="5341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effectLst/>
                        </a:rPr>
                        <a:t> Formalized sectoral coordination of implementation their policies in regions, cities</a:t>
                      </a:r>
                      <a:endParaRPr lang="en-US" sz="20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494801"/>
                  </a:ext>
                </a:extLst>
              </a:tr>
              <a:tr h="2610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The proportion of non-technical graduates among </a:t>
                      </a:r>
                      <a:r>
                        <a:rPr lang="hu-HU" sz="1400" dirty="0" err="1">
                          <a:solidFill>
                            <a:schemeClr val="bg1"/>
                          </a:solidFill>
                        </a:rPr>
                        <a:t>planning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professionals</a:t>
                      </a:r>
                      <a:endParaRPr lang="hu-H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414468"/>
                  </a:ext>
                </a:extLst>
              </a:tr>
            </a:tbl>
          </a:graphicData>
        </a:graphic>
      </p:graphicFrame>
      <p:graphicFrame>
        <p:nvGraphicFramePr>
          <p:cNvPr id="13" name="Táblázat 12">
            <a:extLst>
              <a:ext uri="{FF2B5EF4-FFF2-40B4-BE49-F238E27FC236}">
                <a16:creationId xmlns:a16="http://schemas.microsoft.com/office/drawing/2014/main" id="{F96BCFD3-8EB8-4F48-B5A2-DA60EF60CCB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9973" y="5002664"/>
          <a:ext cx="7468451" cy="11010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68451">
                  <a:extLst>
                    <a:ext uri="{9D8B030D-6E8A-4147-A177-3AD203B41FA5}">
                      <a16:colId xmlns:a16="http://schemas.microsoft.com/office/drawing/2014/main" val="362811764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effectLst/>
                        </a:rPr>
                        <a:t>Change of the role of stakeholders</a:t>
                      </a:r>
                      <a:endParaRPr lang="en-US" sz="20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5575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effectLst/>
                        </a:rPr>
                        <a:t>Change in presence of territorial governance forms from 2002 and in the future</a:t>
                      </a:r>
                      <a:endParaRPr lang="en-US" sz="20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2520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effectLst/>
                        </a:rPr>
                        <a:t>Change in presence of territorial governance forms from 2002 </a:t>
                      </a:r>
                      <a:endParaRPr lang="hu-H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4011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effectLst/>
                        </a:rPr>
                        <a:t>Apply of integrated development policy instruments in the implementation of cohesion policy 2014-2020</a:t>
                      </a:r>
                      <a:endParaRPr lang="en-US" sz="20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978890"/>
                  </a:ext>
                </a:extLst>
              </a:tr>
            </a:tbl>
          </a:graphicData>
        </a:graphic>
      </p:graphicFrame>
      <p:sp>
        <p:nvSpPr>
          <p:cNvPr id="14" name="Cím 1">
            <a:extLst>
              <a:ext uri="{FF2B5EF4-FFF2-40B4-BE49-F238E27FC236}">
                <a16:creationId xmlns:a16="http://schemas.microsoft.com/office/drawing/2014/main" id="{3FAA1271-6863-4407-8881-8BFF0203BFCF}"/>
              </a:ext>
            </a:extLst>
          </p:cNvPr>
          <p:cNvSpPr txBox="1">
            <a:spLocks/>
          </p:cNvSpPr>
          <p:nvPr/>
        </p:nvSpPr>
        <p:spPr bwMode="auto">
          <a:xfrm>
            <a:off x="628650" y="447402"/>
            <a:ext cx="78867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hu-HU"/>
            </a:defPPr>
            <a:lvl1pPr algn="ctr" defTabSz="685800" eaLnBrk="1" latinLnBrk="0" hangingPunct="1">
              <a:lnSpc>
                <a:spcPct val="90000"/>
              </a:lnSpc>
              <a:buNone/>
              <a:defRPr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dirty="0"/>
              <a:t>Indicators of measuring governance shift in planning processes</a:t>
            </a:r>
          </a:p>
          <a:p>
            <a:r>
              <a:rPr lang="en-US" sz="2000" dirty="0">
                <a:effectLst/>
              </a:rPr>
              <a:t>Source: Salamin 2018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89898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7400" y="643467"/>
            <a:ext cx="7180434" cy="744836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 defTabSz="685800"/>
            <a:r>
              <a:rPr lang="hu-H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hu-H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role</a:t>
            </a: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</a:t>
            </a:r>
            <a:r>
              <a:rPr lang="hu-H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actors</a:t>
            </a: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</a:t>
            </a:r>
            <a:r>
              <a:rPr lang="hu-H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planning</a:t>
            </a: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hu-H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Changes</a:t>
            </a: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</a:t>
            </a: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2002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l="479" t="1458" r="1211" b="1330"/>
          <a:stretch/>
        </p:blipFill>
        <p:spPr>
          <a:xfrm>
            <a:off x="1477649" y="1675227"/>
            <a:ext cx="6188701" cy="4394199"/>
          </a:xfrm>
          <a:prstGeom prst="rect">
            <a:avLst/>
          </a:prstGeom>
        </p:spPr>
      </p:pic>
      <p:pic>
        <p:nvPicPr>
          <p:cNvPr id="9" name="Kép 8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9255E6C7-B669-4CAE-8E64-E9B18DE742BD}"/>
              </a:ext>
            </a:extLst>
          </p:cNvPr>
          <p:cNvPicPr/>
          <p:nvPr/>
        </p:nvPicPr>
        <p:blipFill rotWithShape="1">
          <a:blip r:embed="rId4"/>
          <a:srcRect l="29493" t="13268" r="19594" b="19424"/>
          <a:stretch/>
        </p:blipFill>
        <p:spPr bwMode="auto">
          <a:xfrm>
            <a:off x="7408984" y="265251"/>
            <a:ext cx="1555503" cy="105192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Hatszög 9">
            <a:extLst>
              <a:ext uri="{FF2B5EF4-FFF2-40B4-BE49-F238E27FC236}">
                <a16:creationId xmlns:a16="http://schemas.microsoft.com/office/drawing/2014/main" id="{F8CD531A-6536-4BFC-B123-8D14439B1A07}"/>
              </a:ext>
            </a:extLst>
          </p:cNvPr>
          <p:cNvSpPr/>
          <p:nvPr/>
        </p:nvSpPr>
        <p:spPr>
          <a:xfrm rot="5400000">
            <a:off x="8231839" y="496457"/>
            <a:ext cx="446291" cy="480768"/>
          </a:xfrm>
          <a:prstGeom prst="hexagon">
            <a:avLst/>
          </a:prstGeom>
          <a:solidFill>
            <a:srgbClr val="FF0000">
              <a:alpha val="21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08E977B7-3CC0-4C61-B791-560D544B77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90" t="16610" r="61282" b="6809"/>
          <a:stretch/>
        </p:blipFill>
        <p:spPr>
          <a:xfrm>
            <a:off x="313098" y="5991244"/>
            <a:ext cx="569993" cy="698972"/>
          </a:xfrm>
          <a:prstGeom prst="rect">
            <a:avLst/>
          </a:prstGeom>
        </p:spPr>
      </p:pic>
      <p:pic>
        <p:nvPicPr>
          <p:cNvPr id="7" name="Picture 38" descr="owner">
            <a:extLst>
              <a:ext uri="{FF2B5EF4-FFF2-40B4-BE49-F238E27FC236}">
                <a16:creationId xmlns:a16="http://schemas.microsoft.com/office/drawing/2014/main" id="{C15000F8-5B04-4775-AF8B-60F6A8E25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26088" y="5991135"/>
            <a:ext cx="504814" cy="698972"/>
          </a:xfrm>
          <a:prstGeom prst="rect">
            <a:avLst/>
          </a:prstGeom>
          <a:noFill/>
        </p:spPr>
      </p:pic>
      <p:pic>
        <p:nvPicPr>
          <p:cNvPr id="8" name="Kép 22">
            <a:extLst>
              <a:ext uri="{FF2B5EF4-FFF2-40B4-BE49-F238E27FC236}">
                <a16:creationId xmlns:a16="http://schemas.microsoft.com/office/drawing/2014/main" id="{2CC7AE17-F782-4274-8BDC-116E018801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4366" y="5991135"/>
            <a:ext cx="591722" cy="69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03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 bwMode="auto">
          <a:xfrm>
            <a:off x="628650" y="260648"/>
            <a:ext cx="78867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hu-HU"/>
            </a:defPPr>
            <a:lvl1pPr algn="ctr" defTabSz="685800" eaLnBrk="1" latinLnBrk="0" hangingPunct="1">
              <a:lnSpc>
                <a:spcPct val="90000"/>
              </a:lnSpc>
              <a:buNone/>
              <a:defRPr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dirty="0"/>
              <a:t>Indicators of measuring emergence of new spaces in national planning systems </a:t>
            </a:r>
          </a:p>
          <a:p>
            <a:r>
              <a:rPr lang="en-US" sz="2000" dirty="0">
                <a:effectLst/>
              </a:rPr>
              <a:t>Source: Salamin 2018</a:t>
            </a:r>
            <a:br>
              <a:rPr lang="hu-HU" dirty="0"/>
            </a:br>
            <a:endParaRPr lang="hu-HU" dirty="0"/>
          </a:p>
        </p:txBody>
      </p:sp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AC8F3059-4E9E-4D1D-AF3A-05F0E71E1F5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48287" y="2346185"/>
          <a:ext cx="7884153" cy="1090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84153">
                  <a:extLst>
                    <a:ext uri="{9D8B030D-6E8A-4147-A177-3AD203B41FA5}">
                      <a16:colId xmlns:a16="http://schemas.microsoft.com/office/drawing/2014/main" val="141397247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>
                          <a:solidFill>
                            <a:schemeClr val="bg1"/>
                          </a:solidFill>
                          <a:effectLst/>
                        </a:rPr>
                        <a:t>Number of EGTS memberships</a:t>
                      </a:r>
                      <a:endParaRPr lang="en-US" sz="2400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7935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>
                          <a:solidFill>
                            <a:schemeClr val="bg1"/>
                          </a:solidFill>
                          <a:effectLst/>
                        </a:rPr>
                        <a:t>Emergence of new spaces in national strategies</a:t>
                      </a:r>
                      <a:endParaRPr lang="en-US" sz="2400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9846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>
                          <a:solidFill>
                            <a:schemeClr val="bg1"/>
                          </a:solidFill>
                          <a:effectLst/>
                        </a:rPr>
                        <a:t>Participation in european macro-regional strategies (EMS)</a:t>
                      </a:r>
                      <a:endParaRPr lang="en-US" sz="2400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3492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>
                          <a:solidFill>
                            <a:schemeClr val="bg1"/>
                          </a:solidFill>
                          <a:effectLst/>
                        </a:rPr>
                        <a:t>Presence of city region planning</a:t>
                      </a:r>
                      <a:endParaRPr lang="en-US" sz="2400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1297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effectLst/>
                        </a:rPr>
                        <a:t>Presence  of planning other functional spaces</a:t>
                      </a:r>
                      <a:endParaRPr lang="en-US" sz="2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440877"/>
                  </a:ext>
                </a:extLst>
              </a:tr>
            </a:tbl>
          </a:graphicData>
        </a:graphic>
      </p:graphicFrame>
      <p:sp>
        <p:nvSpPr>
          <p:cNvPr id="3" name="Szövegdoboz 2">
            <a:extLst>
              <a:ext uri="{FF2B5EF4-FFF2-40B4-BE49-F238E27FC236}">
                <a16:creationId xmlns:a16="http://schemas.microsoft.com/office/drawing/2014/main" id="{A1C22942-F77A-4A90-A0E1-2A19CACE5EAE}"/>
              </a:ext>
            </a:extLst>
          </p:cNvPr>
          <p:cNvSpPr txBox="1"/>
          <p:nvPr/>
        </p:nvSpPr>
        <p:spPr>
          <a:xfrm>
            <a:off x="628650" y="1813790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Status indicators 2017: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E1E703CA-24B9-4FCC-8980-56D63072B96A}"/>
              </a:ext>
            </a:extLst>
          </p:cNvPr>
          <p:cNvSpPr txBox="1"/>
          <p:nvPr/>
        </p:nvSpPr>
        <p:spPr>
          <a:xfrm>
            <a:off x="628650" y="3861048"/>
            <a:ext cx="3495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Indicator for change since 2002</a:t>
            </a:r>
          </a:p>
        </p:txBody>
      </p:sp>
      <p:graphicFrame>
        <p:nvGraphicFramePr>
          <p:cNvPr id="10" name="Táblázat 9">
            <a:extLst>
              <a:ext uri="{FF2B5EF4-FFF2-40B4-BE49-F238E27FC236}">
                <a16:creationId xmlns:a16="http://schemas.microsoft.com/office/drawing/2014/main" id="{14F7CF30-91D6-458B-928C-8B4AE31EB02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3568" y="4761466"/>
          <a:ext cx="7848872" cy="1527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67208713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EGTC-s, in which was involved in creation</a:t>
                      </a: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88579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Strengthening/weakening of border-crossing planning</a:t>
                      </a: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45057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Participation in european macro-regional strategies (EMS)</a:t>
                      </a: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8218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Strengthening/weakening of planning in macro-regional level</a:t>
                      </a: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59353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in presence of city region planning from 2002 to 2017</a:t>
                      </a: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68835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in presence of planning other functional spaces from 2002 to 2017</a:t>
                      </a: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7400"/>
                  </a:ext>
                </a:extLst>
              </a:tr>
              <a:tr h="1485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Appearance of new planning level</a:t>
                      </a: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500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237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1" y="1524000"/>
            <a:ext cx="6443534" cy="4154633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4874"/>
          </a:xfrm>
        </p:spPr>
        <p:txBody>
          <a:bodyPr>
            <a:normAutofit/>
          </a:bodyPr>
          <a:lstStyle/>
          <a:p>
            <a:r>
              <a:rPr lang="hu-HU" sz="2400" b="1" dirty="0"/>
              <a:t>TEM 5. dimenzió: Tervezési folyamat és területi governance új formái</a:t>
            </a:r>
          </a:p>
        </p:txBody>
      </p:sp>
      <p:pic>
        <p:nvPicPr>
          <p:cNvPr id="5" name="Tartalom helye 4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340" y="1524000"/>
            <a:ext cx="6912214" cy="4179054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1663465" y="1615313"/>
            <a:ext cx="242668" cy="316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6" name="Szövegdoboz 5"/>
          <p:cNvSpPr txBox="1"/>
          <p:nvPr/>
        </p:nvSpPr>
        <p:spPr>
          <a:xfrm>
            <a:off x="6113558" y="5333007"/>
            <a:ext cx="1475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100=maximum érték</a:t>
            </a:r>
          </a:p>
        </p:txBody>
      </p:sp>
    </p:spTree>
    <p:extLst>
      <p:ext uri="{BB962C8B-B14F-4D97-AF65-F5344CB8AC3E}">
        <p14:creationId xmlns:p14="http://schemas.microsoft.com/office/powerpoint/2010/main" val="105351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8005" y="186708"/>
            <a:ext cx="7886700" cy="1106834"/>
          </a:xfrm>
        </p:spPr>
        <p:txBody>
          <a:bodyPr>
            <a:normAutofit/>
          </a:bodyPr>
          <a:lstStyle/>
          <a:p>
            <a:r>
              <a:rPr lang="hu-HU" sz="2400" b="1" dirty="0"/>
              <a:t>A Kohéziós politika területi dimenziója és a térbeli tervezés európaizálódása</a:t>
            </a:r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4100" y="1792288"/>
            <a:ext cx="6130605" cy="4354511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422035" y="2756390"/>
            <a:ext cx="166076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50" dirty="0"/>
              <a:t>A regionális szintre telepített programok súlya csökken</a:t>
            </a:r>
          </a:p>
          <a:p>
            <a:endParaRPr lang="hu-HU" sz="1350" dirty="0"/>
          </a:p>
          <a:p>
            <a:r>
              <a:rPr lang="hu-HU" sz="1350" dirty="0"/>
              <a:t>A térbeli dimenzió (városi és területi is) új formában jelenik meg a területi kohézió jegyében.</a:t>
            </a:r>
          </a:p>
          <a:p>
            <a:endParaRPr lang="hu-HU" sz="135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46" y="5502342"/>
            <a:ext cx="1048967" cy="124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993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3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" t="5363" r="475" b="534"/>
          <a:stretch/>
        </p:blipFill>
        <p:spPr bwMode="auto">
          <a:xfrm>
            <a:off x="787350" y="1916832"/>
            <a:ext cx="7598668" cy="47872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ím 1"/>
          <p:cNvSpPr txBox="1">
            <a:spLocks/>
          </p:cNvSpPr>
          <p:nvPr/>
        </p:nvSpPr>
        <p:spPr bwMode="auto">
          <a:xfrm>
            <a:off x="643334" y="260649"/>
            <a:ext cx="78867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sz="2800" b="1" dirty="0" err="1"/>
              <a:t>What</a:t>
            </a:r>
            <a:r>
              <a:rPr lang="hu-HU" sz="2800" b="1" dirty="0"/>
              <a:t> </a:t>
            </a:r>
            <a:r>
              <a:rPr lang="hu-HU" sz="2800" b="1" dirty="0" err="1"/>
              <a:t>planning</a:t>
            </a:r>
            <a:r>
              <a:rPr lang="hu-HU" sz="2800" b="1" dirty="0"/>
              <a:t> is </a:t>
            </a:r>
            <a:r>
              <a:rPr lang="hu-HU" sz="2800" b="1" dirty="0" err="1"/>
              <a:t>about</a:t>
            </a:r>
            <a:r>
              <a:rPr lang="hu-HU" sz="2800" b="1" dirty="0"/>
              <a:t>? </a:t>
            </a:r>
          </a:p>
          <a:p>
            <a:r>
              <a:rPr lang="en-US" sz="2800" b="1" dirty="0"/>
              <a:t>Changes in the essence of </a:t>
            </a:r>
            <a:r>
              <a:rPr lang="hu-HU" sz="2800" b="1" dirty="0" err="1"/>
              <a:t>planning</a:t>
            </a:r>
            <a:r>
              <a:rPr lang="en-US" sz="2800" b="1" dirty="0"/>
              <a:t> since 2002</a:t>
            </a:r>
          </a:p>
          <a:p>
            <a:r>
              <a:rPr lang="hu-HU" sz="1600" dirty="0" err="1"/>
              <a:t>Source</a:t>
            </a:r>
            <a:r>
              <a:rPr lang="hu-HU" sz="1600" dirty="0"/>
              <a:t>: Salamin 2018 (</a:t>
            </a:r>
            <a:r>
              <a:rPr lang="en-US" sz="1600" dirty="0"/>
              <a:t>key-expert questionnaire</a:t>
            </a:r>
            <a:r>
              <a:rPr lang="hu-HU" sz="1600" dirty="0"/>
              <a:t>, 2017)</a:t>
            </a:r>
            <a:endParaRPr lang="hu-HU" sz="21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BE7B06-9AA5-4335-87D2-4DCD44CE06CA}"/>
              </a:ext>
            </a:extLst>
          </p:cNvPr>
          <p:cNvSpPr/>
          <p:nvPr/>
        </p:nvSpPr>
        <p:spPr>
          <a:xfrm>
            <a:off x="3819004" y="6381769"/>
            <a:ext cx="792088" cy="3222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Increased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8C983A-B3D4-4BCE-B382-DDC4AD7E8B48}"/>
              </a:ext>
            </a:extLst>
          </p:cNvPr>
          <p:cNvSpPr/>
          <p:nvPr/>
        </p:nvSpPr>
        <p:spPr>
          <a:xfrm>
            <a:off x="4860032" y="6381769"/>
            <a:ext cx="792088" cy="3222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Decreased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8351EE-B34A-4F6B-8D19-B0E52E298BF0}"/>
              </a:ext>
            </a:extLst>
          </p:cNvPr>
          <p:cNvSpPr/>
          <p:nvPr/>
        </p:nvSpPr>
        <p:spPr>
          <a:xfrm>
            <a:off x="1237926" y="5589241"/>
            <a:ext cx="1082602" cy="6776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Coordination between actors, sectors and policies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F23D60-051D-48CC-B906-B0DB1CA24A30}"/>
              </a:ext>
            </a:extLst>
          </p:cNvPr>
          <p:cNvSpPr/>
          <p:nvPr/>
        </p:nvSpPr>
        <p:spPr>
          <a:xfrm>
            <a:off x="2320528" y="5590479"/>
            <a:ext cx="1245964" cy="6776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Coopertaion between actors (e.g NGOs)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75654A-0B32-44E7-8E61-CEC63ED9264C}"/>
              </a:ext>
            </a:extLst>
          </p:cNvPr>
          <p:cNvSpPr/>
          <p:nvPr/>
        </p:nvSpPr>
        <p:spPr>
          <a:xfrm>
            <a:off x="3566492" y="5589239"/>
            <a:ext cx="1245964" cy="6789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Mutual learning from each other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8CE46D-9050-4067-B059-FC7770BFB2C1}"/>
              </a:ext>
            </a:extLst>
          </p:cNvPr>
          <p:cNvSpPr/>
          <p:nvPr/>
        </p:nvSpPr>
        <p:spPr>
          <a:xfrm>
            <a:off x="4811488" y="5589239"/>
            <a:ext cx="1245964" cy="6789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Territorial monitoring and controlling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2B6968-3099-46E4-B524-779CD2D0D731}"/>
              </a:ext>
            </a:extLst>
          </p:cNvPr>
          <p:cNvSpPr/>
          <p:nvPr/>
        </p:nvSpPr>
        <p:spPr>
          <a:xfrm>
            <a:off x="6056484" y="5589239"/>
            <a:ext cx="1245964" cy="6789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Creative (or scientific) activity of expert planner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F2670D-9CCA-4EAD-93F4-2122439E4A23}"/>
              </a:ext>
            </a:extLst>
          </p:cNvPr>
          <p:cNvSpPr/>
          <p:nvPr/>
        </p:nvSpPr>
        <p:spPr>
          <a:xfrm>
            <a:off x="7283092" y="5590478"/>
            <a:ext cx="1245964" cy="12294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Compulsory administrative and management process of legitim authority</a:t>
            </a:r>
          </a:p>
        </p:txBody>
      </p:sp>
      <p:pic>
        <p:nvPicPr>
          <p:cNvPr id="14" name="Kép 13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F8C0D30F-F325-4254-94FE-29CB973C17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0" t="16610" r="61282" b="6809"/>
          <a:stretch/>
        </p:blipFill>
        <p:spPr>
          <a:xfrm>
            <a:off x="313098" y="5991244"/>
            <a:ext cx="569993" cy="69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92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" t="6334" r="1747" b="2261"/>
          <a:stretch/>
        </p:blipFill>
        <p:spPr bwMode="auto">
          <a:xfrm>
            <a:off x="890337" y="1607399"/>
            <a:ext cx="6292516" cy="4199021"/>
          </a:xfrm>
          <a:prstGeom prst="rect">
            <a:avLst/>
          </a:prstGeom>
          <a:noFill/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4036596" y="6260226"/>
            <a:ext cx="3320550" cy="367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100" dirty="0" err="1"/>
              <a:t>Source</a:t>
            </a:r>
            <a:r>
              <a:rPr lang="hu-HU" sz="1100" dirty="0"/>
              <a:t>: </a:t>
            </a:r>
            <a:r>
              <a:rPr lang="hu-HU" sz="1100" dirty="0" err="1"/>
              <a:t>Questionnaire</a:t>
            </a:r>
            <a:r>
              <a:rPr lang="hu-HU" sz="1100" dirty="0"/>
              <a:t> </a:t>
            </a:r>
            <a:r>
              <a:rPr lang="hu-HU" sz="1100" dirty="0" err="1"/>
              <a:t>survey</a:t>
            </a:r>
            <a:r>
              <a:rPr lang="hu-HU" sz="1100" dirty="0"/>
              <a:t> Salamin G. 2017 (M:120)</a:t>
            </a: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8C178B8E-8D81-4DF4-B87E-0760D6EF0475}"/>
              </a:ext>
            </a:extLst>
          </p:cNvPr>
          <p:cNvSpPr txBox="1">
            <a:spLocks/>
          </p:cNvSpPr>
          <p:nvPr/>
        </p:nvSpPr>
        <p:spPr>
          <a:xfrm>
            <a:off x="628650" y="1308683"/>
            <a:ext cx="7886700" cy="1124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600" b="1" dirty="0"/>
              <a:t>During </a:t>
            </a:r>
            <a:r>
              <a:rPr lang="hu-HU" sz="1600" b="1" dirty="0" err="1"/>
              <a:t>the</a:t>
            </a:r>
            <a:r>
              <a:rPr lang="hu-HU" sz="1600" b="1" dirty="0"/>
              <a:t> last 15 </a:t>
            </a:r>
            <a:r>
              <a:rPr lang="hu-HU" sz="1600" b="1" dirty="0" err="1"/>
              <a:t>years</a:t>
            </a:r>
            <a:r>
              <a:rPr lang="hu-HU" sz="1600" b="1" dirty="0"/>
              <a:t> </a:t>
            </a:r>
            <a:r>
              <a:rPr lang="hu-HU" sz="1600" b="1" dirty="0" err="1"/>
              <a:t>the</a:t>
            </a:r>
            <a:r>
              <a:rPr lang="hu-HU" sz="1600" b="1" dirty="0"/>
              <a:t> </a:t>
            </a:r>
            <a:r>
              <a:rPr lang="hu-HU" sz="1600" b="1" dirty="0" err="1"/>
              <a:t>general</a:t>
            </a:r>
            <a:r>
              <a:rPr lang="hu-HU" sz="1600" b="1" dirty="0"/>
              <a:t> </a:t>
            </a:r>
            <a:r>
              <a:rPr lang="hu-HU" sz="1600" b="1" dirty="0" err="1"/>
              <a:t>role</a:t>
            </a:r>
            <a:r>
              <a:rPr lang="hu-HU" sz="1600" b="1" dirty="0"/>
              <a:t> (and </a:t>
            </a:r>
            <a:r>
              <a:rPr lang="hu-HU" sz="1600" b="1" dirty="0" err="1"/>
              <a:t>reputation</a:t>
            </a:r>
            <a:r>
              <a:rPr lang="hu-HU" sz="1600" b="1" dirty="0"/>
              <a:t>) of </a:t>
            </a:r>
            <a:r>
              <a:rPr lang="hu-HU" sz="1600" b="1" dirty="0" err="1"/>
              <a:t>spatial</a:t>
            </a:r>
            <a:r>
              <a:rPr lang="hu-HU" sz="1600" b="1" dirty="0"/>
              <a:t> (</a:t>
            </a:r>
            <a:r>
              <a:rPr lang="hu-HU" sz="1600" b="1" dirty="0" err="1"/>
              <a:t>inc.urban,regional</a:t>
            </a:r>
            <a:r>
              <a:rPr lang="hu-HU" sz="1600" b="1" dirty="0"/>
              <a:t>) </a:t>
            </a:r>
            <a:r>
              <a:rPr lang="hu-HU" sz="1600" b="1" dirty="0" err="1"/>
              <a:t>planning</a:t>
            </a:r>
            <a:r>
              <a:rPr lang="hu-HU" sz="1600" b="1" dirty="0"/>
              <a:t> and </a:t>
            </a:r>
            <a:r>
              <a:rPr lang="hu-HU" sz="1600" b="1" dirty="0" err="1"/>
              <a:t>spatial</a:t>
            </a:r>
            <a:r>
              <a:rPr lang="hu-HU" sz="1600" b="1" dirty="0"/>
              <a:t> </a:t>
            </a:r>
            <a:r>
              <a:rPr lang="hu-HU" sz="1600" b="1" dirty="0" err="1"/>
              <a:t>development</a:t>
            </a:r>
            <a:r>
              <a:rPr lang="hu-HU" sz="1600" b="1" dirty="0"/>
              <a:t> in </a:t>
            </a:r>
            <a:r>
              <a:rPr lang="hu-HU" sz="1600" b="1" dirty="0" err="1"/>
              <a:t>society</a:t>
            </a:r>
            <a:r>
              <a:rPr lang="hu-HU" sz="1600" b="1" dirty="0"/>
              <a:t> has... </a:t>
            </a:r>
            <a:r>
              <a:rPr lang="hu-HU" sz="1600" dirty="0"/>
              <a:t>(</a:t>
            </a:r>
            <a:r>
              <a:rPr lang="hu-HU" sz="1600" dirty="0" err="1"/>
              <a:t>Answers</a:t>
            </a:r>
            <a:r>
              <a:rPr lang="hu-HU" sz="1600" dirty="0"/>
              <a:t> </a:t>
            </a:r>
            <a:r>
              <a:rPr lang="hu-HU" sz="1600" dirty="0" err="1"/>
              <a:t>aggregated</a:t>
            </a:r>
            <a:r>
              <a:rPr lang="hu-HU" sz="1600" dirty="0"/>
              <a:t> </a:t>
            </a:r>
            <a:r>
              <a:rPr lang="hu-HU" sz="1600" dirty="0" err="1"/>
              <a:t>to</a:t>
            </a:r>
            <a:r>
              <a:rPr lang="hu-HU" sz="1600" dirty="0"/>
              <a:t> </a:t>
            </a:r>
            <a:r>
              <a:rPr lang="hu-HU" sz="1600" dirty="0" err="1"/>
              <a:t>countries</a:t>
            </a:r>
            <a:r>
              <a:rPr lang="hu-HU" sz="1600" dirty="0"/>
              <a:t>)</a:t>
            </a:r>
            <a:br>
              <a:rPr lang="hu-HU" sz="1600" dirty="0"/>
            </a:br>
            <a:endParaRPr lang="hu-HU" sz="1600" dirty="0"/>
          </a:p>
        </p:txBody>
      </p:sp>
      <p:pic>
        <p:nvPicPr>
          <p:cNvPr id="8" name="Kép 7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9EBCED34-4B6C-4B76-A20E-2A70775792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0" t="16610" r="61282" b="6809"/>
          <a:stretch/>
        </p:blipFill>
        <p:spPr>
          <a:xfrm>
            <a:off x="313098" y="5991244"/>
            <a:ext cx="569993" cy="698972"/>
          </a:xfrm>
          <a:prstGeom prst="rect">
            <a:avLst/>
          </a:prstGeom>
        </p:spPr>
      </p:pic>
      <p:pic>
        <p:nvPicPr>
          <p:cNvPr id="9" name="Picture 38" descr="owner">
            <a:extLst>
              <a:ext uri="{FF2B5EF4-FFF2-40B4-BE49-F238E27FC236}">
                <a16:creationId xmlns:a16="http://schemas.microsoft.com/office/drawing/2014/main" id="{6E1846F6-D1FD-41B4-B90C-529841097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26088" y="5991135"/>
            <a:ext cx="504814" cy="698972"/>
          </a:xfrm>
          <a:prstGeom prst="rect">
            <a:avLst/>
          </a:prstGeom>
          <a:noFill/>
        </p:spPr>
      </p:pic>
      <p:pic>
        <p:nvPicPr>
          <p:cNvPr id="10" name="Kép 22">
            <a:extLst>
              <a:ext uri="{FF2B5EF4-FFF2-40B4-BE49-F238E27FC236}">
                <a16:creationId xmlns:a16="http://schemas.microsoft.com/office/drawing/2014/main" id="{84880BA2-FE8B-4FB4-9CD2-0C2155779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4366" y="5991135"/>
            <a:ext cx="591722" cy="698972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2E175898-6984-482F-9E8E-50112F03A0DF}"/>
              </a:ext>
            </a:extLst>
          </p:cNvPr>
          <p:cNvSpPr txBox="1">
            <a:spLocks/>
          </p:cNvSpPr>
          <p:nvPr/>
        </p:nvSpPr>
        <p:spPr>
          <a:xfrm>
            <a:off x="628650" y="3494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 err="1"/>
              <a:t>Winning</a:t>
            </a:r>
            <a:r>
              <a:rPr lang="hu-HU" sz="2800" b="1" dirty="0"/>
              <a:t> </a:t>
            </a:r>
            <a:r>
              <a:rPr lang="hu-HU" sz="2800" b="1" dirty="0" err="1"/>
              <a:t>or</a:t>
            </a:r>
            <a:r>
              <a:rPr lang="hu-HU" sz="2800" b="1" dirty="0"/>
              <a:t> </a:t>
            </a:r>
            <a:r>
              <a:rPr lang="hu-HU" sz="2800" b="1" dirty="0" err="1"/>
              <a:t>loosing</a:t>
            </a:r>
            <a:r>
              <a:rPr lang="hu-HU" sz="2800" b="1" dirty="0"/>
              <a:t>? </a:t>
            </a:r>
            <a:br>
              <a:rPr lang="hu-HU" sz="3200" b="1" dirty="0"/>
            </a:br>
            <a:r>
              <a:rPr lang="hu-HU" sz="2000" b="1" dirty="0" err="1"/>
              <a:t>Changing</a:t>
            </a:r>
            <a:r>
              <a:rPr lang="hu-HU" sz="2000" b="1" dirty="0"/>
              <a:t> status of </a:t>
            </a:r>
            <a:r>
              <a:rPr lang="hu-HU" sz="2000" b="1" dirty="0" err="1"/>
              <a:t>spatial</a:t>
            </a:r>
            <a:r>
              <a:rPr lang="hu-HU" sz="2000" b="1" dirty="0"/>
              <a:t> </a:t>
            </a:r>
            <a:r>
              <a:rPr lang="hu-HU" sz="2000" b="1" dirty="0" err="1"/>
              <a:t>planning</a:t>
            </a:r>
            <a:br>
              <a:rPr lang="hu-HU" sz="1100" dirty="0"/>
            </a:br>
            <a:endParaRPr lang="hu-HU" sz="1500" dirty="0"/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1334AD07-DCC7-45FE-A63E-38A2F032F241}"/>
              </a:ext>
            </a:extLst>
          </p:cNvPr>
          <p:cNvCxnSpPr/>
          <p:nvPr/>
        </p:nvCxnSpPr>
        <p:spPr>
          <a:xfrm>
            <a:off x="3868615" y="2907323"/>
            <a:ext cx="2985477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3CBB9F03-61A3-40AA-81A2-4D05F1E77AB4}"/>
              </a:ext>
            </a:extLst>
          </p:cNvPr>
          <p:cNvCxnSpPr/>
          <p:nvPr/>
        </p:nvCxnSpPr>
        <p:spPr>
          <a:xfrm>
            <a:off x="3868615" y="3819095"/>
            <a:ext cx="2985477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7064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910" t="1708" r="1110" b="1303"/>
          <a:stretch/>
        </p:blipFill>
        <p:spPr>
          <a:xfrm>
            <a:off x="862470" y="1604417"/>
            <a:ext cx="6713119" cy="4888457"/>
          </a:xfrm>
          <a:prstGeom prst="rect">
            <a:avLst/>
          </a:prstGeom>
        </p:spPr>
      </p:pic>
      <p:pic>
        <p:nvPicPr>
          <p:cNvPr id="4" name="Kép 3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C34B475F-40B5-4509-923A-A2A4C3B1AB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0" t="16610" r="61282" b="6809"/>
          <a:stretch/>
        </p:blipFill>
        <p:spPr>
          <a:xfrm>
            <a:off x="313098" y="5991244"/>
            <a:ext cx="569993" cy="698972"/>
          </a:xfrm>
          <a:prstGeom prst="rect">
            <a:avLst/>
          </a:prstGeom>
        </p:spPr>
      </p:pic>
      <p:pic>
        <p:nvPicPr>
          <p:cNvPr id="5" name="Picture 38" descr="owner">
            <a:extLst>
              <a:ext uri="{FF2B5EF4-FFF2-40B4-BE49-F238E27FC236}">
                <a16:creationId xmlns:a16="http://schemas.microsoft.com/office/drawing/2014/main" id="{7053AEDA-2E79-4F42-9ACE-E5A8F98E0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26088" y="5991135"/>
            <a:ext cx="504814" cy="698972"/>
          </a:xfrm>
          <a:prstGeom prst="rect">
            <a:avLst/>
          </a:prstGeom>
          <a:noFill/>
        </p:spPr>
      </p:pic>
      <p:pic>
        <p:nvPicPr>
          <p:cNvPr id="6" name="Kép 22">
            <a:extLst>
              <a:ext uri="{FF2B5EF4-FFF2-40B4-BE49-F238E27FC236}">
                <a16:creationId xmlns:a16="http://schemas.microsoft.com/office/drawing/2014/main" id="{CECEA16C-EAC1-4A1D-B5F4-9A9921957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4366" y="5991135"/>
            <a:ext cx="591722" cy="69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80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26" y="475445"/>
            <a:ext cx="8070581" cy="533021"/>
          </a:xfrm>
        </p:spPr>
        <p:txBody>
          <a:bodyPr>
            <a:noAutofit/>
          </a:bodyPr>
          <a:lstStyle/>
          <a:p>
            <a:r>
              <a:rPr lang="hu-HU" sz="2800" b="1" dirty="0"/>
              <a:t>No </a:t>
            </a:r>
            <a:r>
              <a:rPr lang="hu-HU" sz="2800" b="1" dirty="0" err="1"/>
              <a:t>single</a:t>
            </a:r>
            <a:r>
              <a:rPr lang="hu-HU" sz="2800" b="1" dirty="0"/>
              <a:t> European </a:t>
            </a:r>
            <a:r>
              <a:rPr lang="hu-HU" sz="2800" b="1" dirty="0" err="1"/>
              <a:t>approach</a:t>
            </a:r>
            <a:r>
              <a:rPr lang="hu-HU" sz="2800" b="1" dirty="0"/>
              <a:t>, no </a:t>
            </a:r>
            <a:r>
              <a:rPr lang="hu-HU" sz="2800" b="1" dirty="0" err="1"/>
              <a:t>single</a:t>
            </a:r>
            <a:r>
              <a:rPr lang="hu-HU" sz="2800" b="1" dirty="0"/>
              <a:t> </a:t>
            </a:r>
            <a:r>
              <a:rPr lang="hu-HU" sz="2800" b="1" dirty="0" err="1"/>
              <a:t>meaning</a:t>
            </a:r>
            <a:r>
              <a:rPr lang="hu-HU" sz="2800" b="1" dirty="0"/>
              <a:t> of </a:t>
            </a:r>
            <a:r>
              <a:rPr lang="hu-HU" sz="2800" b="1" dirty="0" err="1"/>
              <a:t>spatial</a:t>
            </a:r>
            <a:r>
              <a:rPr lang="hu-HU" sz="2800" b="1" dirty="0"/>
              <a:t> </a:t>
            </a:r>
            <a:r>
              <a:rPr lang="hu-HU" sz="2800" b="1" dirty="0" err="1"/>
              <a:t>planning</a:t>
            </a:r>
            <a:endParaRPr lang="hu-HU" sz="2800" b="1" dirty="0"/>
          </a:p>
        </p:txBody>
      </p:sp>
      <p:sp>
        <p:nvSpPr>
          <p:cNvPr id="6" name="Lekerekített téglalap 5"/>
          <p:cNvSpPr/>
          <p:nvPr/>
        </p:nvSpPr>
        <p:spPr>
          <a:xfrm>
            <a:off x="2375210" y="1734310"/>
            <a:ext cx="1511371" cy="2315464"/>
          </a:xfrm>
          <a:prstGeom prst="roundRect">
            <a:avLst/>
          </a:prstGeom>
          <a:noFill/>
          <a:ln w="317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7" name="Lekerekített téglalap 6"/>
          <p:cNvSpPr/>
          <p:nvPr/>
        </p:nvSpPr>
        <p:spPr>
          <a:xfrm>
            <a:off x="3209467" y="2705779"/>
            <a:ext cx="2663016" cy="1343995"/>
          </a:xfrm>
          <a:prstGeom prst="roundRect">
            <a:avLst/>
          </a:prstGeom>
          <a:noFill/>
          <a:ln w="317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9" name="Lekerekített téglalap 8"/>
          <p:cNvSpPr/>
          <p:nvPr/>
        </p:nvSpPr>
        <p:spPr>
          <a:xfrm>
            <a:off x="1226634" y="3379651"/>
            <a:ext cx="2659947" cy="1319571"/>
          </a:xfrm>
          <a:prstGeom prst="roundRect">
            <a:avLst/>
          </a:prstGeom>
          <a:noFill/>
          <a:ln w="317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Lekerekített téglalap 9"/>
          <p:cNvSpPr/>
          <p:nvPr/>
        </p:nvSpPr>
        <p:spPr>
          <a:xfrm>
            <a:off x="3209466" y="3355227"/>
            <a:ext cx="1408186" cy="2320744"/>
          </a:xfrm>
          <a:prstGeom prst="roundRect">
            <a:avLst/>
          </a:prstGeom>
          <a:noFill/>
          <a:ln w="317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1" name="Szövegdoboz 10"/>
          <p:cNvSpPr txBox="1"/>
          <p:nvPr/>
        </p:nvSpPr>
        <p:spPr>
          <a:xfrm>
            <a:off x="1296773" y="5822936"/>
            <a:ext cx="2961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err="1"/>
              <a:t>Source</a:t>
            </a:r>
            <a:r>
              <a:rPr lang="hu-HU" sz="900" dirty="0"/>
              <a:t>: EC 1999, Nadin, V. – </a:t>
            </a:r>
            <a:r>
              <a:rPr lang="hu-HU" sz="900" dirty="0" err="1"/>
              <a:t>Stead</a:t>
            </a:r>
            <a:r>
              <a:rPr lang="hu-HU" sz="900" dirty="0"/>
              <a:t>, D. 2008, </a:t>
            </a:r>
            <a:r>
              <a:rPr lang="hu-HU" sz="900" dirty="0" err="1"/>
              <a:t>Farinósi-Dasí</a:t>
            </a:r>
            <a:r>
              <a:rPr lang="hu-HU" sz="900" dirty="0"/>
              <a:t> </a:t>
            </a:r>
            <a:r>
              <a:rPr lang="hu-HU" sz="900" dirty="0" err="1"/>
              <a:t>eds</a:t>
            </a:r>
            <a:r>
              <a:rPr lang="hu-HU" sz="900" dirty="0"/>
              <a:t>. 2006, Dühr S etal 2010.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2375209" y="1714757"/>
            <a:ext cx="1621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</a:rPr>
              <a:t>Land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</a:rPr>
              <a:t>use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</a:rPr>
              <a:t> managament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3996291" y="2684817"/>
            <a:ext cx="195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</a:rPr>
              <a:t>Comprehensive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</a:rPr>
              <a:t>integrated</a:t>
            </a:r>
            <a:endParaRPr lang="hu-H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226633" y="3383560"/>
            <a:ext cx="1574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5">
                    <a:lumMod val="75000"/>
                  </a:schemeClr>
                </a:solidFill>
              </a:rPr>
              <a:t>Regional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</a:rPr>
              <a:t>economic</a:t>
            </a:r>
            <a:endParaRPr lang="hu-H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3239133" y="4778707"/>
            <a:ext cx="1422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</a:rPr>
              <a:t>Urbanism</a:t>
            </a:r>
            <a:endParaRPr lang="hu-H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2430421" y="2265518"/>
            <a:ext cx="1408186" cy="400110"/>
          </a:xfrm>
          <a:prstGeom prst="rect">
            <a:avLst/>
          </a:prstGeom>
          <a:solidFill>
            <a:schemeClr val="accent4">
              <a:lumMod val="20000"/>
              <a:lumOff val="80000"/>
              <a:alpha val="54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000" b="1" dirty="0"/>
              <a:t>BE, IE, LU, UK, HU, CY, CZ, MT </a:t>
            </a:r>
            <a:r>
              <a:rPr lang="hu-HU" sz="1000" dirty="0"/>
              <a:t>(PT, ES)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1296773" y="4138038"/>
            <a:ext cx="1615276" cy="400110"/>
          </a:xfrm>
          <a:prstGeom prst="rect">
            <a:avLst/>
          </a:prstGeom>
          <a:solidFill>
            <a:schemeClr val="accent4">
              <a:lumMod val="20000"/>
              <a:lumOff val="80000"/>
              <a:alpha val="54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000" b="1" dirty="0"/>
              <a:t>PT, FR, DE, HU, LV, LT, </a:t>
            </a:r>
            <a:r>
              <a:rPr lang="hu-HU" sz="1000" dirty="0"/>
              <a:t>(IE, SE, UK)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3287244" y="5071671"/>
            <a:ext cx="1284756" cy="246221"/>
          </a:xfrm>
          <a:prstGeom prst="rect">
            <a:avLst/>
          </a:prstGeom>
          <a:solidFill>
            <a:schemeClr val="accent4">
              <a:lumMod val="20000"/>
              <a:lumOff val="80000"/>
              <a:alpha val="54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000" b="1" dirty="0"/>
              <a:t>GR, IT, ES, CY, MT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4661552" y="3228796"/>
            <a:ext cx="1042874" cy="861774"/>
          </a:xfrm>
          <a:prstGeom prst="rect">
            <a:avLst/>
          </a:prstGeom>
          <a:solidFill>
            <a:schemeClr val="accent4">
              <a:lumMod val="20000"/>
              <a:lumOff val="80000"/>
              <a:alpha val="54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000" b="1" dirty="0"/>
              <a:t>AT, DK, FI, NL, SE, DE, NO, BG (</a:t>
            </a:r>
            <a:r>
              <a:rPr lang="hu-HU" sz="1000" dirty="0"/>
              <a:t>UK, BE, FR, IE, LU, EE,, LV, LT, PL, RO, SL, SK</a:t>
            </a:r>
            <a:r>
              <a:rPr lang="hu-HU" sz="1000" b="1" dirty="0"/>
              <a:t>)</a:t>
            </a:r>
          </a:p>
        </p:txBody>
      </p:sp>
      <p:sp>
        <p:nvSpPr>
          <p:cNvPr id="22" name="Cím 1"/>
          <p:cNvSpPr txBox="1">
            <a:spLocks/>
          </p:cNvSpPr>
          <p:nvPr/>
        </p:nvSpPr>
        <p:spPr>
          <a:xfrm>
            <a:off x="1077021" y="1103116"/>
            <a:ext cx="3896761" cy="53302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A.) European </a:t>
            </a:r>
            <a:r>
              <a:rPr lang="hu-HU" sz="1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traditions</a:t>
            </a:r>
            <a:r>
              <a:rPr lang="hu-HU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(</a:t>
            </a:r>
            <a:r>
              <a:rPr lang="hu-HU" sz="1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types</a:t>
            </a:r>
            <a:r>
              <a:rPr lang="hu-HU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) of spatial planning</a:t>
            </a:r>
            <a:endParaRPr lang="hu-HU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955126" y="3948026"/>
            <a:ext cx="30038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1">
                    <a:lumMod val="50000"/>
                  </a:schemeClr>
                </a:solidFill>
              </a:rPr>
              <a:t>B.) </a:t>
            </a:r>
            <a:r>
              <a:rPr lang="hu-HU" sz="1600" b="1" dirty="0" err="1">
                <a:solidFill>
                  <a:schemeClr val="accent1">
                    <a:lumMod val="50000"/>
                  </a:schemeClr>
                </a:solidFill>
              </a:rPr>
              <a:t>Cultural</a:t>
            </a:r>
            <a:r>
              <a:rPr lang="hu-H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1600" b="1" dirty="0" err="1">
                <a:solidFill>
                  <a:schemeClr val="accent1">
                    <a:lumMod val="50000"/>
                  </a:schemeClr>
                </a:solidFill>
              </a:rPr>
              <a:t>macroregions</a:t>
            </a:r>
            <a:r>
              <a:rPr lang="hu-HU" sz="1600" b="1" dirty="0">
                <a:solidFill>
                  <a:schemeClr val="accent1">
                    <a:lumMod val="50000"/>
                  </a:schemeClr>
                </a:solidFill>
              </a:rPr>
              <a:t> of planning:</a:t>
            </a:r>
          </a:p>
          <a:p>
            <a:endParaRPr lang="hu-HU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14298" indent="-214298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Western Europe</a:t>
            </a:r>
          </a:p>
          <a:p>
            <a:pPr marL="557180" lvl="1" indent="-214298">
              <a:buFont typeface="Arial" panose="020B0604020202020204" pitchFamily="34" charset="0"/>
              <a:buChar char="•"/>
            </a:pPr>
            <a:r>
              <a:rPr lang="hu-HU" sz="1600" dirty="0" err="1">
                <a:solidFill>
                  <a:schemeClr val="accent1">
                    <a:lumMod val="50000"/>
                  </a:schemeClr>
                </a:solidFill>
              </a:rPr>
              <a:t>Northern</a:t>
            </a:r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 Europe</a:t>
            </a:r>
          </a:p>
          <a:p>
            <a:pPr marL="214298" indent="-214298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Southern Europe</a:t>
            </a:r>
          </a:p>
          <a:p>
            <a:pPr marL="214298" indent="-214298">
              <a:buFont typeface="Arial" panose="020B0604020202020204" pitchFamily="34" charset="0"/>
              <a:buChar char="•"/>
            </a:pPr>
            <a:r>
              <a:rPr lang="hu-HU" sz="1600" dirty="0" err="1">
                <a:solidFill>
                  <a:schemeClr val="accent1">
                    <a:lumMod val="50000"/>
                  </a:schemeClr>
                </a:solidFill>
              </a:rPr>
              <a:t>Central</a:t>
            </a:r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hu-HU" sz="1600" dirty="0" err="1">
                <a:solidFill>
                  <a:schemeClr val="accent1">
                    <a:lumMod val="50000"/>
                  </a:schemeClr>
                </a:solidFill>
              </a:rPr>
              <a:t>Eastern</a:t>
            </a:r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 European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5872483" y="5733130"/>
            <a:ext cx="25841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err="1"/>
              <a:t>Source</a:t>
            </a:r>
            <a:r>
              <a:rPr lang="hu-HU" sz="1000" dirty="0"/>
              <a:t>: </a:t>
            </a:r>
            <a:r>
              <a:rPr lang="hu-HU" sz="1000" dirty="0" err="1"/>
              <a:t>Based</a:t>
            </a:r>
            <a:r>
              <a:rPr lang="hu-HU" sz="1000" dirty="0"/>
              <a:t> </a:t>
            </a:r>
            <a:r>
              <a:rPr lang="hu-HU" sz="1000" dirty="0" err="1"/>
              <a:t>on</a:t>
            </a:r>
            <a:r>
              <a:rPr lang="hu-HU" sz="1000" dirty="0"/>
              <a:t> </a:t>
            </a:r>
            <a:r>
              <a:rPr lang="hu-HU" sz="1000" dirty="0" err="1"/>
              <a:t>Knielling-Othengrafen</a:t>
            </a:r>
            <a:r>
              <a:rPr lang="hu-HU" sz="1000" dirty="0"/>
              <a:t> 2016, Faludi 2008.</a:t>
            </a:r>
          </a:p>
        </p:txBody>
      </p:sp>
      <p:pic>
        <p:nvPicPr>
          <p:cNvPr id="21" name="Kép 20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30972E22-1FD2-4F17-9129-F9599AC703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0" t="16610" r="61282" b="6809"/>
          <a:stretch/>
        </p:blipFill>
        <p:spPr>
          <a:xfrm>
            <a:off x="313098" y="5991244"/>
            <a:ext cx="569993" cy="698972"/>
          </a:xfrm>
          <a:prstGeom prst="rect">
            <a:avLst/>
          </a:prstGeom>
        </p:spPr>
      </p:pic>
      <p:pic>
        <p:nvPicPr>
          <p:cNvPr id="24" name="Picture 38" descr="owner">
            <a:extLst>
              <a:ext uri="{FF2B5EF4-FFF2-40B4-BE49-F238E27FC236}">
                <a16:creationId xmlns:a16="http://schemas.microsoft.com/office/drawing/2014/main" id="{3E0AA7A7-05DA-4E75-BAB8-7F3DFC3B5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26088" y="5991135"/>
            <a:ext cx="504814" cy="698972"/>
          </a:xfrm>
          <a:prstGeom prst="rect">
            <a:avLst/>
          </a:prstGeom>
          <a:noFill/>
        </p:spPr>
      </p:pic>
      <p:pic>
        <p:nvPicPr>
          <p:cNvPr id="25" name="Kép 22">
            <a:extLst>
              <a:ext uri="{FF2B5EF4-FFF2-40B4-BE49-F238E27FC236}">
                <a16:creationId xmlns:a16="http://schemas.microsoft.com/office/drawing/2014/main" id="{A2DCAE4C-D81B-4780-9C32-406AE6744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4366" y="5991135"/>
            <a:ext cx="591722" cy="69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3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2C210800-FD0C-4D76-AC3B-0572165C8F34}"/>
              </a:ext>
            </a:extLst>
          </p:cNvPr>
          <p:cNvCxnSpPr>
            <a:cxnSpLocks/>
          </p:cNvCxnSpPr>
          <p:nvPr/>
        </p:nvCxnSpPr>
        <p:spPr>
          <a:xfrm flipV="1">
            <a:off x="1724253" y="2870663"/>
            <a:ext cx="0" cy="55624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>
            <a:extLst>
              <a:ext uri="{FF2B5EF4-FFF2-40B4-BE49-F238E27FC236}">
                <a16:creationId xmlns:a16="http://schemas.microsoft.com/office/drawing/2014/main" id="{2E389836-FBB7-4D96-9375-DE4596C4C49C}"/>
              </a:ext>
            </a:extLst>
          </p:cNvPr>
          <p:cNvCxnSpPr>
            <a:cxnSpLocks/>
          </p:cNvCxnSpPr>
          <p:nvPr/>
        </p:nvCxnSpPr>
        <p:spPr>
          <a:xfrm flipH="1" flipV="1">
            <a:off x="2009670" y="2153923"/>
            <a:ext cx="3358612" cy="3384406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26" y="475445"/>
            <a:ext cx="8070581" cy="533021"/>
          </a:xfrm>
        </p:spPr>
        <p:txBody>
          <a:bodyPr>
            <a:noAutofit/>
          </a:bodyPr>
          <a:lstStyle/>
          <a:p>
            <a:r>
              <a:rPr lang="hu-HU" sz="2800" b="1" dirty="0" err="1"/>
              <a:t>Identifying</a:t>
            </a:r>
            <a:r>
              <a:rPr lang="hu-HU" sz="2800" b="1" dirty="0"/>
              <a:t> EU </a:t>
            </a:r>
            <a:r>
              <a:rPr lang="hu-HU" sz="2800" b="1" dirty="0" err="1"/>
              <a:t>trends</a:t>
            </a:r>
            <a:r>
              <a:rPr lang="hu-HU" sz="2800" b="1" dirty="0"/>
              <a:t> in </a:t>
            </a:r>
            <a:r>
              <a:rPr lang="hu-HU" sz="2800" b="1" dirty="0" err="1"/>
              <a:t>domestic</a:t>
            </a:r>
            <a:r>
              <a:rPr lang="hu-HU" sz="2800" b="1" dirty="0"/>
              <a:t> </a:t>
            </a:r>
            <a:r>
              <a:rPr lang="hu-HU" sz="2800" b="1" dirty="0" err="1"/>
              <a:t>practices</a:t>
            </a:r>
            <a:r>
              <a:rPr lang="hu-HU" sz="2800" b="1" dirty="0"/>
              <a:t>: </a:t>
            </a:r>
            <a:br>
              <a:rPr lang="hu-HU" sz="2800" b="1" dirty="0"/>
            </a:br>
            <a:r>
              <a:rPr lang="hu-HU" sz="2800" b="1" dirty="0"/>
              <a:t>The </a:t>
            </a:r>
            <a:r>
              <a:rPr lang="hu-HU" sz="2800" b="1" dirty="0" err="1"/>
              <a:t>logic</a:t>
            </a:r>
            <a:r>
              <a:rPr lang="hu-HU" sz="2800" b="1" dirty="0"/>
              <a:t> of </a:t>
            </a:r>
            <a:r>
              <a:rPr lang="hu-HU" sz="2800" b="1" dirty="0" err="1"/>
              <a:t>the</a:t>
            </a:r>
            <a:r>
              <a:rPr lang="hu-HU" sz="2800" b="1" dirty="0"/>
              <a:t> </a:t>
            </a:r>
            <a:r>
              <a:rPr lang="hu-HU" sz="2800" b="1" dirty="0" err="1"/>
              <a:t>research</a:t>
            </a:r>
            <a:endParaRPr lang="hu-HU" sz="2800" b="1" dirty="0"/>
          </a:p>
        </p:txBody>
      </p:sp>
      <p:sp>
        <p:nvSpPr>
          <p:cNvPr id="6" name="Lekerekített téglalap 5"/>
          <p:cNvSpPr/>
          <p:nvPr/>
        </p:nvSpPr>
        <p:spPr>
          <a:xfrm>
            <a:off x="548998" y="1467289"/>
            <a:ext cx="2350510" cy="1797983"/>
          </a:xfrm>
          <a:prstGeom prst="roundRect">
            <a:avLst/>
          </a:prstGeom>
          <a:solidFill>
            <a:schemeClr val="bg1">
              <a:alpha val="77000"/>
            </a:schemeClr>
          </a:solidFill>
          <a:ln w="317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7" name="Lekerekített téglalap 6"/>
          <p:cNvSpPr/>
          <p:nvPr/>
        </p:nvSpPr>
        <p:spPr>
          <a:xfrm>
            <a:off x="3308584" y="1483369"/>
            <a:ext cx="2059698" cy="1608221"/>
          </a:xfrm>
          <a:prstGeom prst="roundRect">
            <a:avLst/>
          </a:prstGeom>
          <a:solidFill>
            <a:schemeClr val="bg1">
              <a:alpha val="77000"/>
            </a:schemeClr>
          </a:solidFill>
          <a:ln w="317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Lekerekített téglalap 9"/>
          <p:cNvSpPr/>
          <p:nvPr/>
        </p:nvSpPr>
        <p:spPr>
          <a:xfrm>
            <a:off x="5817172" y="1467289"/>
            <a:ext cx="2912614" cy="1797984"/>
          </a:xfrm>
          <a:prstGeom prst="roundRect">
            <a:avLst/>
          </a:prstGeom>
          <a:solidFill>
            <a:schemeClr val="bg1">
              <a:alpha val="77000"/>
            </a:schemeClr>
          </a:solidFill>
          <a:ln w="317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2" name="Szövegdoboz 11"/>
          <p:cNvSpPr txBox="1"/>
          <p:nvPr/>
        </p:nvSpPr>
        <p:spPr>
          <a:xfrm>
            <a:off x="571426" y="1607510"/>
            <a:ext cx="2757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</a:rPr>
              <a:t>Literature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</a:rPr>
              <a:t> of European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</a:rPr>
              <a:t>planning</a:t>
            </a:r>
            <a:endParaRPr lang="hu-HU" sz="1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hu-HU" sz="1000" dirty="0" err="1">
                <a:solidFill>
                  <a:schemeClr val="accent5">
                    <a:lumMod val="75000"/>
                  </a:schemeClr>
                </a:solidFill>
              </a:rPr>
              <a:t>Review</a:t>
            </a:r>
            <a:endParaRPr lang="hu-H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359015" y="1901167"/>
            <a:ext cx="195883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accent5">
                    <a:lumMod val="75000"/>
                  </a:schemeClr>
                </a:solidFill>
              </a:rPr>
              <a:t>European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</a:rPr>
              <a:t>Model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</a:rPr>
              <a:t> of Spatial Planning</a:t>
            </a:r>
          </a:p>
          <a:p>
            <a:pPr algn="ctr"/>
            <a:r>
              <a:rPr lang="hu-HU" sz="1600" b="1" dirty="0">
                <a:solidFill>
                  <a:schemeClr val="accent5">
                    <a:lumMod val="75000"/>
                  </a:schemeClr>
                </a:solidFill>
              </a:rPr>
              <a:t>(EMP)</a:t>
            </a:r>
          </a:p>
          <a:p>
            <a:pPr algn="ctr"/>
            <a:r>
              <a:rPr lang="hu-HU" sz="1000" dirty="0" err="1">
                <a:solidFill>
                  <a:schemeClr val="accent5">
                    <a:lumMod val="75000"/>
                  </a:schemeClr>
                </a:solidFill>
              </a:rPr>
              <a:t>Theoretical</a:t>
            </a:r>
            <a:r>
              <a:rPr lang="hu-HU" sz="1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sz="1000" dirty="0" err="1">
                <a:solidFill>
                  <a:schemeClr val="accent5">
                    <a:lumMod val="75000"/>
                  </a:schemeClr>
                </a:solidFill>
              </a:rPr>
              <a:t>framework</a:t>
            </a:r>
            <a:r>
              <a:rPr lang="hu-HU" sz="1000" dirty="0">
                <a:solidFill>
                  <a:schemeClr val="accent5">
                    <a:lumMod val="75000"/>
                  </a:schemeClr>
                </a:solidFill>
              </a:rPr>
              <a:t> of </a:t>
            </a:r>
            <a:r>
              <a:rPr lang="hu-HU" sz="1000" dirty="0" err="1">
                <a:solidFill>
                  <a:schemeClr val="accent5">
                    <a:lumMod val="75000"/>
                  </a:schemeClr>
                </a:solidFill>
              </a:rPr>
              <a:t>changes</a:t>
            </a:r>
            <a:r>
              <a:rPr lang="hu-HU" sz="10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69263" y="2385281"/>
            <a:ext cx="2596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5">
                    <a:lumMod val="75000"/>
                  </a:schemeClr>
                </a:solidFill>
              </a:rPr>
              <a:t>EU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</a:rPr>
              <a:t>strategies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</a:rPr>
              <a:t> and policy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</a:rPr>
              <a:t>documents</a:t>
            </a:r>
            <a:endParaRPr lang="hu-HU" sz="1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hu-HU" sz="1000" dirty="0" err="1">
                <a:solidFill>
                  <a:schemeClr val="accent5">
                    <a:lumMod val="75000"/>
                  </a:schemeClr>
                </a:solidFill>
              </a:rPr>
              <a:t>Content</a:t>
            </a:r>
            <a:r>
              <a:rPr lang="hu-HU" sz="1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sz="1000" dirty="0" err="1">
                <a:solidFill>
                  <a:schemeClr val="accent5">
                    <a:lumMod val="75000"/>
                  </a:schemeClr>
                </a:solidFill>
              </a:rPr>
              <a:t>analysis</a:t>
            </a:r>
            <a:endParaRPr lang="hu-H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5879602" y="1741162"/>
            <a:ext cx="28501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</a:rPr>
              <a:t>Changes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</a:rPr>
              <a:t> in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</a:rPr>
              <a:t>spatial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</a:rPr>
              <a:t>planning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</a:rPr>
              <a:t>systems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</a:rPr>
              <a:t>practices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</a:rPr>
              <a:t> of 30 European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</a:rPr>
              <a:t>countries</a:t>
            </a:r>
            <a:endParaRPr lang="hu-HU" sz="1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hu-HU" sz="1000" dirty="0" err="1">
                <a:solidFill>
                  <a:schemeClr val="accent5">
                    <a:lumMod val="75000"/>
                  </a:schemeClr>
                </a:solidFill>
              </a:rPr>
              <a:t>Empirical</a:t>
            </a:r>
            <a:r>
              <a:rPr lang="hu-HU" sz="1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sz="1000" dirty="0" err="1">
                <a:solidFill>
                  <a:schemeClr val="accent5">
                    <a:lumMod val="75000"/>
                  </a:schemeClr>
                </a:solidFill>
              </a:rPr>
              <a:t>analysis</a:t>
            </a:r>
            <a:endParaRPr lang="hu-HU" sz="1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4572000" y="5538330"/>
            <a:ext cx="2961059" cy="1169551"/>
          </a:xfrm>
          <a:prstGeom prst="rect">
            <a:avLst/>
          </a:prstGeom>
          <a:solidFill>
            <a:schemeClr val="accent4">
              <a:lumMod val="20000"/>
              <a:lumOff val="80000"/>
              <a:alpha val="54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000" b="1" dirty="0"/>
              <a:t>3 main </a:t>
            </a:r>
            <a:r>
              <a:rPr lang="hu-HU" sz="1000" b="1" dirty="0" err="1"/>
              <a:t>trends</a:t>
            </a:r>
            <a:r>
              <a:rPr lang="hu-HU" sz="1000" b="1" dirty="0"/>
              <a:t> in </a:t>
            </a:r>
            <a:r>
              <a:rPr lang="hu-HU" sz="1000" b="1" dirty="0" err="1"/>
              <a:t>the</a:t>
            </a:r>
            <a:r>
              <a:rPr lang="hu-HU" sz="1000" b="1" dirty="0"/>
              <a:t> </a:t>
            </a:r>
            <a:r>
              <a:rPr lang="hu-HU" sz="1000" b="1" dirty="0" err="1"/>
              <a:t>literature</a:t>
            </a:r>
            <a:r>
              <a:rPr lang="hu-HU" sz="1000" b="1" dirty="0"/>
              <a:t>:</a:t>
            </a:r>
          </a:p>
          <a:p>
            <a:endParaRPr lang="hu-HU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00" b="1" dirty="0"/>
              <a:t>Postmodern </a:t>
            </a:r>
            <a:r>
              <a:rPr lang="hu-HU" sz="1000" b="1" dirty="0" err="1"/>
              <a:t>turn</a:t>
            </a:r>
            <a:r>
              <a:rPr lang="hu-HU" sz="1000" b="1" dirty="0"/>
              <a:t> in </a:t>
            </a:r>
            <a:r>
              <a:rPr lang="hu-HU" sz="1000" b="1" dirty="0" err="1"/>
              <a:t>planning</a:t>
            </a:r>
            <a:endParaRPr lang="hu-HU" sz="1000" b="1" dirty="0"/>
          </a:p>
          <a:p>
            <a:endParaRPr lang="hu-HU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00" b="1" dirty="0"/>
              <a:t>Governance </a:t>
            </a:r>
            <a:r>
              <a:rPr lang="hu-HU" sz="1000" b="1" dirty="0" err="1"/>
              <a:t>turn</a:t>
            </a:r>
            <a:r>
              <a:rPr lang="hu-HU" sz="1000" b="1" dirty="0"/>
              <a:t> </a:t>
            </a:r>
            <a:r>
              <a:rPr lang="hu-HU" sz="1000" b="1" dirty="0" err="1"/>
              <a:t>from</a:t>
            </a:r>
            <a:r>
              <a:rPr lang="hu-HU" sz="1000" b="1" dirty="0"/>
              <a:t> </a:t>
            </a:r>
            <a:r>
              <a:rPr lang="hu-HU" sz="1000" b="1" dirty="0" err="1"/>
              <a:t>formal</a:t>
            </a:r>
            <a:r>
              <a:rPr lang="hu-HU" sz="1000" b="1" dirty="0"/>
              <a:t> </a:t>
            </a:r>
            <a:r>
              <a:rPr lang="hu-HU" sz="1000" b="1" dirty="0" err="1"/>
              <a:t>governement</a:t>
            </a:r>
            <a:endParaRPr lang="hu-HU" sz="1000" b="1" dirty="0"/>
          </a:p>
          <a:p>
            <a:endParaRPr lang="hu-HU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00" b="1" dirty="0"/>
              <a:t>New </a:t>
            </a:r>
            <a:r>
              <a:rPr lang="hu-HU" sz="1000" b="1" dirty="0" err="1"/>
              <a:t>spaces</a:t>
            </a:r>
            <a:endParaRPr lang="hu-HU" sz="1000" dirty="0"/>
          </a:p>
        </p:txBody>
      </p:sp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82F9DFC2-2B5E-4536-A9DD-CA1FD997FC41}"/>
              </a:ext>
            </a:extLst>
          </p:cNvPr>
          <p:cNvCxnSpPr/>
          <p:nvPr/>
        </p:nvCxnSpPr>
        <p:spPr>
          <a:xfrm>
            <a:off x="2758831" y="2281307"/>
            <a:ext cx="482486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>
            <a:extLst>
              <a:ext uri="{FF2B5EF4-FFF2-40B4-BE49-F238E27FC236}">
                <a16:creationId xmlns:a16="http://schemas.microsoft.com/office/drawing/2014/main" id="{BEE4842A-3324-49E1-9858-551E8B18F446}"/>
              </a:ext>
            </a:extLst>
          </p:cNvPr>
          <p:cNvCxnSpPr/>
          <p:nvPr/>
        </p:nvCxnSpPr>
        <p:spPr>
          <a:xfrm>
            <a:off x="5295552" y="2281307"/>
            <a:ext cx="482486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artalom helye 2">
            <a:extLst>
              <a:ext uri="{FF2B5EF4-FFF2-40B4-BE49-F238E27FC236}">
                <a16:creationId xmlns:a16="http://schemas.microsoft.com/office/drawing/2014/main" id="{9C9122F3-E3AF-4F51-8FBD-F60E985BD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98" y="3426903"/>
            <a:ext cx="3870902" cy="2549416"/>
          </a:xfrm>
          <a:solidFill>
            <a:schemeClr val="accent4">
              <a:lumMod val="20000"/>
              <a:lumOff val="80000"/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marL="0" indent="0" defTabSz="457200">
              <a:buNone/>
            </a:pPr>
            <a:r>
              <a:rPr lang="hu-HU" sz="1000" b="1" dirty="0"/>
              <a:t>1. European Spatial/Regional Planning Charter (1984)*</a:t>
            </a:r>
          </a:p>
          <a:p>
            <a:pPr marL="0" indent="0" defTabSz="457200">
              <a:buNone/>
            </a:pPr>
            <a:r>
              <a:rPr lang="hu-HU" sz="1000" b="1" dirty="0"/>
              <a:t>2. Europe2000+ (1994)**</a:t>
            </a:r>
          </a:p>
          <a:p>
            <a:pPr marL="0" indent="0" defTabSz="457200">
              <a:buNone/>
            </a:pPr>
            <a:r>
              <a:rPr lang="hu-HU" sz="1000" b="1" dirty="0"/>
              <a:t>3. European Spatial Development Perspectives (ESDP) (1999)</a:t>
            </a:r>
          </a:p>
          <a:p>
            <a:pPr marL="0" indent="0" defTabSz="457200">
              <a:buNone/>
            </a:pPr>
            <a:r>
              <a:rPr lang="hu-HU" sz="1000" b="1" dirty="0"/>
              <a:t>4. </a:t>
            </a:r>
            <a:r>
              <a:rPr lang="hu-HU" sz="1000" b="1" dirty="0" err="1"/>
              <a:t>Guiding</a:t>
            </a:r>
            <a:r>
              <a:rPr lang="hu-HU" sz="1000" b="1" dirty="0"/>
              <a:t> </a:t>
            </a:r>
            <a:r>
              <a:rPr lang="hu-HU" sz="1000" b="1" dirty="0" err="1"/>
              <a:t>Principles</a:t>
            </a:r>
            <a:r>
              <a:rPr lang="hu-HU" sz="1000" b="1" dirty="0"/>
              <a:t> </a:t>
            </a:r>
            <a:r>
              <a:rPr lang="hu-HU" sz="1000" b="1" dirty="0" err="1"/>
              <a:t>for</a:t>
            </a:r>
            <a:r>
              <a:rPr lang="hu-HU" sz="1000" b="1" dirty="0"/>
              <a:t> </a:t>
            </a:r>
            <a:r>
              <a:rPr lang="hu-HU" sz="1000" b="1" dirty="0" err="1"/>
              <a:t>Sustainable</a:t>
            </a:r>
            <a:r>
              <a:rPr lang="hu-HU" sz="1000" b="1" dirty="0"/>
              <a:t> Spatial Development (2000)*</a:t>
            </a:r>
          </a:p>
          <a:p>
            <a:pPr marL="0" indent="0" defTabSz="457200">
              <a:buNone/>
            </a:pPr>
            <a:r>
              <a:rPr lang="hu-HU" sz="1000" b="1" dirty="0"/>
              <a:t>5. Territorial Agenda of the EU (and the TSP) (2007) </a:t>
            </a:r>
          </a:p>
          <a:p>
            <a:pPr marL="0" indent="0" defTabSz="457200">
              <a:buNone/>
            </a:pPr>
            <a:r>
              <a:rPr lang="hu-HU" sz="1000" b="1" dirty="0"/>
              <a:t>6. </a:t>
            </a:r>
            <a:r>
              <a:rPr lang="hu-HU" sz="1000" b="1" dirty="0" err="1"/>
              <a:t>Lepizig</a:t>
            </a:r>
            <a:r>
              <a:rPr lang="hu-HU" sz="1000" b="1" dirty="0"/>
              <a:t> Charter (2007)</a:t>
            </a:r>
          </a:p>
          <a:p>
            <a:pPr marL="0" indent="0" defTabSz="457200">
              <a:buNone/>
            </a:pPr>
            <a:r>
              <a:rPr lang="hu-HU" sz="1000" b="1" dirty="0"/>
              <a:t>7. </a:t>
            </a:r>
            <a:r>
              <a:rPr lang="hu-HU" sz="1000" b="1" dirty="0" err="1"/>
              <a:t>Green</a:t>
            </a:r>
            <a:r>
              <a:rPr lang="hu-HU" sz="1000" b="1" dirty="0"/>
              <a:t> </a:t>
            </a:r>
            <a:r>
              <a:rPr lang="hu-HU" sz="1000" b="1" dirty="0" err="1"/>
              <a:t>Paper</a:t>
            </a:r>
            <a:r>
              <a:rPr lang="hu-HU" sz="1000" b="1" dirty="0"/>
              <a:t> </a:t>
            </a:r>
            <a:r>
              <a:rPr lang="hu-HU" sz="1000" b="1" dirty="0" err="1"/>
              <a:t>on</a:t>
            </a:r>
            <a:r>
              <a:rPr lang="hu-HU" sz="1000" b="1" dirty="0"/>
              <a:t> Territorial </a:t>
            </a:r>
            <a:r>
              <a:rPr lang="hu-HU" sz="1000" b="1" dirty="0" err="1"/>
              <a:t>Cohesion</a:t>
            </a:r>
            <a:r>
              <a:rPr lang="hu-HU" sz="1000" b="1" dirty="0"/>
              <a:t> (2008)**</a:t>
            </a:r>
          </a:p>
          <a:p>
            <a:pPr marL="0" indent="0" defTabSz="457200">
              <a:buNone/>
            </a:pPr>
            <a:r>
              <a:rPr lang="hu-HU" sz="1000" b="1" dirty="0"/>
              <a:t>8. Territorial Agenda of the EU 2020 (and the TSP </a:t>
            </a:r>
            <a:r>
              <a:rPr lang="hu-HU" sz="1000" b="1" dirty="0" err="1"/>
              <a:t>updated</a:t>
            </a:r>
            <a:r>
              <a:rPr lang="hu-HU" sz="1000" b="1" dirty="0"/>
              <a:t>) (2011)</a:t>
            </a:r>
          </a:p>
          <a:p>
            <a:pPr marL="0" indent="0" defTabSz="457200">
              <a:buNone/>
            </a:pPr>
            <a:r>
              <a:rPr lang="hu-HU" sz="1000" b="1" dirty="0"/>
              <a:t>9. (Urban Agenda (2016))</a:t>
            </a:r>
          </a:p>
          <a:p>
            <a:pPr marL="0" algn="r" defTabSz="457200">
              <a:lnSpc>
                <a:spcPct val="100000"/>
              </a:lnSpc>
              <a:spcBef>
                <a:spcPts val="0"/>
              </a:spcBef>
            </a:pPr>
            <a:r>
              <a:rPr lang="hu-HU" sz="600" b="1" dirty="0"/>
              <a:t>*</a:t>
            </a:r>
            <a:r>
              <a:rPr lang="hu-HU" sz="600" b="1" dirty="0" err="1"/>
              <a:t>Adopted</a:t>
            </a:r>
            <a:r>
              <a:rPr lang="hu-HU" sz="600" b="1" dirty="0"/>
              <a:t> </a:t>
            </a:r>
            <a:r>
              <a:rPr lang="hu-HU" sz="600" b="1" dirty="0" err="1"/>
              <a:t>by</a:t>
            </a:r>
            <a:r>
              <a:rPr lang="hu-HU" sz="600" b="1" dirty="0"/>
              <a:t> </a:t>
            </a:r>
            <a:r>
              <a:rPr lang="hu-HU" sz="600" b="1" dirty="0" err="1"/>
              <a:t>Council</a:t>
            </a:r>
            <a:r>
              <a:rPr lang="hu-HU" sz="600" b="1" dirty="0"/>
              <a:t> of Europe </a:t>
            </a:r>
          </a:p>
          <a:p>
            <a:pPr marL="0" algn="r" defTabSz="457200">
              <a:lnSpc>
                <a:spcPct val="100000"/>
              </a:lnSpc>
              <a:spcBef>
                <a:spcPts val="0"/>
              </a:spcBef>
            </a:pPr>
            <a:r>
              <a:rPr lang="hu-HU" sz="600" b="1" dirty="0"/>
              <a:t>** policy </a:t>
            </a:r>
            <a:r>
              <a:rPr lang="hu-HU" sz="600" b="1" dirty="0" err="1"/>
              <a:t>reports</a:t>
            </a:r>
            <a:r>
              <a:rPr lang="hu-HU" sz="600" b="1" dirty="0"/>
              <a:t> (</a:t>
            </a:r>
            <a:r>
              <a:rPr lang="hu-HU" sz="600" b="1" dirty="0" err="1"/>
              <a:t>not</a:t>
            </a:r>
            <a:r>
              <a:rPr lang="hu-HU" sz="600" b="1" dirty="0"/>
              <a:t> </a:t>
            </a:r>
            <a:r>
              <a:rPr lang="hu-HU" sz="600" b="1" dirty="0" err="1"/>
              <a:t>political</a:t>
            </a:r>
            <a:r>
              <a:rPr lang="hu-HU" sz="600" b="1" dirty="0"/>
              <a:t> </a:t>
            </a:r>
            <a:r>
              <a:rPr lang="hu-HU" sz="600" b="1" dirty="0" err="1"/>
              <a:t>documents</a:t>
            </a:r>
            <a:r>
              <a:rPr lang="hu-HU" sz="600" b="1" dirty="0"/>
              <a:t>) </a:t>
            </a:r>
          </a:p>
        </p:txBody>
      </p:sp>
      <p:pic>
        <p:nvPicPr>
          <p:cNvPr id="16" name="Kép 15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DB4A7FA2-7BB1-44DA-A4B3-9018DF9ADE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0" t="16610" r="61282" b="6809"/>
          <a:stretch/>
        </p:blipFill>
        <p:spPr>
          <a:xfrm>
            <a:off x="313098" y="5991244"/>
            <a:ext cx="569993" cy="698972"/>
          </a:xfrm>
          <a:prstGeom prst="rect">
            <a:avLst/>
          </a:prstGeom>
        </p:spPr>
      </p:pic>
      <p:pic>
        <p:nvPicPr>
          <p:cNvPr id="18" name="Picture 38" descr="owner">
            <a:extLst>
              <a:ext uri="{FF2B5EF4-FFF2-40B4-BE49-F238E27FC236}">
                <a16:creationId xmlns:a16="http://schemas.microsoft.com/office/drawing/2014/main" id="{D6BAFF0C-8040-4579-9784-01C1DF9D9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26088" y="5991135"/>
            <a:ext cx="504814" cy="698972"/>
          </a:xfrm>
          <a:prstGeom prst="rect">
            <a:avLst/>
          </a:prstGeom>
          <a:noFill/>
        </p:spPr>
      </p:pic>
      <p:pic>
        <p:nvPicPr>
          <p:cNvPr id="19" name="Kép 22">
            <a:extLst>
              <a:ext uri="{FF2B5EF4-FFF2-40B4-BE49-F238E27FC236}">
                <a16:creationId xmlns:a16="http://schemas.microsoft.com/office/drawing/2014/main" id="{AA4E46F6-F827-4369-B74C-07B9FB6177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4366" y="5991135"/>
            <a:ext cx="591722" cy="698972"/>
          </a:xfrm>
          <a:prstGeom prst="rect">
            <a:avLst/>
          </a:prstGeom>
        </p:spPr>
      </p:pic>
      <p:sp>
        <p:nvSpPr>
          <p:cNvPr id="22" name="Szövegdoboz 21">
            <a:extLst>
              <a:ext uri="{FF2B5EF4-FFF2-40B4-BE49-F238E27FC236}">
                <a16:creationId xmlns:a16="http://schemas.microsoft.com/office/drawing/2014/main" id="{9657E0DE-9D20-44F0-A92A-3332438A1588}"/>
              </a:ext>
            </a:extLst>
          </p:cNvPr>
          <p:cNvSpPr txBox="1"/>
          <p:nvPr/>
        </p:nvSpPr>
        <p:spPr>
          <a:xfrm>
            <a:off x="5869843" y="3532060"/>
            <a:ext cx="2961059" cy="1631216"/>
          </a:xfrm>
          <a:prstGeom prst="rect">
            <a:avLst/>
          </a:prstGeom>
          <a:solidFill>
            <a:schemeClr val="accent4">
              <a:lumMod val="20000"/>
              <a:lumOff val="80000"/>
              <a:alpha val="5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b="1" dirty="0"/>
              <a:t>Methods: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/>
              <a:t>Key expert </a:t>
            </a:r>
            <a:r>
              <a:rPr lang="en-US" sz="1000" b="1" dirty="0" err="1"/>
              <a:t>questionaire</a:t>
            </a:r>
            <a:r>
              <a:rPr lang="en-US" sz="1000" b="1" dirty="0"/>
              <a:t> survey + 27 interviews</a:t>
            </a:r>
            <a:endParaRPr lang="hu-HU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/>
              <a:t>Content analysis of 35 national  spatial plans/strategies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 err="1"/>
              <a:t>Databeses</a:t>
            </a:r>
            <a:r>
              <a:rPr lang="en-US" sz="1000" b="1" dirty="0"/>
              <a:t> of planning systems (ECTP, ISOSCARP, ESPON)</a:t>
            </a:r>
            <a:endParaRPr lang="hu-HU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00" b="1" dirty="0" err="1"/>
              <a:t>Studies</a:t>
            </a:r>
            <a:r>
              <a:rPr lang="hu-HU" sz="1000" b="1" dirty="0"/>
              <a:t> </a:t>
            </a:r>
            <a:r>
              <a:rPr lang="hu-HU" sz="1000" b="1" dirty="0" err="1"/>
              <a:t>on</a:t>
            </a:r>
            <a:r>
              <a:rPr lang="hu-HU" sz="1000" b="1" dirty="0"/>
              <a:t> </a:t>
            </a:r>
            <a:r>
              <a:rPr lang="hu-HU" sz="1000" b="1" dirty="0" err="1"/>
              <a:t>Europeanization</a:t>
            </a:r>
            <a:r>
              <a:rPr lang="hu-HU" sz="1000" b="1" dirty="0"/>
              <a:t> of </a:t>
            </a:r>
            <a:r>
              <a:rPr lang="hu-HU" sz="1000" b="1" dirty="0" err="1"/>
              <a:t>specific</a:t>
            </a:r>
            <a:r>
              <a:rPr lang="hu-HU" sz="1000" b="1" dirty="0"/>
              <a:t> </a:t>
            </a:r>
            <a:r>
              <a:rPr lang="hu-HU" sz="1000" b="1" dirty="0" err="1"/>
              <a:t>countries</a:t>
            </a:r>
            <a:endParaRPr lang="en-US" sz="1000" b="1" dirty="0"/>
          </a:p>
        </p:txBody>
      </p:sp>
      <p:cxnSp>
        <p:nvCxnSpPr>
          <p:cNvPr id="23" name="Egyenes összekötő nyíllal 22">
            <a:extLst>
              <a:ext uri="{FF2B5EF4-FFF2-40B4-BE49-F238E27FC236}">
                <a16:creationId xmlns:a16="http://schemas.microsoft.com/office/drawing/2014/main" id="{F116F01D-6117-4117-A2DC-37434DBEAB24}"/>
              </a:ext>
            </a:extLst>
          </p:cNvPr>
          <p:cNvCxnSpPr>
            <a:cxnSpLocks/>
          </p:cNvCxnSpPr>
          <p:nvPr/>
        </p:nvCxnSpPr>
        <p:spPr>
          <a:xfrm flipV="1">
            <a:off x="7301781" y="3265272"/>
            <a:ext cx="0" cy="26678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06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uiExpand="1" build="p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900" b="1" dirty="0"/>
              <a:t>The </a:t>
            </a:r>
            <a:r>
              <a:rPr lang="hu-HU" sz="2900" b="1" dirty="0"/>
              <a:t>‚</a:t>
            </a:r>
            <a:r>
              <a:rPr lang="en-US" sz="2900" b="1" dirty="0"/>
              <a:t>E</a:t>
            </a:r>
            <a:r>
              <a:rPr lang="hu-HU" sz="2900" b="1" dirty="0"/>
              <a:t>U</a:t>
            </a:r>
            <a:r>
              <a:rPr lang="en-US" sz="2900" b="1" dirty="0" err="1"/>
              <a:t>ropean</a:t>
            </a:r>
            <a:r>
              <a:rPr lang="hu-HU" sz="2900" b="1" dirty="0"/>
              <a:t>’</a:t>
            </a:r>
            <a:r>
              <a:rPr lang="en-US" sz="2900" b="1" dirty="0"/>
              <a:t> Model of Spatial Planning (EMP)</a:t>
            </a:r>
            <a:br>
              <a:rPr lang="en-US" sz="2900" b="1" dirty="0"/>
            </a:br>
            <a:r>
              <a:rPr lang="en-US" sz="1600" b="1" dirty="0"/>
              <a:t>A model of directions </a:t>
            </a:r>
            <a:r>
              <a:rPr lang="hu-HU" sz="1600" b="1" dirty="0"/>
              <a:t>of </a:t>
            </a:r>
            <a:r>
              <a:rPr lang="hu-HU" sz="1600" b="1" dirty="0" err="1"/>
              <a:t>changes</a:t>
            </a:r>
            <a:r>
              <a:rPr lang="hu-HU" sz="1600" b="1" dirty="0"/>
              <a:t> </a:t>
            </a:r>
            <a:r>
              <a:rPr lang="en-US" sz="1600" b="1" dirty="0"/>
              <a:t>based on main statements of European planning literature and content </a:t>
            </a:r>
            <a:r>
              <a:rPr lang="en-US" sz="1600" b="1" dirty="0" err="1"/>
              <a:t>analisis</a:t>
            </a:r>
            <a:r>
              <a:rPr lang="en-US" sz="1600" b="1" dirty="0"/>
              <a:t> of relevant EU strategies and policy documents</a:t>
            </a:r>
            <a:endParaRPr lang="en-US" sz="2900" b="1" dirty="0"/>
          </a:p>
        </p:txBody>
      </p:sp>
      <p:pic>
        <p:nvPicPr>
          <p:cNvPr id="10" name="Kép 9" descr="A képen képernyőkép látható&#10;&#10;Automatikusan generált leírás"/>
          <p:cNvPicPr/>
          <p:nvPr/>
        </p:nvPicPr>
        <p:blipFill rotWithShape="1">
          <a:blip r:embed="rId4"/>
          <a:srcRect l="23662" t="13268" r="12190" b="7092"/>
          <a:stretch/>
        </p:blipFill>
        <p:spPr bwMode="auto">
          <a:xfrm>
            <a:off x="1425852" y="1675227"/>
            <a:ext cx="6292294" cy="439419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Kép 5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B433611E-7B75-438A-A2C4-1D570D530D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90" t="16610" r="61282" b="6809"/>
          <a:stretch/>
        </p:blipFill>
        <p:spPr>
          <a:xfrm>
            <a:off x="313098" y="5991244"/>
            <a:ext cx="569993" cy="698972"/>
          </a:xfrm>
          <a:prstGeom prst="rect">
            <a:avLst/>
          </a:prstGeom>
        </p:spPr>
      </p:pic>
      <p:pic>
        <p:nvPicPr>
          <p:cNvPr id="7" name="Picture 38" descr="owner">
            <a:extLst>
              <a:ext uri="{FF2B5EF4-FFF2-40B4-BE49-F238E27FC236}">
                <a16:creationId xmlns:a16="http://schemas.microsoft.com/office/drawing/2014/main" id="{E9BCCE6C-12F1-46C7-BEA7-AA806B964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26088" y="5991135"/>
            <a:ext cx="504814" cy="698972"/>
          </a:xfrm>
          <a:prstGeom prst="rect">
            <a:avLst/>
          </a:prstGeom>
          <a:noFill/>
        </p:spPr>
      </p:pic>
      <p:pic>
        <p:nvPicPr>
          <p:cNvPr id="8" name="Kép 22">
            <a:extLst>
              <a:ext uri="{FF2B5EF4-FFF2-40B4-BE49-F238E27FC236}">
                <a16:creationId xmlns:a16="http://schemas.microsoft.com/office/drawing/2014/main" id="{FA8E2A6E-B4C9-4CAC-BE5F-78BB9515A5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4366" y="5991135"/>
            <a:ext cx="591722" cy="698972"/>
          </a:xfrm>
          <a:prstGeom prst="rect">
            <a:avLst/>
          </a:prstGeom>
        </p:spPr>
      </p:pic>
      <p:sp>
        <p:nvSpPr>
          <p:cNvPr id="9" name="Vonalas buborék 1 10">
            <a:extLst>
              <a:ext uri="{FF2B5EF4-FFF2-40B4-BE49-F238E27FC236}">
                <a16:creationId xmlns:a16="http://schemas.microsoft.com/office/drawing/2014/main" id="{5F0D8A00-7EB0-49E3-B03E-33BD38F1E2CE}"/>
              </a:ext>
            </a:extLst>
          </p:cNvPr>
          <p:cNvSpPr/>
          <p:nvPr/>
        </p:nvSpPr>
        <p:spPr>
          <a:xfrm>
            <a:off x="1450916" y="4463527"/>
            <a:ext cx="738668" cy="290651"/>
          </a:xfrm>
          <a:prstGeom prst="borderCallout1">
            <a:avLst>
              <a:gd name="adj1" fmla="val 49861"/>
              <a:gd name="adj2" fmla="val 1516"/>
              <a:gd name="adj3" fmla="val 57552"/>
              <a:gd name="adj4" fmla="val -44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b="1" dirty="0">
                <a:solidFill>
                  <a:srgbClr val="C00000"/>
                </a:solidFill>
              </a:rPr>
              <a:t>5 + 4 </a:t>
            </a:r>
            <a:r>
              <a:rPr lang="hu-HU" sz="900" b="1" dirty="0" err="1">
                <a:solidFill>
                  <a:srgbClr val="C00000"/>
                </a:solidFill>
              </a:rPr>
              <a:t>indicators</a:t>
            </a:r>
            <a:endParaRPr lang="hu-HU" sz="900" b="1" dirty="0">
              <a:solidFill>
                <a:srgbClr val="C00000"/>
              </a:solidFill>
            </a:endParaRPr>
          </a:p>
        </p:txBody>
      </p:sp>
      <p:sp>
        <p:nvSpPr>
          <p:cNvPr id="11" name="Vonalas buborék 1 12">
            <a:extLst>
              <a:ext uri="{FF2B5EF4-FFF2-40B4-BE49-F238E27FC236}">
                <a16:creationId xmlns:a16="http://schemas.microsoft.com/office/drawing/2014/main" id="{B69D80B0-FB25-4377-A08C-7189E5DD5A51}"/>
              </a:ext>
            </a:extLst>
          </p:cNvPr>
          <p:cNvSpPr/>
          <p:nvPr/>
        </p:nvSpPr>
        <p:spPr>
          <a:xfrm>
            <a:off x="3813594" y="5287460"/>
            <a:ext cx="758405" cy="290651"/>
          </a:xfrm>
          <a:prstGeom prst="borderCallout1">
            <a:avLst>
              <a:gd name="adj1" fmla="val 49861"/>
              <a:gd name="adj2" fmla="val 1516"/>
              <a:gd name="adj3" fmla="val 57552"/>
              <a:gd name="adj4" fmla="val -44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b="1" dirty="0">
                <a:solidFill>
                  <a:srgbClr val="C00000"/>
                </a:solidFill>
              </a:rPr>
              <a:t>7 + 6 </a:t>
            </a:r>
            <a:r>
              <a:rPr lang="hu-HU" sz="900" b="1" dirty="0" err="1">
                <a:solidFill>
                  <a:srgbClr val="C00000"/>
                </a:solidFill>
              </a:rPr>
              <a:t>indicators</a:t>
            </a:r>
            <a:endParaRPr lang="hu-HU" sz="900" b="1" dirty="0">
              <a:solidFill>
                <a:srgbClr val="C00000"/>
              </a:solidFill>
            </a:endParaRPr>
          </a:p>
        </p:txBody>
      </p:sp>
      <p:sp>
        <p:nvSpPr>
          <p:cNvPr id="12" name="Vonalas buborék 1 13">
            <a:extLst>
              <a:ext uri="{FF2B5EF4-FFF2-40B4-BE49-F238E27FC236}">
                <a16:creationId xmlns:a16="http://schemas.microsoft.com/office/drawing/2014/main" id="{41F96CC7-9048-4F4E-99C3-90DF29506D59}"/>
              </a:ext>
            </a:extLst>
          </p:cNvPr>
          <p:cNvSpPr/>
          <p:nvPr/>
        </p:nvSpPr>
        <p:spPr>
          <a:xfrm>
            <a:off x="2364034" y="3138061"/>
            <a:ext cx="699906" cy="290939"/>
          </a:xfrm>
          <a:prstGeom prst="borderCallout1">
            <a:avLst>
              <a:gd name="adj1" fmla="val 49861"/>
              <a:gd name="adj2" fmla="val 1516"/>
              <a:gd name="adj3" fmla="val 57552"/>
              <a:gd name="adj4" fmla="val -44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b="1" dirty="0">
                <a:solidFill>
                  <a:srgbClr val="C00000"/>
                </a:solidFill>
              </a:rPr>
              <a:t>5 + 7 </a:t>
            </a:r>
            <a:r>
              <a:rPr lang="hu-HU" sz="900" b="1" dirty="0" err="1">
                <a:solidFill>
                  <a:srgbClr val="C00000"/>
                </a:solidFill>
              </a:rPr>
              <a:t>indicator</a:t>
            </a:r>
            <a:endParaRPr lang="hu-HU" sz="900" b="1" dirty="0">
              <a:solidFill>
                <a:srgbClr val="C00000"/>
              </a:solidFill>
            </a:endParaRPr>
          </a:p>
        </p:txBody>
      </p:sp>
      <p:sp>
        <p:nvSpPr>
          <p:cNvPr id="13" name="Vonalas buborék 1 14">
            <a:extLst>
              <a:ext uri="{FF2B5EF4-FFF2-40B4-BE49-F238E27FC236}">
                <a16:creationId xmlns:a16="http://schemas.microsoft.com/office/drawing/2014/main" id="{131955B8-BAF6-4AF6-894C-C8207F9A3968}"/>
              </a:ext>
            </a:extLst>
          </p:cNvPr>
          <p:cNvSpPr/>
          <p:nvPr/>
        </p:nvSpPr>
        <p:spPr>
          <a:xfrm>
            <a:off x="6974778" y="4326299"/>
            <a:ext cx="718306" cy="290651"/>
          </a:xfrm>
          <a:prstGeom prst="borderCallout1">
            <a:avLst>
              <a:gd name="adj1" fmla="val 49861"/>
              <a:gd name="adj2" fmla="val 1516"/>
              <a:gd name="adj3" fmla="val 57552"/>
              <a:gd name="adj4" fmla="val -44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b="1" dirty="0">
                <a:solidFill>
                  <a:srgbClr val="C00000"/>
                </a:solidFill>
              </a:rPr>
              <a:t>7 + 6 </a:t>
            </a:r>
            <a:r>
              <a:rPr lang="hu-HU" sz="900" b="1" dirty="0" err="1">
                <a:solidFill>
                  <a:srgbClr val="C00000"/>
                </a:solidFill>
              </a:rPr>
              <a:t>indcators</a:t>
            </a:r>
            <a:endParaRPr lang="hu-HU" sz="900" b="1" dirty="0">
              <a:solidFill>
                <a:srgbClr val="C00000"/>
              </a:solidFill>
            </a:endParaRPr>
          </a:p>
        </p:txBody>
      </p:sp>
      <p:sp>
        <p:nvSpPr>
          <p:cNvPr id="14" name="Vonalas buborék 1 16">
            <a:extLst>
              <a:ext uri="{FF2B5EF4-FFF2-40B4-BE49-F238E27FC236}">
                <a16:creationId xmlns:a16="http://schemas.microsoft.com/office/drawing/2014/main" id="{1D54D33D-C8F5-45D2-B20C-0F0C7310EC88}"/>
              </a:ext>
            </a:extLst>
          </p:cNvPr>
          <p:cNvSpPr/>
          <p:nvPr/>
        </p:nvSpPr>
        <p:spPr>
          <a:xfrm>
            <a:off x="6080061" y="3111457"/>
            <a:ext cx="798912" cy="290939"/>
          </a:xfrm>
          <a:prstGeom prst="borderCallout1">
            <a:avLst>
              <a:gd name="adj1" fmla="val 49861"/>
              <a:gd name="adj2" fmla="val 1516"/>
              <a:gd name="adj3" fmla="val 57552"/>
              <a:gd name="adj4" fmla="val -44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b="1" dirty="0">
                <a:solidFill>
                  <a:srgbClr val="C00000"/>
                </a:solidFill>
              </a:rPr>
              <a:t>4 + 4 </a:t>
            </a:r>
            <a:r>
              <a:rPr lang="hu-HU" sz="900" b="1" dirty="0" err="1">
                <a:solidFill>
                  <a:srgbClr val="C00000"/>
                </a:solidFill>
              </a:rPr>
              <a:t>indicators</a:t>
            </a:r>
            <a:endParaRPr lang="hu-HU" sz="9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05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1FDD83A-F75A-4F7B-A0DC-6FDC1F00B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b="1" dirty="0" err="1"/>
              <a:t>Possible</a:t>
            </a:r>
            <a:r>
              <a:rPr lang="hu-HU" sz="2800" b="1" dirty="0"/>
              <a:t> </a:t>
            </a:r>
            <a:r>
              <a:rPr lang="hu-HU" sz="2800" b="1" dirty="0" err="1"/>
              <a:t>forms</a:t>
            </a:r>
            <a:r>
              <a:rPr lang="hu-HU" sz="2800" b="1" dirty="0"/>
              <a:t> of </a:t>
            </a:r>
            <a:r>
              <a:rPr lang="hu-HU" sz="2800" b="1" dirty="0" err="1"/>
              <a:t>spatail</a:t>
            </a:r>
            <a:r>
              <a:rPr lang="hu-HU" sz="2800" b="1" dirty="0"/>
              <a:t> </a:t>
            </a:r>
            <a:r>
              <a:rPr lang="hu-HU" sz="2800" b="1" dirty="0" err="1"/>
              <a:t>planning</a:t>
            </a:r>
            <a:r>
              <a:rPr lang="hu-HU" sz="2800" b="1" dirty="0"/>
              <a:t> </a:t>
            </a:r>
            <a:r>
              <a:rPr lang="hu-HU" sz="2800" b="1" dirty="0" err="1"/>
              <a:t>as</a:t>
            </a:r>
            <a:r>
              <a:rPr lang="hu-HU" sz="2800" b="1" dirty="0"/>
              <a:t> </a:t>
            </a:r>
            <a:r>
              <a:rPr lang="hu-HU" sz="2800" b="1" dirty="0" err="1"/>
              <a:t>umbrella</a:t>
            </a:r>
            <a:r>
              <a:rPr lang="hu-HU" sz="2800" b="1" dirty="0"/>
              <a:t> </a:t>
            </a:r>
            <a:r>
              <a:rPr lang="hu-HU" sz="2800" b="1" dirty="0" err="1"/>
              <a:t>term</a:t>
            </a:r>
            <a:br>
              <a:rPr lang="hu-HU" sz="2800" b="1" dirty="0"/>
            </a:br>
            <a:r>
              <a:rPr lang="hu-HU" sz="2800" b="1" dirty="0" err="1">
                <a:solidFill>
                  <a:schemeClr val="accent1">
                    <a:lumMod val="75000"/>
                  </a:schemeClr>
                </a:solidFill>
              </a:rPr>
              <a:t>Traditional</a:t>
            </a:r>
            <a:r>
              <a:rPr lang="hu-HU" sz="2800" b="1" dirty="0"/>
              <a:t> and </a:t>
            </a:r>
            <a:r>
              <a:rPr lang="hu-HU" sz="2800" b="1" dirty="0" err="1"/>
              <a:t>rather</a:t>
            </a:r>
            <a:r>
              <a:rPr lang="hu-HU" sz="2800" b="1" dirty="0"/>
              <a:t> </a:t>
            </a:r>
            <a:r>
              <a:rPr lang="hu-HU" sz="2800" b="1" dirty="0" err="1">
                <a:solidFill>
                  <a:srgbClr val="FF0000"/>
                </a:solidFill>
              </a:rPr>
              <a:t>new</a:t>
            </a:r>
            <a:r>
              <a:rPr lang="hu-HU" sz="2800" b="1" dirty="0">
                <a:solidFill>
                  <a:srgbClr val="FF0000"/>
                </a:solidFill>
              </a:rPr>
              <a:t> </a:t>
            </a:r>
            <a:r>
              <a:rPr lang="hu-HU" sz="2800" b="1" dirty="0" err="1">
                <a:solidFill>
                  <a:srgbClr val="FF0000"/>
                </a:solidFill>
              </a:rPr>
              <a:t>forms</a:t>
            </a:r>
            <a:endParaRPr lang="hu-HU" sz="2800" b="1" dirty="0">
              <a:solidFill>
                <a:srgbClr val="FF0000"/>
              </a:solidFill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946AF72B-8F27-4D18-AA34-B9F5911105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91" t="10417" r="23828" b="8472"/>
          <a:stretch/>
        </p:blipFill>
        <p:spPr>
          <a:xfrm>
            <a:off x="1465261" y="1470705"/>
            <a:ext cx="5915581" cy="4630965"/>
          </a:xfrm>
          <a:prstGeom prst="rect">
            <a:avLst/>
          </a:prstGeom>
        </p:spPr>
      </p:pic>
      <p:sp>
        <p:nvSpPr>
          <p:cNvPr id="10" name="Ellipszis 9">
            <a:extLst>
              <a:ext uri="{FF2B5EF4-FFF2-40B4-BE49-F238E27FC236}">
                <a16:creationId xmlns:a16="http://schemas.microsoft.com/office/drawing/2014/main" id="{F1C151DD-0584-4B9F-9491-56741C3EB3E4}"/>
              </a:ext>
            </a:extLst>
          </p:cNvPr>
          <p:cNvSpPr/>
          <p:nvPr/>
        </p:nvSpPr>
        <p:spPr>
          <a:xfrm>
            <a:off x="3122096" y="2758276"/>
            <a:ext cx="2594711" cy="1970888"/>
          </a:xfrm>
          <a:prstGeom prst="ellipse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Villám 10">
            <a:extLst>
              <a:ext uri="{FF2B5EF4-FFF2-40B4-BE49-F238E27FC236}">
                <a16:creationId xmlns:a16="http://schemas.microsoft.com/office/drawing/2014/main" id="{DFF95E0A-BDB1-4BDA-9D5E-F68569DC00DC}"/>
              </a:ext>
            </a:extLst>
          </p:cNvPr>
          <p:cNvSpPr/>
          <p:nvPr/>
        </p:nvSpPr>
        <p:spPr>
          <a:xfrm>
            <a:off x="1185863" y="1921669"/>
            <a:ext cx="45719" cy="45719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Kör: üres 11">
            <a:extLst>
              <a:ext uri="{FF2B5EF4-FFF2-40B4-BE49-F238E27FC236}">
                <a16:creationId xmlns:a16="http://schemas.microsoft.com/office/drawing/2014/main" id="{02F8D631-40CC-4AEF-85F4-61C246B3B160}"/>
              </a:ext>
            </a:extLst>
          </p:cNvPr>
          <p:cNvSpPr/>
          <p:nvPr/>
        </p:nvSpPr>
        <p:spPr>
          <a:xfrm>
            <a:off x="2062371" y="1735931"/>
            <a:ext cx="4522323" cy="3993356"/>
          </a:xfrm>
          <a:prstGeom prst="donu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33F23CAA-9EEC-4725-9086-76AE1FC59B1D}"/>
              </a:ext>
            </a:extLst>
          </p:cNvPr>
          <p:cNvSpPr/>
          <p:nvPr/>
        </p:nvSpPr>
        <p:spPr>
          <a:xfrm>
            <a:off x="7470059" y="1951671"/>
            <a:ext cx="778669" cy="7115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artalom helye 13">
            <a:extLst>
              <a:ext uri="{FF2B5EF4-FFF2-40B4-BE49-F238E27FC236}">
                <a16:creationId xmlns:a16="http://schemas.microsoft.com/office/drawing/2014/main" id="{2F0C3894-672D-4E8A-A5D2-D326045C1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2312" y="1585913"/>
            <a:ext cx="1543051" cy="1485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B101E85E-1A03-4491-BB88-904F6182C833}"/>
              </a:ext>
            </a:extLst>
          </p:cNvPr>
          <p:cNvCxnSpPr>
            <a:cxnSpLocks/>
          </p:cNvCxnSpPr>
          <p:nvPr/>
        </p:nvCxnSpPr>
        <p:spPr>
          <a:xfrm flipH="1" flipV="1">
            <a:off x="7562768" y="1835442"/>
            <a:ext cx="188202" cy="310784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46C89B50-218B-4963-8625-847BBD1577DD}"/>
              </a:ext>
            </a:extLst>
          </p:cNvPr>
          <p:cNvCxnSpPr>
            <a:cxnSpLocks/>
          </p:cNvCxnSpPr>
          <p:nvPr/>
        </p:nvCxnSpPr>
        <p:spPr>
          <a:xfrm flipV="1">
            <a:off x="8034689" y="2338971"/>
            <a:ext cx="430041" cy="1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C791B45F-F7F2-4316-BE16-5D4F0BEF061F}"/>
              </a:ext>
            </a:extLst>
          </p:cNvPr>
          <p:cNvCxnSpPr>
            <a:cxnSpLocks/>
          </p:cNvCxnSpPr>
          <p:nvPr/>
        </p:nvCxnSpPr>
        <p:spPr>
          <a:xfrm flipH="1">
            <a:off x="7650818" y="2506575"/>
            <a:ext cx="129207" cy="31200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4C92B102-D2DF-4469-9EF7-E66973E54CB3}"/>
              </a:ext>
            </a:extLst>
          </p:cNvPr>
          <p:cNvCxnSpPr>
            <a:cxnSpLocks/>
          </p:cNvCxnSpPr>
          <p:nvPr/>
        </p:nvCxnSpPr>
        <p:spPr>
          <a:xfrm>
            <a:off x="7955188" y="2507485"/>
            <a:ext cx="174122" cy="247437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F0F2E093-BDF3-4136-9FBF-2582A65B92D0}"/>
              </a:ext>
            </a:extLst>
          </p:cNvPr>
          <p:cNvCxnSpPr>
            <a:cxnSpLocks/>
          </p:cNvCxnSpPr>
          <p:nvPr/>
        </p:nvCxnSpPr>
        <p:spPr>
          <a:xfrm flipH="1">
            <a:off x="7212171" y="2328863"/>
            <a:ext cx="519748" cy="1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F6120AED-A009-406E-808E-730595BB7FA5}"/>
              </a:ext>
            </a:extLst>
          </p:cNvPr>
          <p:cNvSpPr txBox="1"/>
          <p:nvPr/>
        </p:nvSpPr>
        <p:spPr>
          <a:xfrm>
            <a:off x="7516016" y="2107375"/>
            <a:ext cx="778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err="1"/>
              <a:t>Traditional</a:t>
            </a:r>
            <a:r>
              <a:rPr lang="hu-HU" sz="1000" dirty="0"/>
              <a:t> </a:t>
            </a:r>
            <a:r>
              <a:rPr lang="hu-HU" sz="1000" dirty="0" err="1"/>
              <a:t>planning</a:t>
            </a:r>
            <a:endParaRPr lang="hu-HU" sz="1000" dirty="0"/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0BF1A556-A652-4459-ADD1-FFCB493CA4E8}"/>
              </a:ext>
            </a:extLst>
          </p:cNvPr>
          <p:cNvSpPr txBox="1"/>
          <p:nvPr/>
        </p:nvSpPr>
        <p:spPr>
          <a:xfrm rot="2078257">
            <a:off x="6954463" y="2477620"/>
            <a:ext cx="754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New </a:t>
            </a:r>
            <a:r>
              <a:rPr lang="hu-HU" sz="1000" dirty="0" err="1"/>
              <a:t>forms</a:t>
            </a:r>
            <a:endParaRPr lang="hu-HU" sz="1000" dirty="0"/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940C624E-5A82-4441-9802-A6834EC990E7}"/>
              </a:ext>
            </a:extLst>
          </p:cNvPr>
          <p:cNvSpPr txBox="1"/>
          <p:nvPr/>
        </p:nvSpPr>
        <p:spPr>
          <a:xfrm rot="19575005">
            <a:off x="7803125" y="2557805"/>
            <a:ext cx="862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of </a:t>
            </a:r>
            <a:r>
              <a:rPr lang="hu-HU" sz="1000" dirty="0" err="1"/>
              <a:t>planning</a:t>
            </a:r>
            <a:endParaRPr lang="hu-HU" sz="1000" dirty="0"/>
          </a:p>
        </p:txBody>
      </p:sp>
      <p:cxnSp>
        <p:nvCxnSpPr>
          <p:cNvPr id="20" name="Egyenes összekötő nyíllal 19">
            <a:extLst>
              <a:ext uri="{FF2B5EF4-FFF2-40B4-BE49-F238E27FC236}">
                <a16:creationId xmlns:a16="http://schemas.microsoft.com/office/drawing/2014/main" id="{0C440384-B6A2-4940-A2E2-439B8B6D9BE6}"/>
              </a:ext>
            </a:extLst>
          </p:cNvPr>
          <p:cNvCxnSpPr>
            <a:cxnSpLocks/>
          </p:cNvCxnSpPr>
          <p:nvPr/>
        </p:nvCxnSpPr>
        <p:spPr>
          <a:xfrm flipV="1">
            <a:off x="7905350" y="1869409"/>
            <a:ext cx="223960" cy="38730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44669B45-24D4-4F2B-B8DB-BDBCD9C0A8BC}"/>
              </a:ext>
            </a:extLst>
          </p:cNvPr>
          <p:cNvSpPr txBox="1"/>
          <p:nvPr/>
        </p:nvSpPr>
        <p:spPr>
          <a:xfrm>
            <a:off x="7380842" y="1258008"/>
            <a:ext cx="1307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err="1">
                <a:solidFill>
                  <a:srgbClr val="C00000"/>
                </a:solidFill>
              </a:rPr>
              <a:t>Trends</a:t>
            </a:r>
            <a:endParaRPr lang="hu-HU" sz="1200" b="1" dirty="0">
              <a:solidFill>
                <a:srgbClr val="C00000"/>
              </a:solidFill>
            </a:endParaRP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EF86B27C-AB19-428C-8797-CF02C0E80483}"/>
              </a:ext>
            </a:extLst>
          </p:cNvPr>
          <p:cNvSpPr txBox="1"/>
          <p:nvPr/>
        </p:nvSpPr>
        <p:spPr>
          <a:xfrm>
            <a:off x="5589338" y="6340621"/>
            <a:ext cx="2365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err="1"/>
              <a:t>Source</a:t>
            </a:r>
            <a:r>
              <a:rPr lang="hu-HU" sz="1100" dirty="0"/>
              <a:t>: Salamin  - Péti 2019</a:t>
            </a:r>
          </a:p>
        </p:txBody>
      </p:sp>
      <p:pic>
        <p:nvPicPr>
          <p:cNvPr id="25" name="Kép 24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FDA1228F-5050-4C55-BD68-51B2C52BE1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0" t="16610" r="61282" b="6809"/>
          <a:stretch/>
        </p:blipFill>
        <p:spPr>
          <a:xfrm>
            <a:off x="313098" y="5991244"/>
            <a:ext cx="569993" cy="698972"/>
          </a:xfrm>
          <a:prstGeom prst="rect">
            <a:avLst/>
          </a:prstGeom>
        </p:spPr>
      </p:pic>
      <p:pic>
        <p:nvPicPr>
          <p:cNvPr id="29" name="Picture 38" descr="owner">
            <a:extLst>
              <a:ext uri="{FF2B5EF4-FFF2-40B4-BE49-F238E27FC236}">
                <a16:creationId xmlns:a16="http://schemas.microsoft.com/office/drawing/2014/main" id="{145A6C5C-2413-45D4-9DBE-FEF57C616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26088" y="5991135"/>
            <a:ext cx="504814" cy="698972"/>
          </a:xfrm>
          <a:prstGeom prst="rect">
            <a:avLst/>
          </a:prstGeom>
          <a:noFill/>
        </p:spPr>
      </p:pic>
      <p:pic>
        <p:nvPicPr>
          <p:cNvPr id="30" name="Kép 22">
            <a:extLst>
              <a:ext uri="{FF2B5EF4-FFF2-40B4-BE49-F238E27FC236}">
                <a16:creationId xmlns:a16="http://schemas.microsoft.com/office/drawing/2014/main" id="{8ABB171B-93AE-454B-887C-5A8F4F7723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4366" y="5991135"/>
            <a:ext cx="591722" cy="69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8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build="p" animBg="1"/>
      <p:bldP spid="31" grpId="0"/>
      <p:bldP spid="32" grpId="0"/>
      <p:bldP spid="33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295857"/>
            <a:ext cx="3943350" cy="994172"/>
          </a:xfrm>
        </p:spPr>
        <p:txBody>
          <a:bodyPr>
            <a:noAutofit/>
          </a:bodyPr>
          <a:lstStyle/>
          <a:p>
            <a:r>
              <a:rPr lang="hu-HU" sz="2800" b="1" dirty="0"/>
              <a:t>The </a:t>
            </a:r>
            <a:r>
              <a:rPr lang="hu-HU" sz="2800" b="1" dirty="0" err="1"/>
              <a:t>key</a:t>
            </a:r>
            <a:r>
              <a:rPr lang="hu-HU" sz="2800" b="1" dirty="0"/>
              <a:t> </a:t>
            </a:r>
            <a:r>
              <a:rPr lang="hu-HU" sz="2800" b="1" dirty="0" err="1"/>
              <a:t>expert</a:t>
            </a:r>
            <a:r>
              <a:rPr lang="hu-HU" sz="2800" b="1" dirty="0"/>
              <a:t> </a:t>
            </a:r>
            <a:r>
              <a:rPr lang="hu-HU" sz="2800" b="1" dirty="0" err="1"/>
              <a:t>survey</a:t>
            </a:r>
            <a:br>
              <a:rPr lang="hu-HU" sz="3200" dirty="0"/>
            </a:br>
            <a:r>
              <a:rPr lang="hu-HU" sz="1800" dirty="0"/>
              <a:t>2017 May  -december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934160"/>
            <a:ext cx="4653213" cy="3263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350" b="1" dirty="0"/>
              <a:t>No. of respondents:</a:t>
            </a:r>
            <a:endParaRPr lang="hu-HU" sz="1350" dirty="0"/>
          </a:p>
          <a:p>
            <a:pPr lvl="0">
              <a:spcBef>
                <a:spcPts val="0"/>
              </a:spcBef>
            </a:pPr>
            <a:r>
              <a:rPr lang="en-GB" sz="1350" dirty="0"/>
              <a:t>Fully:</a:t>
            </a:r>
            <a:r>
              <a:rPr lang="hu-HU" sz="1350" dirty="0"/>
              <a:t>	</a:t>
            </a:r>
            <a:r>
              <a:rPr lang="en-GB" sz="1350" dirty="0"/>
              <a:t> 87</a:t>
            </a:r>
            <a:endParaRPr lang="hu-HU" sz="1350" dirty="0"/>
          </a:p>
          <a:p>
            <a:pPr lvl="0">
              <a:spcBef>
                <a:spcPts val="0"/>
              </a:spcBef>
            </a:pPr>
            <a:r>
              <a:rPr lang="en-GB" sz="1350" dirty="0"/>
              <a:t>Partly: </a:t>
            </a:r>
            <a:r>
              <a:rPr lang="hu-HU" sz="1350" dirty="0"/>
              <a:t>	</a:t>
            </a:r>
            <a:r>
              <a:rPr lang="en-GB" sz="1350" dirty="0"/>
              <a:t>34</a:t>
            </a:r>
            <a:endParaRPr lang="hu-HU" sz="1350" dirty="0"/>
          </a:p>
          <a:p>
            <a:pPr lvl="0">
              <a:spcBef>
                <a:spcPts val="0"/>
              </a:spcBef>
            </a:pPr>
            <a:r>
              <a:rPr lang="en-GB" sz="1350" dirty="0"/>
              <a:t>Total: </a:t>
            </a:r>
            <a:r>
              <a:rPr lang="hu-HU" sz="1350" dirty="0"/>
              <a:t>	</a:t>
            </a:r>
            <a:r>
              <a:rPr lang="en-GB" sz="1350" dirty="0"/>
              <a:t>121</a:t>
            </a:r>
            <a:endParaRPr lang="hu-HU" sz="1350" dirty="0"/>
          </a:p>
          <a:p>
            <a:pPr marL="0" indent="0">
              <a:buNone/>
            </a:pPr>
            <a:r>
              <a:rPr lang="en-GB" sz="1350" b="1" dirty="0"/>
              <a:t>Geography: </a:t>
            </a:r>
            <a:endParaRPr lang="hu-HU" sz="1350" dirty="0"/>
          </a:p>
          <a:p>
            <a:pPr lvl="0">
              <a:spcBef>
                <a:spcPts val="0"/>
              </a:spcBef>
            </a:pPr>
            <a:r>
              <a:rPr lang="en-GB" sz="1350" dirty="0"/>
              <a:t>EU member states + Norway, Switzerland, Serbia.</a:t>
            </a:r>
            <a:endParaRPr lang="hu-HU" sz="1350" dirty="0"/>
          </a:p>
          <a:p>
            <a:pPr lvl="0">
              <a:spcBef>
                <a:spcPts val="0"/>
              </a:spcBef>
            </a:pPr>
            <a:r>
              <a:rPr lang="en-GB" sz="1350" dirty="0"/>
              <a:t>In country relevant figures 25 countries covered, CY, EE, LT, LV, MT, LU was excluded from this part due to lack of sufficient number of responses.*</a:t>
            </a:r>
            <a:endParaRPr lang="hu-HU" sz="1350" dirty="0"/>
          </a:p>
          <a:p>
            <a:pPr marL="0" indent="0">
              <a:buNone/>
            </a:pPr>
            <a:r>
              <a:rPr lang="en-GB" sz="1350" b="1" dirty="0"/>
              <a:t>T</a:t>
            </a:r>
            <a:r>
              <a:rPr lang="hu-HU" sz="1350" b="1" dirty="0" err="1"/>
              <a:t>ime</a:t>
            </a:r>
            <a:r>
              <a:rPr lang="hu-HU" sz="1350" b="1" dirty="0"/>
              <a:t> </a:t>
            </a:r>
            <a:r>
              <a:rPr lang="hu-HU" sz="1350" b="1" dirty="0" err="1"/>
              <a:t>frame</a:t>
            </a:r>
            <a:r>
              <a:rPr lang="hu-HU" sz="1350" b="1" dirty="0"/>
              <a:t>:</a:t>
            </a:r>
            <a:endParaRPr lang="hu-HU" sz="1350" dirty="0"/>
          </a:p>
          <a:p>
            <a:pPr lvl="0">
              <a:spcBef>
                <a:spcPts val="0"/>
              </a:spcBef>
            </a:pPr>
            <a:r>
              <a:rPr lang="hu-HU" sz="1350" dirty="0" err="1"/>
              <a:t>Change</a:t>
            </a:r>
            <a:r>
              <a:rPr lang="hu-HU" sz="1350" dirty="0"/>
              <a:t> </a:t>
            </a:r>
            <a:r>
              <a:rPr lang="hu-HU" sz="1350" dirty="0" err="1"/>
              <a:t>from</a:t>
            </a:r>
            <a:r>
              <a:rPr lang="hu-HU" sz="1350" dirty="0"/>
              <a:t> 2002</a:t>
            </a:r>
            <a:r>
              <a:rPr lang="en-GB" sz="1350" dirty="0"/>
              <a:t>: 	</a:t>
            </a:r>
            <a:r>
              <a:rPr lang="hu-HU" sz="1350" dirty="0"/>
              <a:t>	</a:t>
            </a:r>
          </a:p>
          <a:p>
            <a:pPr lvl="0">
              <a:spcBef>
                <a:spcPts val="0"/>
              </a:spcBef>
            </a:pPr>
            <a:r>
              <a:rPr lang="hu-HU" sz="1350" dirty="0"/>
              <a:t>Status in 2017/2018</a:t>
            </a:r>
            <a:r>
              <a:rPr lang="en-GB" sz="1350" dirty="0"/>
              <a:t>: 	</a:t>
            </a:r>
            <a:endParaRPr lang="hu-HU" sz="1350" b="1" dirty="0"/>
          </a:p>
          <a:p>
            <a:pPr marL="0" indent="0">
              <a:buNone/>
            </a:pPr>
            <a:r>
              <a:rPr lang="en-GB" sz="1350" b="1" dirty="0"/>
              <a:t>Target groups:</a:t>
            </a:r>
            <a:endParaRPr lang="hu-HU" sz="1350" dirty="0"/>
          </a:p>
          <a:p>
            <a:pPr lvl="0">
              <a:spcBef>
                <a:spcPts val="0"/>
              </a:spcBef>
            </a:pPr>
            <a:r>
              <a:rPr lang="en-GB" sz="1350" dirty="0"/>
              <a:t>Practicing planner: 	30 </a:t>
            </a:r>
            <a:endParaRPr lang="hu-HU" sz="1350" dirty="0"/>
          </a:p>
          <a:p>
            <a:pPr lvl="0">
              <a:spcBef>
                <a:spcPts val="0"/>
              </a:spcBef>
            </a:pPr>
            <a:r>
              <a:rPr lang="en-GB" sz="1350" dirty="0"/>
              <a:t>Academics: 	59</a:t>
            </a:r>
            <a:endParaRPr lang="hu-HU" sz="1350" dirty="0"/>
          </a:p>
          <a:p>
            <a:pPr lvl="0">
              <a:spcBef>
                <a:spcPts val="0"/>
              </a:spcBef>
            </a:pPr>
            <a:r>
              <a:rPr lang="en-GB" sz="1350" dirty="0"/>
              <a:t>Ministry officer: </a:t>
            </a:r>
            <a:r>
              <a:rPr lang="hu-HU" sz="1350" dirty="0"/>
              <a:t>	</a:t>
            </a:r>
            <a:r>
              <a:rPr lang="en-GB" sz="1350" dirty="0"/>
              <a:t>29</a:t>
            </a:r>
            <a:endParaRPr lang="hu-HU" sz="1350" dirty="0"/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57A5855B-D561-4169-A37F-892CB2FECD67}"/>
              </a:ext>
            </a:extLst>
          </p:cNvPr>
          <p:cNvGrpSpPr/>
          <p:nvPr/>
        </p:nvGrpSpPr>
        <p:grpSpPr>
          <a:xfrm>
            <a:off x="4743938" y="107461"/>
            <a:ext cx="4400062" cy="6643077"/>
            <a:chOff x="4693185" y="-19999"/>
            <a:chExt cx="4568047" cy="6880031"/>
          </a:xfrm>
        </p:grpSpPr>
        <p:pic>
          <p:nvPicPr>
            <p:cNvPr id="4" name="Kép 3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8" t="1334" r="1228" b="923"/>
            <a:stretch/>
          </p:blipFill>
          <p:spPr bwMode="auto">
            <a:xfrm>
              <a:off x="4693185" y="-19999"/>
              <a:ext cx="4568047" cy="6880031"/>
            </a:xfrm>
            <a:prstGeom prst="rect">
              <a:avLst/>
            </a:prstGeom>
            <a:noFill/>
          </p:spPr>
        </p:pic>
        <p:pic>
          <p:nvPicPr>
            <p:cNvPr id="5" name="Kép 4">
              <a:extLst>
                <a:ext uri="{FF2B5EF4-FFF2-40B4-BE49-F238E27FC236}">
                  <a16:creationId xmlns:a16="http://schemas.microsoft.com/office/drawing/2014/main" id="{CCD23F6D-95B6-4B15-817E-2E680C55F5D5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39" t="4804" r="4083" b="4824"/>
            <a:stretch/>
          </p:blipFill>
          <p:spPr bwMode="auto">
            <a:xfrm>
              <a:off x="5517661" y="0"/>
              <a:ext cx="3626339" cy="6211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Kép 7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737754B4-6CA3-4C8A-86B5-ED5C1D6CD2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0" t="16610" r="61282" b="6809"/>
          <a:stretch/>
        </p:blipFill>
        <p:spPr>
          <a:xfrm>
            <a:off x="313098" y="5991244"/>
            <a:ext cx="569993" cy="69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43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4123</TotalTime>
  <Words>4109</Words>
  <Application>Microsoft Office PowerPoint</Application>
  <PresentationFormat>Diavetítés a képernyőre (4:3 oldalarány)</PresentationFormat>
  <Paragraphs>677</Paragraphs>
  <Slides>40</Slides>
  <Notes>28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Office-téma</vt:lpstr>
      <vt:lpstr>Office Theme</vt:lpstr>
      <vt:lpstr>‘EUropean’ trends in planning  Lessons from a survey on changes of spatial planning</vt:lpstr>
      <vt:lpstr>About the lecturer</vt:lpstr>
      <vt:lpstr>During the last 15 years the general role (and reputation) of spatial/urban/regional planning and spatial development in society has... (all responses) </vt:lpstr>
      <vt:lpstr>PowerPoint-bemutató</vt:lpstr>
      <vt:lpstr>No single European approach, no single meaning of spatial planning</vt:lpstr>
      <vt:lpstr>Identifying EU trends in domestic practices:  The logic of the research</vt:lpstr>
      <vt:lpstr>The ‚EUropean’ Model of Spatial Planning (EMP) A model of directions of changes based on main statements of European planning literature and content analisis of relevant EU strategies and policy documents</vt:lpstr>
      <vt:lpstr>Possible forms of spatail planning as umbrella term Traditional and rather new forms</vt:lpstr>
      <vt:lpstr>The key expert survey 2017 May  -december</vt:lpstr>
      <vt:lpstr>PowerPoint-bemutató</vt:lpstr>
      <vt:lpstr>Why planning? The basic nature of planning in 2017 (Source: Salamin 2018 (key-expert questionnaire, 2017) </vt:lpstr>
      <vt:lpstr>PowerPoint-bemutató</vt:lpstr>
      <vt:lpstr>New spaces of planning (Status and change based on 5+7 indicators)  Source: Salamin 2018 (key-expert questionnaire)</vt:lpstr>
      <vt:lpstr>PowerPoint-bemutató</vt:lpstr>
      <vt:lpstr>The most common new space: city region The appearance of city regions in planning system (number of countries (out of the 26) mentioning the specific answer.)</vt:lpstr>
      <vt:lpstr>The presence of the new forms of territorial governance in European countries and its change (Answers aggregated to 26 countries) Source: Salamin 2018 (based on key-expert questionnaire) </vt:lpstr>
      <vt:lpstr>The changes of the role of various actors in planning from 2002 Source: Salamin 2018 (key-expert questionnaire, 2017) </vt:lpstr>
      <vt:lpstr>The changes of participation of various actors in planning Source: Salamin 2018 (key-expert questionnaire)</vt:lpstr>
      <vt:lpstr>PowerPoint-bemutató</vt:lpstr>
      <vt:lpstr>PowerPoint-bemutató</vt:lpstr>
      <vt:lpstr>More and more instruments.. </vt:lpstr>
      <vt:lpstr>PowerPoint-bemutató</vt:lpstr>
      <vt:lpstr>PowerPoint-bemutató</vt:lpstr>
      <vt:lpstr>Have new types of plans or new planning activities emerged by the motivation of EU cohesion (regional) policy or its sources since 2002? </vt:lpstr>
      <vt:lpstr>Level and dynamics of Europeanization of spatial planning in countries  Composite based on dimension 1,2,4,5 of EMP</vt:lpstr>
      <vt:lpstr>--</vt:lpstr>
      <vt:lpstr>PowerPoint-bemutató</vt:lpstr>
      <vt:lpstr>Possible forms of spatail planning as umbrella term Traditional and rather new forms</vt:lpstr>
      <vt:lpstr>Thank you for your attention!</vt:lpstr>
      <vt:lpstr>The presence of the new forms of territorial governance in European countries and its change Source: Salamin 2018 (key-expert questionnaire) </vt:lpstr>
      <vt:lpstr> 1. Sources allocated through territorial type operationall propgrammes between 2000-2020. Includes regional operational programmes, multiregional operational programmes with primary focus on territoriald evelopment and/or urban development   2. Sources used under integrated urban development cathegory in period 2014-2020   3. Sources used throgh the instuments of Integtrated Teriitorial Investment (ITI) and Community Lead Local Development (CLLD) in period 2014-2020 </vt:lpstr>
      <vt:lpstr>The presence of new forms of governance in practice and the change of these change Source: Salamin 2018 (key-expert questionnaire)</vt:lpstr>
      <vt:lpstr>Sources</vt:lpstr>
      <vt:lpstr>PowerPoint-bemutató</vt:lpstr>
      <vt:lpstr>The role of actors in planning. Changes from 2002</vt:lpstr>
      <vt:lpstr>PowerPoint-bemutató</vt:lpstr>
      <vt:lpstr>TEM 5. dimenzió: Tervezési folyamat és területi governance új formái</vt:lpstr>
      <vt:lpstr>A Kohéziós politika területi dimenziója és a térbeli tervezés európaizálódása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‘EUropean’ trends in planning  Lessons from a survey on changes of spatial planning</dc:title>
  <dc:creator>Salamin Géza</dc:creator>
  <cp:lastModifiedBy>Salamin Géza</cp:lastModifiedBy>
  <cp:revision>96</cp:revision>
  <dcterms:created xsi:type="dcterms:W3CDTF">2019-09-07T10:45:06Z</dcterms:created>
  <dcterms:modified xsi:type="dcterms:W3CDTF">2019-09-13T06:53:13Z</dcterms:modified>
</cp:coreProperties>
</file>