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9" r:id="rId3"/>
    <p:sldId id="260" r:id="rId4"/>
    <p:sldId id="304" r:id="rId5"/>
    <p:sldId id="261" r:id="rId6"/>
    <p:sldId id="269" r:id="rId7"/>
    <p:sldId id="270" r:id="rId8"/>
    <p:sldId id="285" r:id="rId9"/>
    <p:sldId id="271" r:id="rId10"/>
    <p:sldId id="305" r:id="rId11"/>
    <p:sldId id="272" r:id="rId12"/>
    <p:sldId id="273" r:id="rId13"/>
    <p:sldId id="286" r:id="rId14"/>
    <p:sldId id="274" r:id="rId15"/>
    <p:sldId id="275" r:id="rId16"/>
    <p:sldId id="302" r:id="rId17"/>
    <p:sldId id="301" r:id="rId18"/>
    <p:sldId id="278" r:id="rId19"/>
    <p:sldId id="287" r:id="rId20"/>
    <p:sldId id="280" r:id="rId21"/>
    <p:sldId id="296" r:id="rId22"/>
    <p:sldId id="291" r:id="rId23"/>
    <p:sldId id="289" r:id="rId24"/>
    <p:sldId id="298" r:id="rId25"/>
    <p:sldId id="299" r:id="rId26"/>
    <p:sldId id="292" r:id="rId27"/>
    <p:sldId id="300" r:id="rId28"/>
    <p:sldId id="306" r:id="rId29"/>
    <p:sldId id="258" r:id="rId30"/>
    <p:sldId id="284" r:id="rId31"/>
    <p:sldId id="290" r:id="rId32"/>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4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89036" autoAdjust="0"/>
  </p:normalViewPr>
  <p:slideViewPr>
    <p:cSldViewPr snapToGrid="0" showGuides="1">
      <p:cViewPr varScale="1">
        <p:scale>
          <a:sx n="69" d="100"/>
          <a:sy n="69" d="100"/>
        </p:scale>
        <p:origin x="1944" y="67"/>
      </p:cViewPr>
      <p:guideLst>
        <p:guide orient="horz" pos="2160"/>
        <p:guide pos="2494"/>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1" y="0"/>
            <a:ext cx="3076363" cy="513508"/>
          </a:xfrm>
          <a:prstGeom prst="rect">
            <a:avLst/>
          </a:prstGeom>
        </p:spPr>
        <p:txBody>
          <a:bodyPr vert="horz" lIns="99048" tIns="49524" rIns="99048" bIns="49524" rtlCol="0"/>
          <a:lstStyle>
            <a:lvl1pPr algn="l">
              <a:defRPr sz="1300"/>
            </a:lvl1pPr>
          </a:lstStyle>
          <a:p>
            <a:endParaRPr lang="pt-PT"/>
          </a:p>
        </p:txBody>
      </p:sp>
      <p:sp>
        <p:nvSpPr>
          <p:cNvPr id="3" name="Marcador de Posição da Data 2"/>
          <p:cNvSpPr>
            <a:spLocks noGrp="1"/>
          </p:cNvSpPr>
          <p:nvPr>
            <p:ph type="dt" idx="1"/>
          </p:nvPr>
        </p:nvSpPr>
        <p:spPr>
          <a:xfrm>
            <a:off x="4021295" y="0"/>
            <a:ext cx="3076363" cy="513508"/>
          </a:xfrm>
          <a:prstGeom prst="rect">
            <a:avLst/>
          </a:prstGeom>
        </p:spPr>
        <p:txBody>
          <a:bodyPr vert="horz" lIns="99048" tIns="49524" rIns="99048" bIns="49524" rtlCol="0"/>
          <a:lstStyle>
            <a:lvl1pPr algn="r">
              <a:defRPr sz="1300"/>
            </a:lvl1pPr>
          </a:lstStyle>
          <a:p>
            <a:fld id="{A820B4DD-6362-4230-84EC-0BA07587E606}" type="datetimeFigureOut">
              <a:rPr lang="pt-PT" smtClean="0"/>
              <a:t>08/05/2019</a:t>
            </a:fld>
            <a:endParaRPr lang="pt-PT"/>
          </a:p>
        </p:txBody>
      </p:sp>
      <p:sp>
        <p:nvSpPr>
          <p:cNvPr id="4" name="Marcador de Posição da Imagem do Diapositivo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48" tIns="49524" rIns="99048" bIns="49524" rtlCol="0" anchor="ctr"/>
          <a:lstStyle/>
          <a:p>
            <a:endParaRPr lang="pt-PT"/>
          </a:p>
        </p:txBody>
      </p:sp>
      <p:sp>
        <p:nvSpPr>
          <p:cNvPr id="5" name="Marcador de Posição de Notas 4"/>
          <p:cNvSpPr>
            <a:spLocks noGrp="1"/>
          </p:cNvSpPr>
          <p:nvPr>
            <p:ph type="body" sz="quarter" idx="3"/>
          </p:nvPr>
        </p:nvSpPr>
        <p:spPr>
          <a:xfrm>
            <a:off x="709930" y="4925408"/>
            <a:ext cx="5679440" cy="4029878"/>
          </a:xfrm>
          <a:prstGeom prst="rect">
            <a:avLst/>
          </a:prstGeom>
        </p:spPr>
        <p:txBody>
          <a:bodyPr vert="horz" lIns="99048" tIns="49524" rIns="99048" bIns="49524"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1" y="9721108"/>
            <a:ext cx="3076363" cy="513507"/>
          </a:xfrm>
          <a:prstGeom prst="rect">
            <a:avLst/>
          </a:prstGeom>
        </p:spPr>
        <p:txBody>
          <a:bodyPr vert="horz" lIns="99048" tIns="49524" rIns="99048" bIns="49524" rtlCol="0" anchor="b"/>
          <a:lstStyle>
            <a:lvl1pPr algn="l">
              <a:defRPr sz="1300"/>
            </a:lvl1pPr>
          </a:lstStyle>
          <a:p>
            <a:endParaRPr lang="pt-PT"/>
          </a:p>
        </p:txBody>
      </p:sp>
      <p:sp>
        <p:nvSpPr>
          <p:cNvPr id="7" name="Marcador de Posição do Número do Diapositivo 6"/>
          <p:cNvSpPr>
            <a:spLocks noGrp="1"/>
          </p:cNvSpPr>
          <p:nvPr>
            <p:ph type="sldNum" sz="quarter" idx="5"/>
          </p:nvPr>
        </p:nvSpPr>
        <p:spPr>
          <a:xfrm>
            <a:off x="4021295" y="9721108"/>
            <a:ext cx="3076363" cy="513507"/>
          </a:xfrm>
          <a:prstGeom prst="rect">
            <a:avLst/>
          </a:prstGeom>
        </p:spPr>
        <p:txBody>
          <a:bodyPr vert="horz" lIns="99048" tIns="49524" rIns="99048" bIns="49524" rtlCol="0" anchor="b"/>
          <a:lstStyle>
            <a:lvl1pPr algn="r">
              <a:defRPr sz="1300"/>
            </a:lvl1pPr>
          </a:lstStyle>
          <a:p>
            <a:fld id="{86B01C7B-3DE9-49AA-AB51-FA8F72587533}" type="slidenum">
              <a:rPr lang="pt-PT" smtClean="0"/>
              <a:t>‹nº›</a:t>
            </a:fld>
            <a:endParaRPr lang="pt-PT"/>
          </a:p>
        </p:txBody>
      </p:sp>
    </p:spTree>
    <p:extLst>
      <p:ext uri="{BB962C8B-B14F-4D97-AF65-F5344CB8AC3E}">
        <p14:creationId xmlns:p14="http://schemas.microsoft.com/office/powerpoint/2010/main" val="305355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a:t>
            </a:fld>
            <a:endParaRPr lang="pt-PT"/>
          </a:p>
        </p:txBody>
      </p:sp>
    </p:spTree>
    <p:extLst>
      <p:ext uri="{BB962C8B-B14F-4D97-AF65-F5344CB8AC3E}">
        <p14:creationId xmlns:p14="http://schemas.microsoft.com/office/powerpoint/2010/main" val="165386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endParaRPr lang="pt-PT" sz="1300" b="1"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10</a:t>
            </a:fld>
            <a:endParaRPr lang="pt-PT"/>
          </a:p>
        </p:txBody>
      </p:sp>
    </p:spTree>
    <p:extLst>
      <p:ext uri="{BB962C8B-B14F-4D97-AF65-F5344CB8AC3E}">
        <p14:creationId xmlns:p14="http://schemas.microsoft.com/office/powerpoint/2010/main" val="374354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endParaRPr lang="pt-PT" sz="1300" b="1"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11</a:t>
            </a:fld>
            <a:endParaRPr lang="pt-PT"/>
          </a:p>
        </p:txBody>
      </p:sp>
    </p:spTree>
    <p:extLst>
      <p:ext uri="{BB962C8B-B14F-4D97-AF65-F5344CB8AC3E}">
        <p14:creationId xmlns:p14="http://schemas.microsoft.com/office/powerpoint/2010/main" val="136295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300"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12</a:t>
            </a:fld>
            <a:endParaRPr lang="pt-PT"/>
          </a:p>
        </p:txBody>
      </p:sp>
    </p:spTree>
    <p:extLst>
      <p:ext uri="{BB962C8B-B14F-4D97-AF65-F5344CB8AC3E}">
        <p14:creationId xmlns:p14="http://schemas.microsoft.com/office/powerpoint/2010/main" val="638186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13</a:t>
            </a:fld>
            <a:endParaRPr lang="pt-PT"/>
          </a:p>
        </p:txBody>
      </p:sp>
    </p:spTree>
    <p:extLst>
      <p:ext uri="{BB962C8B-B14F-4D97-AF65-F5344CB8AC3E}">
        <p14:creationId xmlns:p14="http://schemas.microsoft.com/office/powerpoint/2010/main" val="4036578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14</a:t>
            </a:fld>
            <a:endParaRPr lang="pt-PT"/>
          </a:p>
        </p:txBody>
      </p:sp>
    </p:spTree>
    <p:extLst>
      <p:ext uri="{BB962C8B-B14F-4D97-AF65-F5344CB8AC3E}">
        <p14:creationId xmlns:p14="http://schemas.microsoft.com/office/powerpoint/2010/main" val="407969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endParaRPr lang="en-US" sz="1300"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15</a:t>
            </a:fld>
            <a:endParaRPr lang="pt-PT"/>
          </a:p>
        </p:txBody>
      </p:sp>
    </p:spTree>
    <p:extLst>
      <p:ext uri="{BB962C8B-B14F-4D97-AF65-F5344CB8AC3E}">
        <p14:creationId xmlns:p14="http://schemas.microsoft.com/office/powerpoint/2010/main" val="2509138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endParaRPr lang="pt-PT" sz="1300" dirty="0"/>
          </a:p>
          <a:p>
            <a:pPr lvl="0"/>
            <a:endParaRPr lang="pt-PT" sz="1300" dirty="0"/>
          </a:p>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16</a:t>
            </a:fld>
            <a:endParaRPr lang="pt-PT"/>
          </a:p>
        </p:txBody>
      </p:sp>
    </p:spTree>
    <p:extLst>
      <p:ext uri="{BB962C8B-B14F-4D97-AF65-F5344CB8AC3E}">
        <p14:creationId xmlns:p14="http://schemas.microsoft.com/office/powerpoint/2010/main" val="1141361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endParaRPr lang="pt-PT" sz="1300" dirty="0"/>
          </a:p>
          <a:p>
            <a:pPr lvl="0"/>
            <a:endParaRPr lang="pt-PT" sz="1300" dirty="0"/>
          </a:p>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17</a:t>
            </a:fld>
            <a:endParaRPr lang="pt-PT"/>
          </a:p>
        </p:txBody>
      </p:sp>
    </p:spTree>
    <p:extLst>
      <p:ext uri="{BB962C8B-B14F-4D97-AF65-F5344CB8AC3E}">
        <p14:creationId xmlns:p14="http://schemas.microsoft.com/office/powerpoint/2010/main" val="84795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18</a:t>
            </a:fld>
            <a:endParaRPr lang="pt-PT"/>
          </a:p>
        </p:txBody>
      </p:sp>
    </p:spTree>
    <p:extLst>
      <p:ext uri="{BB962C8B-B14F-4D97-AF65-F5344CB8AC3E}">
        <p14:creationId xmlns:p14="http://schemas.microsoft.com/office/powerpoint/2010/main" val="3747616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19</a:t>
            </a:fld>
            <a:endParaRPr lang="pt-PT"/>
          </a:p>
        </p:txBody>
      </p:sp>
    </p:spTree>
    <p:extLst>
      <p:ext uri="{BB962C8B-B14F-4D97-AF65-F5344CB8AC3E}">
        <p14:creationId xmlns:p14="http://schemas.microsoft.com/office/powerpoint/2010/main" val="222266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50" lvl="0" indent="-285750">
              <a:buFont typeface="Arial" panose="020B0604020202020204" pitchFamily="34" charset="0"/>
              <a:buChar char="•"/>
            </a:pPr>
            <a:endParaRPr lang="pt-PT" sz="1300" dirty="0"/>
          </a:p>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a:t>
            </a:fld>
            <a:endParaRPr lang="pt-PT"/>
          </a:p>
        </p:txBody>
      </p:sp>
    </p:spTree>
    <p:extLst>
      <p:ext uri="{BB962C8B-B14F-4D97-AF65-F5344CB8AC3E}">
        <p14:creationId xmlns:p14="http://schemas.microsoft.com/office/powerpoint/2010/main" val="31651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sz="1300"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20</a:t>
            </a:fld>
            <a:endParaRPr lang="pt-PT"/>
          </a:p>
        </p:txBody>
      </p:sp>
    </p:spTree>
    <p:extLst>
      <p:ext uri="{BB962C8B-B14F-4D97-AF65-F5344CB8AC3E}">
        <p14:creationId xmlns:p14="http://schemas.microsoft.com/office/powerpoint/2010/main" val="81737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21</a:t>
            </a:fld>
            <a:endParaRPr lang="pt-PT"/>
          </a:p>
        </p:txBody>
      </p:sp>
    </p:spTree>
    <p:extLst>
      <p:ext uri="{BB962C8B-B14F-4D97-AF65-F5344CB8AC3E}">
        <p14:creationId xmlns:p14="http://schemas.microsoft.com/office/powerpoint/2010/main" val="92510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22</a:t>
            </a:fld>
            <a:endParaRPr lang="pt-PT"/>
          </a:p>
        </p:txBody>
      </p:sp>
    </p:spTree>
    <p:extLst>
      <p:ext uri="{BB962C8B-B14F-4D97-AF65-F5344CB8AC3E}">
        <p14:creationId xmlns:p14="http://schemas.microsoft.com/office/powerpoint/2010/main" val="197781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50" lvl="0" indent="-285750">
              <a:buFont typeface="Arial" panose="020B0604020202020204" pitchFamily="34" charset="0"/>
              <a:buChar char="•"/>
            </a:pPr>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23</a:t>
            </a:fld>
            <a:endParaRPr lang="pt-PT"/>
          </a:p>
        </p:txBody>
      </p:sp>
    </p:spTree>
    <p:extLst>
      <p:ext uri="{BB962C8B-B14F-4D97-AF65-F5344CB8AC3E}">
        <p14:creationId xmlns:p14="http://schemas.microsoft.com/office/powerpoint/2010/main" val="518594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50" lvl="0" indent="-285750">
              <a:buFont typeface="Arial" panose="020B0604020202020204" pitchFamily="34" charset="0"/>
              <a:buChar char="•"/>
            </a:pPr>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24</a:t>
            </a:fld>
            <a:endParaRPr lang="pt-PT"/>
          </a:p>
        </p:txBody>
      </p:sp>
    </p:spTree>
    <p:extLst>
      <p:ext uri="{BB962C8B-B14F-4D97-AF65-F5344CB8AC3E}">
        <p14:creationId xmlns:p14="http://schemas.microsoft.com/office/powerpoint/2010/main" val="537378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25</a:t>
            </a:fld>
            <a:endParaRPr lang="pt-PT"/>
          </a:p>
        </p:txBody>
      </p:sp>
    </p:spTree>
    <p:extLst>
      <p:ext uri="{BB962C8B-B14F-4D97-AF65-F5344CB8AC3E}">
        <p14:creationId xmlns:p14="http://schemas.microsoft.com/office/powerpoint/2010/main" val="862151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50" lvl="0" indent="-285750">
              <a:buFont typeface="Arial" panose="020B0604020202020204" pitchFamily="34" charset="0"/>
              <a:buChar char="•"/>
            </a:pPr>
            <a:endParaRPr lang="pt-PT" sz="1200"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26</a:t>
            </a:fld>
            <a:endParaRPr lang="pt-PT"/>
          </a:p>
        </p:txBody>
      </p:sp>
    </p:spTree>
    <p:extLst>
      <p:ext uri="{BB962C8B-B14F-4D97-AF65-F5344CB8AC3E}">
        <p14:creationId xmlns:p14="http://schemas.microsoft.com/office/powerpoint/2010/main" val="980922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300" dirty="0"/>
              <a:t> </a:t>
            </a:r>
            <a:endParaRPr lang="pt-PT" sz="1300" dirty="0"/>
          </a:p>
          <a:p>
            <a:br>
              <a:rPr lang="en-US" sz="1300" dirty="0"/>
            </a:br>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27</a:t>
            </a:fld>
            <a:endParaRPr lang="pt-PT"/>
          </a:p>
        </p:txBody>
      </p:sp>
    </p:spTree>
    <p:extLst>
      <p:ext uri="{BB962C8B-B14F-4D97-AF65-F5344CB8AC3E}">
        <p14:creationId xmlns:p14="http://schemas.microsoft.com/office/powerpoint/2010/main" val="1405591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300" dirty="0"/>
              <a:t> </a:t>
            </a:r>
            <a:endParaRPr lang="pt-PT" sz="1300" dirty="0"/>
          </a:p>
          <a:p>
            <a:br>
              <a:rPr lang="en-US" sz="1300" dirty="0"/>
            </a:br>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28</a:t>
            </a:fld>
            <a:endParaRPr lang="pt-PT"/>
          </a:p>
        </p:txBody>
      </p:sp>
    </p:spTree>
    <p:extLst>
      <p:ext uri="{BB962C8B-B14F-4D97-AF65-F5344CB8AC3E}">
        <p14:creationId xmlns:p14="http://schemas.microsoft.com/office/powerpoint/2010/main" val="2203154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Bef>
                <a:spcPts val="650"/>
              </a:spcBef>
              <a:spcAft>
                <a:spcPts val="1083"/>
              </a:spcAft>
            </a:pPr>
            <a:endParaRPr lang="pt-PT" dirty="0">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29</a:t>
            </a:fld>
            <a:endParaRPr lang="pt-PT"/>
          </a:p>
        </p:txBody>
      </p:sp>
    </p:spTree>
    <p:extLst>
      <p:ext uri="{BB962C8B-B14F-4D97-AF65-F5344CB8AC3E}">
        <p14:creationId xmlns:p14="http://schemas.microsoft.com/office/powerpoint/2010/main" val="171140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endParaRPr lang="pt-PT" sz="1300"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3</a:t>
            </a:fld>
            <a:endParaRPr lang="pt-PT"/>
          </a:p>
        </p:txBody>
      </p:sp>
    </p:spTree>
    <p:extLst>
      <p:ext uri="{BB962C8B-B14F-4D97-AF65-F5344CB8AC3E}">
        <p14:creationId xmlns:p14="http://schemas.microsoft.com/office/powerpoint/2010/main" val="2246317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30</a:t>
            </a:fld>
            <a:endParaRPr lang="pt-PT"/>
          </a:p>
        </p:txBody>
      </p:sp>
    </p:spTree>
    <p:extLst>
      <p:ext uri="{BB962C8B-B14F-4D97-AF65-F5344CB8AC3E}">
        <p14:creationId xmlns:p14="http://schemas.microsoft.com/office/powerpoint/2010/main" val="2748984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31</a:t>
            </a:fld>
            <a:endParaRPr lang="pt-PT"/>
          </a:p>
        </p:txBody>
      </p:sp>
    </p:spTree>
    <p:extLst>
      <p:ext uri="{BB962C8B-B14F-4D97-AF65-F5344CB8AC3E}">
        <p14:creationId xmlns:p14="http://schemas.microsoft.com/office/powerpoint/2010/main" val="254183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r>
              <a:rPr lang="en-US" sz="1300" b="1" dirty="0"/>
              <a:t> </a:t>
            </a:r>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4</a:t>
            </a:fld>
            <a:endParaRPr lang="pt-PT"/>
          </a:p>
        </p:txBody>
      </p:sp>
    </p:spTree>
    <p:extLst>
      <p:ext uri="{BB962C8B-B14F-4D97-AF65-F5344CB8AC3E}">
        <p14:creationId xmlns:p14="http://schemas.microsoft.com/office/powerpoint/2010/main" val="428259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lvl="0"/>
            <a:r>
              <a:rPr lang="en-US" sz="1300" b="1" dirty="0"/>
              <a:t> </a:t>
            </a:r>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5</a:t>
            </a:fld>
            <a:endParaRPr lang="pt-PT"/>
          </a:p>
        </p:txBody>
      </p:sp>
    </p:spTree>
    <p:extLst>
      <p:ext uri="{BB962C8B-B14F-4D97-AF65-F5344CB8AC3E}">
        <p14:creationId xmlns:p14="http://schemas.microsoft.com/office/powerpoint/2010/main" val="245200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6</a:t>
            </a:fld>
            <a:endParaRPr lang="pt-PT"/>
          </a:p>
        </p:txBody>
      </p:sp>
    </p:spTree>
    <p:extLst>
      <p:ext uri="{BB962C8B-B14F-4D97-AF65-F5344CB8AC3E}">
        <p14:creationId xmlns:p14="http://schemas.microsoft.com/office/powerpoint/2010/main" val="2120444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7</a:t>
            </a:fld>
            <a:endParaRPr lang="pt-PT"/>
          </a:p>
        </p:txBody>
      </p:sp>
    </p:spTree>
    <p:extLst>
      <p:ext uri="{BB962C8B-B14F-4D97-AF65-F5344CB8AC3E}">
        <p14:creationId xmlns:p14="http://schemas.microsoft.com/office/powerpoint/2010/main" val="97441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8</a:t>
            </a:fld>
            <a:endParaRPr lang="pt-PT"/>
          </a:p>
        </p:txBody>
      </p:sp>
    </p:spTree>
    <p:extLst>
      <p:ext uri="{BB962C8B-B14F-4D97-AF65-F5344CB8AC3E}">
        <p14:creationId xmlns:p14="http://schemas.microsoft.com/office/powerpoint/2010/main" val="297223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6B01C7B-3DE9-49AA-AB51-FA8F72587533}" type="slidenum">
              <a:rPr lang="pt-PT" smtClean="0"/>
              <a:t>9</a:t>
            </a:fld>
            <a:endParaRPr lang="pt-PT"/>
          </a:p>
        </p:txBody>
      </p:sp>
    </p:spTree>
    <p:extLst>
      <p:ext uri="{BB962C8B-B14F-4D97-AF65-F5344CB8AC3E}">
        <p14:creationId xmlns:p14="http://schemas.microsoft.com/office/powerpoint/2010/main" val="287502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PT"/>
              <a:t>Clique para editar o estilo de título do Modelo Global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42AFAEBC-06F2-464A-BE0B-014A92330673}" type="datetimeFigureOut">
              <a:rPr lang="pt-PT" smtClean="0"/>
              <a:t>08/05/2019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127249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42AFAEBC-06F2-464A-BE0B-014A92330673}" type="datetimeFigureOut">
              <a:rPr lang="pt-PT" smtClean="0"/>
              <a:t>08/05/2019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221437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42AFAEBC-06F2-464A-BE0B-014A92330673}" type="datetimeFigureOut">
              <a:rPr lang="pt-PT" smtClean="0"/>
              <a:t>08/05/2019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74608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42AFAEBC-06F2-464A-BE0B-014A92330673}" type="datetimeFigureOut">
              <a:rPr lang="pt-PT" smtClean="0"/>
              <a:t>08/05/2019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292075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42AFAEBC-06F2-464A-BE0B-014A92330673}" type="datetimeFigureOut">
              <a:rPr lang="pt-PT" smtClean="0"/>
              <a:t>08/05/2019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15949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42AFAEBC-06F2-464A-BE0B-014A92330673}" type="datetimeFigureOut">
              <a:rPr lang="pt-PT" smtClean="0"/>
              <a:t>08/05/2019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398572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Content Placeholder 3"/>
          <p:cNvSpPr>
            <a:spLocks noGrp="1"/>
          </p:cNvSpPr>
          <p:nvPr>
            <p:ph sz="half" idx="2"/>
          </p:nvPr>
        </p:nvSpPr>
        <p:spPr>
          <a:xfrm>
            <a:off x="629842" y="2505075"/>
            <a:ext cx="3868340"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Content Placeholder 5"/>
          <p:cNvSpPr>
            <a:spLocks noGrp="1"/>
          </p:cNvSpPr>
          <p:nvPr>
            <p:ph sz="quarter" idx="4"/>
          </p:nvPr>
        </p:nvSpPr>
        <p:spPr>
          <a:xfrm>
            <a:off x="4629150" y="2505075"/>
            <a:ext cx="3887391"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42AFAEBC-06F2-464A-BE0B-014A92330673}" type="datetimeFigureOut">
              <a:rPr lang="pt-PT" smtClean="0"/>
              <a:t>08/05/2019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2065420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42AFAEBC-06F2-464A-BE0B-014A92330673}" type="datetimeFigureOut">
              <a:rPr lang="pt-PT" smtClean="0"/>
              <a:t>08/05/2019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1466605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FAEBC-06F2-464A-BE0B-014A92330673}" type="datetimeFigureOut">
              <a:rPr lang="pt-PT" smtClean="0"/>
              <a:t>08/05/2019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314299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PT"/>
              <a:t>Clique para editar o estilo de título do Modelo Global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42AFAEBC-06F2-464A-BE0B-014A92330673}" type="datetimeFigureOut">
              <a:rPr lang="pt-PT" smtClean="0"/>
              <a:t>08/05/2019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367115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42AFAEBC-06F2-464A-BE0B-014A92330673}" type="datetimeFigureOut">
              <a:rPr lang="pt-PT" smtClean="0"/>
              <a:t>08/05/2019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5FB71CF3-BCDE-4404-807D-B338415AA075}" type="slidenum">
              <a:rPr lang="pt-PT" smtClean="0"/>
              <a:t>‹nº›</a:t>
            </a:fld>
            <a:endParaRPr lang="pt-PT"/>
          </a:p>
        </p:txBody>
      </p:sp>
    </p:spTree>
    <p:extLst>
      <p:ext uri="{BB962C8B-B14F-4D97-AF65-F5344CB8AC3E}">
        <p14:creationId xmlns:p14="http://schemas.microsoft.com/office/powerpoint/2010/main" val="3150943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FAEBC-06F2-464A-BE0B-014A92330673}" type="datetimeFigureOut">
              <a:rPr lang="pt-PT" smtClean="0"/>
              <a:t>08/05/2019</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71CF3-BCDE-4404-807D-B338415AA075}" type="slidenum">
              <a:rPr lang="pt-PT" smtClean="0"/>
              <a:t>‹nº›</a:t>
            </a:fld>
            <a:endParaRPr lang="pt-PT"/>
          </a:p>
        </p:txBody>
      </p:sp>
    </p:spTree>
    <p:extLst>
      <p:ext uri="{BB962C8B-B14F-4D97-AF65-F5344CB8AC3E}">
        <p14:creationId xmlns:p14="http://schemas.microsoft.com/office/powerpoint/2010/main" val="1988030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3.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3.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F6ECE57-475E-4506-AB0D-04933CF541AD}"/>
              </a:ext>
            </a:extLst>
          </p:cNvPr>
          <p:cNvSpPr/>
          <p:nvPr/>
        </p:nvSpPr>
        <p:spPr>
          <a:xfrm>
            <a:off x="4282440" y="4117967"/>
            <a:ext cx="4672940" cy="2400657"/>
          </a:xfrm>
          <a:prstGeom prst="rect">
            <a:avLst/>
          </a:prstGeom>
        </p:spPr>
        <p:txBody>
          <a:bodyPr wrap="square">
            <a:spAutoFit/>
          </a:bodyPr>
          <a:lstStyle/>
          <a:p>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I EUROPEAN SEMINAR INAP AETU</a:t>
            </a:r>
          </a:p>
          <a:p>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CIRCULAR ECONOMY AND</a:t>
            </a:r>
          </a:p>
          <a:p>
            <a:r>
              <a:rPr lang="en-US" b="1" dirty="0">
                <a:latin typeface="Calibri" panose="020F0502020204030204" pitchFamily="34" charset="0"/>
                <a:ea typeface="Calibri" panose="020F0502020204030204" pitchFamily="34" charset="0"/>
                <a:cs typeface="Times New Roman" panose="02020603050405020304" pitchFamily="18" charset="0"/>
              </a:rPr>
              <a:t>URBAN AND REGIONAL METABOLISM</a:t>
            </a:r>
          </a:p>
          <a:p>
            <a:r>
              <a:rPr lang="en-US" b="1" dirty="0">
                <a:latin typeface="Calibri" panose="020F0502020204030204" pitchFamily="34" charset="0"/>
                <a:ea typeface="Calibri" panose="020F0502020204030204" pitchFamily="34" charset="0"/>
                <a:cs typeface="Times New Roman" panose="02020603050405020304" pitchFamily="18" charset="0"/>
              </a:rPr>
              <a:t>Spatial Planning’s new paradigms</a:t>
            </a:r>
          </a:p>
          <a:p>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pt-PT" b="1" dirty="0">
                <a:latin typeface="Calibri" panose="020F0502020204030204" pitchFamily="34" charset="0"/>
                <a:ea typeface="Calibri" panose="020F0502020204030204" pitchFamily="34" charset="0"/>
                <a:cs typeface="Times New Roman" panose="02020603050405020304" pitchFamily="18" charset="0"/>
              </a:rPr>
              <a:t>JOÃO TEIXEIRA</a:t>
            </a:r>
          </a:p>
          <a:p>
            <a:r>
              <a:rPr lang="pt-PT" dirty="0">
                <a:latin typeface="Calibri" panose="020F0502020204030204" pitchFamily="34" charset="0"/>
                <a:ea typeface="Calibri" panose="020F0502020204030204" pitchFamily="34" charset="0"/>
                <a:cs typeface="Times New Roman" panose="02020603050405020304" pitchFamily="18" charset="0"/>
              </a:rPr>
              <a:t>Madrid 2019 05 10</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Image result for drawing peter hall london city">
            <a:extLst>
              <a:ext uri="{FF2B5EF4-FFF2-40B4-BE49-F238E27FC236}">
                <a16:creationId xmlns:a16="http://schemas.microsoft.com/office/drawing/2014/main" id="{67D5D201-8E63-4BB5-91AE-246D118A9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31" b="7738"/>
          <a:stretch/>
        </p:blipFill>
        <p:spPr bwMode="auto">
          <a:xfrm>
            <a:off x="0" y="0"/>
            <a:ext cx="9144000" cy="377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354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6.</a:t>
            </a:r>
          </a:p>
        </p:txBody>
      </p:sp>
      <p:pic>
        <p:nvPicPr>
          <p:cNvPr id="4" name="Picture 4" descr="Related image">
            <a:extLst>
              <a:ext uri="{FF2B5EF4-FFF2-40B4-BE49-F238E27FC236}">
                <a16:creationId xmlns:a16="http://schemas.microsoft.com/office/drawing/2014/main" id="{E980927F-FF56-42EA-9E74-4EB137C8EF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15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43434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E0EA9AF5-EEFD-4AED-B624-B08D65C19A5B}"/>
              </a:ext>
            </a:extLst>
          </p:cNvPr>
          <p:cNvSpPr/>
          <p:nvPr/>
        </p:nvSpPr>
        <p:spPr>
          <a:xfrm>
            <a:off x="3348264" y="543663"/>
            <a:ext cx="4862286" cy="954107"/>
          </a:xfrm>
          <a:prstGeom prst="rect">
            <a:avLst/>
          </a:prstGeom>
        </p:spPr>
        <p:txBody>
          <a:bodyPr wrap="square">
            <a:spAutoFit/>
          </a:bodyPr>
          <a:lstStyle/>
          <a:p>
            <a:pPr algn="r"/>
            <a:r>
              <a:rPr lang="en-US" sz="2800" b="1" dirty="0"/>
              <a:t>circular economy objectives</a:t>
            </a:r>
            <a:endParaRPr lang="pt-PT" sz="2800" b="1" dirty="0"/>
          </a:p>
          <a:p>
            <a:pPr algn="r"/>
            <a:endParaRPr lang="pt-PT" sz="2800" b="1" dirty="0"/>
          </a:p>
        </p:txBody>
      </p:sp>
      <p:sp>
        <p:nvSpPr>
          <p:cNvPr id="6" name="Retângulo 5">
            <a:extLst>
              <a:ext uri="{FF2B5EF4-FFF2-40B4-BE49-F238E27FC236}">
                <a16:creationId xmlns:a16="http://schemas.microsoft.com/office/drawing/2014/main" id="{FAFAFD86-5E58-4384-B464-B273D6B66488}"/>
              </a:ext>
            </a:extLst>
          </p:cNvPr>
          <p:cNvSpPr/>
          <p:nvPr/>
        </p:nvSpPr>
        <p:spPr>
          <a:xfrm>
            <a:off x="4540112" y="1292139"/>
            <a:ext cx="3219450" cy="1754326"/>
          </a:xfrm>
          <a:prstGeom prst="rect">
            <a:avLst/>
          </a:prstGeom>
        </p:spPr>
        <p:txBody>
          <a:bodyPr wrap="square">
            <a:spAutoFit/>
          </a:bodyPr>
          <a:lstStyle/>
          <a:p>
            <a:r>
              <a:rPr lang="en-US" b="1" dirty="0"/>
              <a:t>the “3R”</a:t>
            </a:r>
          </a:p>
          <a:p>
            <a:r>
              <a:rPr lang="en-US" b="1" dirty="0"/>
              <a:t>(reduce, reuse and recycle)</a:t>
            </a:r>
          </a:p>
          <a:p>
            <a:endParaRPr lang="en-US" b="1" dirty="0"/>
          </a:p>
          <a:p>
            <a:r>
              <a:rPr lang="en-US" b="1" dirty="0"/>
              <a:t>“6R”</a:t>
            </a:r>
          </a:p>
          <a:p>
            <a:r>
              <a:rPr lang="en-US" b="1" dirty="0"/>
              <a:t>(repair, remake, refuse, remember, respect, restore);</a:t>
            </a:r>
            <a:endParaRPr lang="pt-PT" b="1" dirty="0"/>
          </a:p>
        </p:txBody>
      </p:sp>
      <p:sp>
        <p:nvSpPr>
          <p:cNvPr id="3" name="Retângulo 2">
            <a:extLst>
              <a:ext uri="{FF2B5EF4-FFF2-40B4-BE49-F238E27FC236}">
                <a16:creationId xmlns:a16="http://schemas.microsoft.com/office/drawing/2014/main" id="{F8C53B07-CC2B-440F-A713-F1E8635548E5}"/>
              </a:ext>
            </a:extLst>
          </p:cNvPr>
          <p:cNvSpPr/>
          <p:nvPr/>
        </p:nvSpPr>
        <p:spPr>
          <a:xfrm>
            <a:off x="320010" y="3608489"/>
            <a:ext cx="8717973" cy="2862322"/>
          </a:xfrm>
          <a:prstGeom prst="rect">
            <a:avLst/>
          </a:prstGeom>
        </p:spPr>
        <p:txBody>
          <a:bodyPr wrap="square">
            <a:spAutoFit/>
          </a:bodyPr>
          <a:lstStyle/>
          <a:p>
            <a:pPr lvl="0"/>
            <a:r>
              <a:rPr lang="en-US" b="1" dirty="0">
                <a:solidFill>
                  <a:srgbClr val="0070C0"/>
                </a:solidFill>
              </a:rPr>
              <a:t>CIRCULAR ECONOMY’S MAIN OBJECTIVES ARE THE REDUCTION OF RESOURCE CONSUMPTION, WASTE  AND EFFLUENTS.</a:t>
            </a:r>
          </a:p>
          <a:p>
            <a:pPr lvl="0"/>
            <a:endParaRPr lang="en-US" b="1" dirty="0">
              <a:solidFill>
                <a:srgbClr val="0070C0"/>
              </a:solidFill>
            </a:endParaRPr>
          </a:p>
          <a:p>
            <a:pPr lvl="0"/>
            <a:r>
              <a:rPr lang="en-US" b="1" dirty="0"/>
              <a:t>In order to achieve these objectives it is important to:</a:t>
            </a:r>
            <a:endParaRPr lang="pt-PT" b="1" dirty="0"/>
          </a:p>
          <a:p>
            <a:pPr marL="285750" lvl="0" indent="-285750">
              <a:buFont typeface="Arial" panose="020B0604020202020204" pitchFamily="34" charset="0"/>
              <a:buChar char="•"/>
            </a:pPr>
            <a:r>
              <a:rPr lang="en-US" b="1" dirty="0"/>
              <a:t>extend the life cycle of products, equipment's, materials, infrastructures and energy; change consumption habits, reducing excessive consumption;</a:t>
            </a:r>
            <a:endParaRPr lang="pt-PT" b="1" dirty="0"/>
          </a:p>
          <a:p>
            <a:pPr marL="285750" lvl="0" indent="-285750">
              <a:buFont typeface="Arial" panose="020B0604020202020204" pitchFamily="34" charset="0"/>
              <a:buChar char="•"/>
            </a:pPr>
            <a:r>
              <a:rPr lang="en-US" b="1" dirty="0"/>
              <a:t>turn waste and effluents into resources, using the “3R” (reduce, reuse and recycle);</a:t>
            </a:r>
            <a:endParaRPr lang="pt-PT" b="1" dirty="0"/>
          </a:p>
          <a:p>
            <a:pPr marL="285750" lvl="0" indent="-285750">
              <a:buFont typeface="Arial" panose="020B0604020202020204" pitchFamily="34" charset="0"/>
              <a:buChar char="•"/>
            </a:pPr>
            <a:r>
              <a:rPr lang="en-US" b="1" dirty="0"/>
              <a:t>ensure that waste and final effluent are benign, being neither toxic nor polluting;</a:t>
            </a:r>
            <a:endParaRPr lang="pt-PT" b="1" dirty="0"/>
          </a:p>
          <a:p>
            <a:pPr marL="285750" lvl="0" indent="-285750">
              <a:buFont typeface="Arial" panose="020B0604020202020204" pitchFamily="34" charset="0"/>
              <a:buChar char="•"/>
            </a:pPr>
            <a:r>
              <a:rPr lang="en-US" b="1" dirty="0"/>
              <a:t>apply   circular economy principles in the design of products and processes; design and apply policies and taxes that promote circular economy;</a:t>
            </a:r>
            <a:endParaRPr lang="pt-PT" b="1" dirty="0"/>
          </a:p>
        </p:txBody>
      </p:sp>
    </p:spTree>
    <p:extLst>
      <p:ext uri="{BB962C8B-B14F-4D97-AF65-F5344CB8AC3E}">
        <p14:creationId xmlns:p14="http://schemas.microsoft.com/office/powerpoint/2010/main" val="146372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6.</a:t>
            </a:r>
          </a:p>
        </p:txBody>
      </p:sp>
      <p:pic>
        <p:nvPicPr>
          <p:cNvPr id="4" name="Picture 4" descr="Related image">
            <a:extLst>
              <a:ext uri="{FF2B5EF4-FFF2-40B4-BE49-F238E27FC236}">
                <a16:creationId xmlns:a16="http://schemas.microsoft.com/office/drawing/2014/main" id="{E980927F-FF56-42EA-9E74-4EB137C8EF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15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43434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E0EA9AF5-EEFD-4AED-B624-B08D65C19A5B}"/>
              </a:ext>
            </a:extLst>
          </p:cNvPr>
          <p:cNvSpPr/>
          <p:nvPr/>
        </p:nvSpPr>
        <p:spPr>
          <a:xfrm>
            <a:off x="3348264" y="543663"/>
            <a:ext cx="4862286" cy="954107"/>
          </a:xfrm>
          <a:prstGeom prst="rect">
            <a:avLst/>
          </a:prstGeom>
        </p:spPr>
        <p:txBody>
          <a:bodyPr wrap="square">
            <a:spAutoFit/>
          </a:bodyPr>
          <a:lstStyle/>
          <a:p>
            <a:pPr algn="r"/>
            <a:r>
              <a:rPr lang="en-US" sz="2800" b="1" dirty="0"/>
              <a:t>circular economy objectives</a:t>
            </a:r>
            <a:endParaRPr lang="pt-PT" sz="2800" b="1" dirty="0"/>
          </a:p>
          <a:p>
            <a:pPr algn="r"/>
            <a:endParaRPr lang="pt-PT" sz="2800" b="1" dirty="0"/>
          </a:p>
        </p:txBody>
      </p:sp>
      <p:sp>
        <p:nvSpPr>
          <p:cNvPr id="6" name="Retângulo 5">
            <a:extLst>
              <a:ext uri="{FF2B5EF4-FFF2-40B4-BE49-F238E27FC236}">
                <a16:creationId xmlns:a16="http://schemas.microsoft.com/office/drawing/2014/main" id="{FAFAFD86-5E58-4384-B464-B273D6B66488}"/>
              </a:ext>
            </a:extLst>
          </p:cNvPr>
          <p:cNvSpPr/>
          <p:nvPr/>
        </p:nvSpPr>
        <p:spPr>
          <a:xfrm>
            <a:off x="4540112" y="1292139"/>
            <a:ext cx="3219450" cy="1754326"/>
          </a:xfrm>
          <a:prstGeom prst="rect">
            <a:avLst/>
          </a:prstGeom>
        </p:spPr>
        <p:txBody>
          <a:bodyPr wrap="square">
            <a:spAutoFit/>
          </a:bodyPr>
          <a:lstStyle/>
          <a:p>
            <a:r>
              <a:rPr lang="en-US" b="1" dirty="0"/>
              <a:t>the “3R”</a:t>
            </a:r>
          </a:p>
          <a:p>
            <a:r>
              <a:rPr lang="en-US" b="1" dirty="0"/>
              <a:t>(reduce, reuse and recycle)</a:t>
            </a:r>
          </a:p>
          <a:p>
            <a:endParaRPr lang="en-US" b="1" dirty="0"/>
          </a:p>
          <a:p>
            <a:r>
              <a:rPr lang="en-US" b="1" dirty="0"/>
              <a:t>“6R”</a:t>
            </a:r>
          </a:p>
          <a:p>
            <a:r>
              <a:rPr lang="en-US" b="1" dirty="0"/>
              <a:t>(repair, remake, refuse, remember, respect, restore);</a:t>
            </a:r>
            <a:endParaRPr lang="pt-PT" b="1" dirty="0"/>
          </a:p>
        </p:txBody>
      </p:sp>
      <p:sp>
        <p:nvSpPr>
          <p:cNvPr id="3" name="Retângulo 2">
            <a:extLst>
              <a:ext uri="{FF2B5EF4-FFF2-40B4-BE49-F238E27FC236}">
                <a16:creationId xmlns:a16="http://schemas.microsoft.com/office/drawing/2014/main" id="{F8C53B07-CC2B-440F-A713-F1E8635548E5}"/>
              </a:ext>
            </a:extLst>
          </p:cNvPr>
          <p:cNvSpPr/>
          <p:nvPr/>
        </p:nvSpPr>
        <p:spPr>
          <a:xfrm>
            <a:off x="320010" y="3608489"/>
            <a:ext cx="8717973" cy="2308324"/>
          </a:xfrm>
          <a:prstGeom prst="rect">
            <a:avLst/>
          </a:prstGeom>
        </p:spPr>
        <p:txBody>
          <a:bodyPr wrap="square">
            <a:spAutoFit/>
          </a:bodyPr>
          <a:lstStyle/>
          <a:p>
            <a:pPr marL="285750" lvl="0" indent="-285750">
              <a:buFont typeface="Arial" panose="020B0604020202020204" pitchFamily="34" charset="0"/>
              <a:buChar char="•"/>
            </a:pPr>
            <a:r>
              <a:rPr lang="en-US" b="1" dirty="0"/>
              <a:t>dematerialize, producing more with less and substituting products for services or electronic solutions; ensure the separation  of products’ components, insuring that they can be mounted separately;</a:t>
            </a:r>
            <a:endParaRPr lang="pt-PT" b="1" dirty="0"/>
          </a:p>
          <a:p>
            <a:pPr marL="285750" lvl="0" indent="-285750">
              <a:buFont typeface="Arial" panose="020B0604020202020204" pitchFamily="34" charset="0"/>
              <a:buChar char="•"/>
            </a:pPr>
            <a:r>
              <a:rPr lang="en-US" b="1" dirty="0"/>
              <a:t>rethink the design of products and processes; intensify research, investment, information and civic education.</a:t>
            </a:r>
          </a:p>
          <a:p>
            <a:pPr lvl="0"/>
            <a:endParaRPr lang="pt-PT" b="1" dirty="0"/>
          </a:p>
          <a:p>
            <a:r>
              <a:rPr lang="en-US" b="1" dirty="0">
                <a:solidFill>
                  <a:srgbClr val="0070C0"/>
                </a:solidFill>
              </a:rPr>
              <a:t>CIRCULAR ECONOMY IS AN IMPORTANT COMPONENT OF SUSTAINABLE DEVELOPMENT AND WILL THUS CREATE NEW BUSINESS OPPORTUNITIES AND JOBS.</a:t>
            </a:r>
            <a:endParaRPr lang="pt-PT" b="1" dirty="0">
              <a:solidFill>
                <a:srgbClr val="0070C0"/>
              </a:solidFill>
            </a:endParaRPr>
          </a:p>
        </p:txBody>
      </p:sp>
    </p:spTree>
    <p:extLst>
      <p:ext uri="{BB962C8B-B14F-4D97-AF65-F5344CB8AC3E}">
        <p14:creationId xmlns:p14="http://schemas.microsoft.com/office/powerpoint/2010/main" val="3676588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7.</a:t>
            </a:r>
          </a:p>
        </p:txBody>
      </p:sp>
      <p:sp>
        <p:nvSpPr>
          <p:cNvPr id="3" name="Retângulo 2">
            <a:extLst>
              <a:ext uri="{FF2B5EF4-FFF2-40B4-BE49-F238E27FC236}">
                <a16:creationId xmlns:a16="http://schemas.microsoft.com/office/drawing/2014/main" id="{8E22442D-0460-48F9-B185-5B9B7DF3210D}"/>
              </a:ext>
            </a:extLst>
          </p:cNvPr>
          <p:cNvSpPr/>
          <p:nvPr/>
        </p:nvSpPr>
        <p:spPr>
          <a:xfrm>
            <a:off x="289100" y="1082317"/>
            <a:ext cx="5796740" cy="646331"/>
          </a:xfrm>
          <a:prstGeom prst="rect">
            <a:avLst/>
          </a:prstGeom>
        </p:spPr>
        <p:txBody>
          <a:bodyPr wrap="square">
            <a:spAutoFit/>
          </a:bodyPr>
          <a:lstStyle/>
          <a:p>
            <a:pPr lvl="0"/>
            <a:r>
              <a:rPr lang="en-US" b="1" dirty="0">
                <a:solidFill>
                  <a:srgbClr val="0070C0"/>
                </a:solidFill>
                <a:latin typeface="Calibri" panose="020F0502020204030204" pitchFamily="34" charset="0"/>
                <a:cs typeface="Times New Roman" panose="02020603050405020304" pitchFamily="18" charset="0"/>
              </a:rPr>
              <a:t>URBAN AND REGIONAL METABOLISM FOCUSES ON MAPPING FLOWS AND CREATING FORECAST MODELS</a:t>
            </a:r>
            <a:endParaRPr lang="pt-PT" sz="1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6">
            <a:extLst>
              <a:ext uri="{FF2B5EF4-FFF2-40B4-BE49-F238E27FC236}">
                <a16:creationId xmlns:a16="http://schemas.microsoft.com/office/drawing/2014/main" id="{A0054F78-0F14-4A2D-8CB1-3D89F064FB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612" y="2624916"/>
            <a:ext cx="2361388" cy="3335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DE12B1C3-31B0-4519-8F97-7E5B9AB3032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956" b="96880" l="4209" r="92743"/>
                    </a14:imgEffect>
                  </a14:imgLayer>
                </a14:imgProps>
              </a:ext>
              <a:ext uri="{28A0092B-C50C-407E-A947-70E740481C1C}">
                <a14:useLocalDpi xmlns:a14="http://schemas.microsoft.com/office/drawing/2010/main" val="0"/>
              </a:ext>
            </a:extLst>
          </a:blip>
          <a:srcRect l="2229" t="1895" r="2450" b="2522"/>
          <a:stretch/>
        </p:blipFill>
        <p:spPr bwMode="auto">
          <a:xfrm>
            <a:off x="3577264" y="2624916"/>
            <a:ext cx="3205348" cy="284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ângulo 5">
            <a:extLst>
              <a:ext uri="{FF2B5EF4-FFF2-40B4-BE49-F238E27FC236}">
                <a16:creationId xmlns:a16="http://schemas.microsoft.com/office/drawing/2014/main" id="{DD167982-3760-4012-91AA-53E7798A9102}"/>
              </a:ext>
            </a:extLst>
          </p:cNvPr>
          <p:cNvSpPr/>
          <p:nvPr/>
        </p:nvSpPr>
        <p:spPr>
          <a:xfrm>
            <a:off x="3348264" y="543663"/>
            <a:ext cx="4862286" cy="523220"/>
          </a:xfrm>
          <a:prstGeom prst="rect">
            <a:avLst/>
          </a:prstGeom>
        </p:spPr>
        <p:txBody>
          <a:bodyPr wrap="square">
            <a:spAutoFit/>
          </a:bodyPr>
          <a:lstStyle/>
          <a:p>
            <a:r>
              <a:rPr lang="en-US" sz="2800" b="1" dirty="0"/>
              <a:t>urban and regional metabolism</a:t>
            </a:r>
            <a:endParaRPr lang="pt-PT" sz="2800" b="1" dirty="0"/>
          </a:p>
        </p:txBody>
      </p:sp>
      <p:sp>
        <p:nvSpPr>
          <p:cNvPr id="7" name="Retângulo 6">
            <a:extLst>
              <a:ext uri="{FF2B5EF4-FFF2-40B4-BE49-F238E27FC236}">
                <a16:creationId xmlns:a16="http://schemas.microsoft.com/office/drawing/2014/main" id="{1D8710A8-11CE-47D9-810F-0630C3B4A321}"/>
              </a:ext>
            </a:extLst>
          </p:cNvPr>
          <p:cNvSpPr/>
          <p:nvPr/>
        </p:nvSpPr>
        <p:spPr>
          <a:xfrm>
            <a:off x="289100" y="2509579"/>
            <a:ext cx="3670125" cy="3970318"/>
          </a:xfrm>
          <a:prstGeom prst="rect">
            <a:avLst/>
          </a:prstGeom>
        </p:spPr>
        <p:txBody>
          <a:bodyPr wrap="square">
            <a:spAutoFit/>
          </a:bodyPr>
          <a:lstStyle/>
          <a:p>
            <a:pPr lvl="0" defTabSz="914400">
              <a:defRPr/>
            </a:pPr>
            <a:r>
              <a:rPr lang="en-US" b="1" dirty="0"/>
              <a:t>The study of circular economy at the urban and regional level requires the appliance of urban metabolism.</a:t>
            </a:r>
          </a:p>
          <a:p>
            <a:pPr lvl="0" defTabSz="914400">
              <a:defRPr/>
            </a:pPr>
            <a:endParaRPr lang="pt-PT" b="1" dirty="0"/>
          </a:p>
          <a:p>
            <a:r>
              <a:rPr lang="en-US" b="1" dirty="0"/>
              <a:t>Urban and regional metabolism focuses on flows of people, food, water, biota, goods, solid waste, effluents, sediments, carbon components, energy and data, within cities and regions, in order build representation and forecast models that contribute to the achievement of the circular economy objectives.</a:t>
            </a:r>
            <a:endParaRPr lang="pt-PT" b="1" dirty="0"/>
          </a:p>
        </p:txBody>
      </p:sp>
    </p:spTree>
    <p:extLst>
      <p:ext uri="{BB962C8B-B14F-4D97-AF65-F5344CB8AC3E}">
        <p14:creationId xmlns:p14="http://schemas.microsoft.com/office/powerpoint/2010/main" val="694323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7.</a:t>
            </a:r>
          </a:p>
        </p:txBody>
      </p:sp>
      <p:sp>
        <p:nvSpPr>
          <p:cNvPr id="3" name="Retângulo 2">
            <a:extLst>
              <a:ext uri="{FF2B5EF4-FFF2-40B4-BE49-F238E27FC236}">
                <a16:creationId xmlns:a16="http://schemas.microsoft.com/office/drawing/2014/main" id="{25844162-45D7-4007-B94E-85C3F39EF182}"/>
              </a:ext>
            </a:extLst>
          </p:cNvPr>
          <p:cNvSpPr/>
          <p:nvPr/>
        </p:nvSpPr>
        <p:spPr>
          <a:xfrm>
            <a:off x="439057" y="3202938"/>
            <a:ext cx="8313057" cy="2862322"/>
          </a:xfrm>
          <a:prstGeom prst="rect">
            <a:avLst/>
          </a:prstGeom>
        </p:spPr>
        <p:txBody>
          <a:bodyPr wrap="square">
            <a:spAutoFit/>
          </a:bodyPr>
          <a:lstStyle/>
          <a:p>
            <a:r>
              <a:rPr lang="en-US"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r>
              <a:rPr lang="en-US" sz="20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 city is more than a place in space,</a:t>
            </a:r>
          </a:p>
          <a:p>
            <a:r>
              <a:rPr lang="en-US" sz="20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it is a drama in time</a:t>
            </a:r>
            <a:r>
              <a:rPr lang="en-US"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p>
          <a:p>
            <a:r>
              <a:rPr lang="en-US"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Patrick Geddes</a:t>
            </a:r>
          </a:p>
          <a:p>
            <a:endParaRPr lang="pt-PT"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pt-PT"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pt-PT"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pt-PT"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r"/>
            <a:r>
              <a:rPr lang="en-US"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“the idea of a contemporary city as a space of flows”</a:t>
            </a:r>
          </a:p>
          <a:p>
            <a:pPr algn="r"/>
            <a:r>
              <a:rPr lang="en-US"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Manuel Castells</a:t>
            </a:r>
          </a:p>
        </p:txBody>
      </p:sp>
      <p:sp>
        <p:nvSpPr>
          <p:cNvPr id="4" name="Retângulo 3">
            <a:extLst>
              <a:ext uri="{FF2B5EF4-FFF2-40B4-BE49-F238E27FC236}">
                <a16:creationId xmlns:a16="http://schemas.microsoft.com/office/drawing/2014/main" id="{22CCABF6-BDE6-4F62-8497-B7ECE348163B}"/>
              </a:ext>
            </a:extLst>
          </p:cNvPr>
          <p:cNvSpPr/>
          <p:nvPr/>
        </p:nvSpPr>
        <p:spPr>
          <a:xfrm>
            <a:off x="3348264" y="543663"/>
            <a:ext cx="4862286" cy="523220"/>
          </a:xfrm>
          <a:prstGeom prst="rect">
            <a:avLst/>
          </a:prstGeom>
        </p:spPr>
        <p:txBody>
          <a:bodyPr wrap="square">
            <a:spAutoFit/>
          </a:bodyPr>
          <a:lstStyle/>
          <a:p>
            <a:r>
              <a:rPr lang="en-US" sz="2800" b="1" dirty="0"/>
              <a:t>urban and regional metabolism</a:t>
            </a:r>
            <a:endParaRPr lang="pt-PT" sz="2800" b="1" dirty="0"/>
          </a:p>
        </p:txBody>
      </p:sp>
      <p:pic>
        <p:nvPicPr>
          <p:cNvPr id="12290" name="Picture 2" descr="Image result for Patrick Geddes">
            <a:extLst>
              <a:ext uri="{FF2B5EF4-FFF2-40B4-BE49-F238E27FC236}">
                <a16:creationId xmlns:a16="http://schemas.microsoft.com/office/drawing/2014/main" id="{F00F9080-8C22-448F-BCC1-65670752E747}"/>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564" b="90476" l="541" r="98378"/>
                    </a14:imgEffect>
                  </a14:imgLayer>
                </a14:imgProps>
              </a:ext>
              <a:ext uri="{28A0092B-C50C-407E-A947-70E740481C1C}">
                <a14:useLocalDpi xmlns:a14="http://schemas.microsoft.com/office/drawing/2010/main" val="0"/>
              </a:ext>
            </a:extLst>
          </a:blip>
          <a:srcRect b="8157"/>
          <a:stretch/>
        </p:blipFill>
        <p:spPr bwMode="auto">
          <a:xfrm>
            <a:off x="439057" y="383241"/>
            <a:ext cx="2173514" cy="29457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Manuel Castells.">
            <a:extLst>
              <a:ext uri="{FF2B5EF4-FFF2-40B4-BE49-F238E27FC236}">
                <a16:creationId xmlns:a16="http://schemas.microsoft.com/office/drawing/2014/main" id="{78A9D498-21AA-49FA-B9D6-29C9F6D024F9}"/>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28204" y="2354947"/>
            <a:ext cx="2549071" cy="28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734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7.</a:t>
            </a:r>
          </a:p>
        </p:txBody>
      </p:sp>
      <p:sp>
        <p:nvSpPr>
          <p:cNvPr id="3" name="Retângulo 2">
            <a:extLst>
              <a:ext uri="{FF2B5EF4-FFF2-40B4-BE49-F238E27FC236}">
                <a16:creationId xmlns:a16="http://schemas.microsoft.com/office/drawing/2014/main" id="{25844162-45D7-4007-B94E-85C3F39EF182}"/>
              </a:ext>
            </a:extLst>
          </p:cNvPr>
          <p:cNvSpPr/>
          <p:nvPr/>
        </p:nvSpPr>
        <p:spPr>
          <a:xfrm>
            <a:off x="439058" y="1620881"/>
            <a:ext cx="8051800" cy="2246769"/>
          </a:xfrm>
          <a:prstGeom prst="rect">
            <a:avLst/>
          </a:prstGeom>
        </p:spPr>
        <p:txBody>
          <a:bodyPr wrap="square">
            <a:spAutoFit/>
          </a:bodyPr>
          <a:lstStyle/>
          <a:p>
            <a:r>
              <a:rPr lang="en-US"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r>
              <a:rPr lang="en-US" sz="2000" b="1" i="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In short, our argument for a new science is based on the notion that to understand place, we must understand flows, and to understand flows we must understand networks. In turn, networks suggest relations between people and places, and thus the central principles of our new science depends on defining relations between the objects that comprise our system of interest</a:t>
            </a:r>
            <a:r>
              <a:rPr lang="en-US"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t>
            </a:r>
          </a:p>
          <a:p>
            <a:r>
              <a:rPr lang="en-US"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Michael Batty</a:t>
            </a:r>
            <a:endParaRPr lang="pt-PT"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tângulo 3">
            <a:extLst>
              <a:ext uri="{FF2B5EF4-FFF2-40B4-BE49-F238E27FC236}">
                <a16:creationId xmlns:a16="http://schemas.microsoft.com/office/drawing/2014/main" id="{22CCABF6-BDE6-4F62-8497-B7ECE348163B}"/>
              </a:ext>
            </a:extLst>
          </p:cNvPr>
          <p:cNvSpPr/>
          <p:nvPr/>
        </p:nvSpPr>
        <p:spPr>
          <a:xfrm>
            <a:off x="3348264" y="543663"/>
            <a:ext cx="4862286" cy="523220"/>
          </a:xfrm>
          <a:prstGeom prst="rect">
            <a:avLst/>
          </a:prstGeom>
        </p:spPr>
        <p:txBody>
          <a:bodyPr wrap="square">
            <a:spAutoFit/>
          </a:bodyPr>
          <a:lstStyle/>
          <a:p>
            <a:r>
              <a:rPr lang="en-US" sz="2800" b="1" dirty="0"/>
              <a:t>urban and regional metabolism</a:t>
            </a:r>
            <a:endParaRPr lang="pt-PT" sz="2800" b="1" dirty="0"/>
          </a:p>
        </p:txBody>
      </p:sp>
      <p:pic>
        <p:nvPicPr>
          <p:cNvPr id="13314" name="Picture 2" descr="Image result for Michael Batty">
            <a:extLst>
              <a:ext uri="{FF2B5EF4-FFF2-40B4-BE49-F238E27FC236}">
                <a16:creationId xmlns:a16="http://schemas.microsoft.com/office/drawing/2014/main" id="{D65211FB-5185-4FE3-96AE-3EE73D467ED6}"/>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727" b="100000" l="1364" r="98182">
                        <a14:foregroundMark x1="8636" y1="81212" x2="88636" y2="90606"/>
                        <a14:foregroundMark x1="12727" y1="95758" x2="80909" y2="95758"/>
                        <a14:backgroundMark x1="5909" y1="62727" x2="1818" y2="35152"/>
                        <a14:backgroundMark x1="91818" y1="75152" x2="95909" y2="26667"/>
                      </a14:backgroundRemoval>
                    </a14:imgEffect>
                  </a14:imgLayer>
                </a14:imgProps>
              </a:ext>
              <a:ext uri="{28A0092B-C50C-407E-A947-70E740481C1C}">
                <a14:useLocalDpi xmlns:a14="http://schemas.microsoft.com/office/drawing/2010/main" val="0"/>
              </a:ext>
            </a:extLst>
          </a:blip>
          <a:srcRect/>
          <a:stretch>
            <a:fillRect/>
          </a:stretch>
        </p:blipFill>
        <p:spPr bwMode="auto">
          <a:xfrm>
            <a:off x="2660650" y="3714750"/>
            <a:ext cx="20955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127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7.</a:t>
            </a:r>
          </a:p>
        </p:txBody>
      </p:sp>
      <p:sp>
        <p:nvSpPr>
          <p:cNvPr id="6" name="Retângulo 5">
            <a:extLst>
              <a:ext uri="{FF2B5EF4-FFF2-40B4-BE49-F238E27FC236}">
                <a16:creationId xmlns:a16="http://schemas.microsoft.com/office/drawing/2014/main" id="{37554481-2C01-4CFA-B72B-E713D0D0CEF1}"/>
              </a:ext>
            </a:extLst>
          </p:cNvPr>
          <p:cNvSpPr/>
          <p:nvPr/>
        </p:nvSpPr>
        <p:spPr>
          <a:xfrm>
            <a:off x="3348264" y="543663"/>
            <a:ext cx="4862286" cy="523220"/>
          </a:xfrm>
          <a:prstGeom prst="rect">
            <a:avLst/>
          </a:prstGeom>
        </p:spPr>
        <p:txBody>
          <a:bodyPr wrap="square">
            <a:spAutoFit/>
          </a:bodyPr>
          <a:lstStyle/>
          <a:p>
            <a:r>
              <a:rPr lang="en-US" sz="2800" b="1" dirty="0"/>
              <a:t>urban and regional metabolism</a:t>
            </a:r>
            <a:endParaRPr lang="pt-PT" sz="2800" b="1" dirty="0"/>
          </a:p>
        </p:txBody>
      </p:sp>
      <p:grpSp>
        <p:nvGrpSpPr>
          <p:cNvPr id="3" name="Agrupar 2">
            <a:extLst>
              <a:ext uri="{FF2B5EF4-FFF2-40B4-BE49-F238E27FC236}">
                <a16:creationId xmlns:a16="http://schemas.microsoft.com/office/drawing/2014/main" id="{18CC23A5-EA36-4329-BBA8-11BD28A7774F}"/>
              </a:ext>
            </a:extLst>
          </p:cNvPr>
          <p:cNvGrpSpPr/>
          <p:nvPr/>
        </p:nvGrpSpPr>
        <p:grpSpPr>
          <a:xfrm>
            <a:off x="4215642" y="1459179"/>
            <a:ext cx="4748549" cy="4855158"/>
            <a:chOff x="1253235" y="921743"/>
            <a:chExt cx="5770137" cy="5899682"/>
          </a:xfrm>
        </p:grpSpPr>
        <p:pic>
          <p:nvPicPr>
            <p:cNvPr id="8" name="Imagem 7">
              <a:extLst>
                <a:ext uri="{FF2B5EF4-FFF2-40B4-BE49-F238E27FC236}">
                  <a16:creationId xmlns:a16="http://schemas.microsoft.com/office/drawing/2014/main" id="{DFE8D7DE-32A4-447D-8142-BE2A80B37C7F}"/>
                </a:ext>
              </a:extLst>
            </p:cNvPr>
            <p:cNvPicPr/>
            <p:nvPr/>
          </p:nvPicPr>
          <p:blipFill rotWithShape="1">
            <a:blip r:embed="rId3"/>
            <a:srcRect l="7592" t="24657" r="58290" b="14685"/>
            <a:stretch/>
          </p:blipFill>
          <p:spPr bwMode="auto">
            <a:xfrm>
              <a:off x="1274191" y="921743"/>
              <a:ext cx="2931668" cy="2932419"/>
            </a:xfrm>
            <a:prstGeom prst="rect">
              <a:avLst/>
            </a:prstGeom>
            <a:ln>
              <a:noFill/>
            </a:ln>
            <a:extLst>
              <a:ext uri="{53640926-AAD7-44D8-BBD7-CCE9431645EC}">
                <a14:shadowObscured xmlns:a14="http://schemas.microsoft.com/office/drawing/2010/main"/>
              </a:ext>
            </a:extLst>
          </p:spPr>
        </p:pic>
        <p:pic>
          <p:nvPicPr>
            <p:cNvPr id="9" name="Imagem 8">
              <a:extLst>
                <a:ext uri="{FF2B5EF4-FFF2-40B4-BE49-F238E27FC236}">
                  <a16:creationId xmlns:a16="http://schemas.microsoft.com/office/drawing/2014/main" id="{4891FF4B-3EAF-49D7-9108-C5498753FC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35442" y="1180704"/>
              <a:ext cx="2487930" cy="2506345"/>
            </a:xfrm>
            <a:prstGeom prst="rect">
              <a:avLst/>
            </a:prstGeom>
            <a:noFill/>
            <a:ln>
              <a:noFill/>
            </a:ln>
          </p:spPr>
        </p:pic>
        <p:pic>
          <p:nvPicPr>
            <p:cNvPr id="10" name="Imagem 9">
              <a:extLst>
                <a:ext uri="{FF2B5EF4-FFF2-40B4-BE49-F238E27FC236}">
                  <a16:creationId xmlns:a16="http://schemas.microsoft.com/office/drawing/2014/main" id="{A9FD8EB0-92FC-4B1F-AA9F-842A5FA903DE}"/>
                </a:ext>
              </a:extLst>
            </p:cNvPr>
            <p:cNvPicPr/>
            <p:nvPr/>
          </p:nvPicPr>
          <p:blipFill rotWithShape="1">
            <a:blip r:embed="rId3"/>
            <a:srcRect l="48110" t="25390" r="17772" b="13953"/>
            <a:stretch/>
          </p:blipFill>
          <p:spPr bwMode="auto">
            <a:xfrm>
              <a:off x="1253235" y="3889007"/>
              <a:ext cx="2931667" cy="2932418"/>
            </a:xfrm>
            <a:prstGeom prst="rect">
              <a:avLst/>
            </a:prstGeom>
            <a:ln>
              <a:noFill/>
            </a:ln>
            <a:extLst>
              <a:ext uri="{53640926-AAD7-44D8-BBD7-CCE9431645EC}">
                <a14:shadowObscured xmlns:a14="http://schemas.microsoft.com/office/drawing/2010/main"/>
              </a:ext>
            </a:extLst>
          </p:spPr>
        </p:pic>
        <p:pic>
          <p:nvPicPr>
            <p:cNvPr id="11" name="Imagem 10">
              <a:extLst>
                <a:ext uri="{FF2B5EF4-FFF2-40B4-BE49-F238E27FC236}">
                  <a16:creationId xmlns:a16="http://schemas.microsoft.com/office/drawing/2014/main" id="{DAE0C8BA-83FD-4252-B887-F9169003CD7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35442" y="4120286"/>
              <a:ext cx="2487930" cy="2505710"/>
            </a:xfrm>
            <a:prstGeom prst="rect">
              <a:avLst/>
            </a:prstGeom>
            <a:noFill/>
            <a:ln>
              <a:noFill/>
            </a:ln>
          </p:spPr>
        </p:pic>
      </p:grpSp>
      <p:sp>
        <p:nvSpPr>
          <p:cNvPr id="4" name="Retângulo 3">
            <a:extLst>
              <a:ext uri="{FF2B5EF4-FFF2-40B4-BE49-F238E27FC236}">
                <a16:creationId xmlns:a16="http://schemas.microsoft.com/office/drawing/2014/main" id="{A4A9F890-FFE2-48E4-A0E0-08D6CEBBF090}"/>
              </a:ext>
            </a:extLst>
          </p:cNvPr>
          <p:cNvSpPr/>
          <p:nvPr/>
        </p:nvSpPr>
        <p:spPr>
          <a:xfrm>
            <a:off x="179809" y="1502688"/>
            <a:ext cx="4219471" cy="5355312"/>
          </a:xfrm>
          <a:prstGeom prst="rect">
            <a:avLst/>
          </a:prstGeom>
        </p:spPr>
        <p:txBody>
          <a:bodyPr wrap="square">
            <a:spAutoFit/>
          </a:bodyPr>
          <a:lstStyle/>
          <a:p>
            <a:pPr lvl="0"/>
            <a:r>
              <a:rPr lang="en-US" b="1" dirty="0"/>
              <a:t>Urban and regional metabolism is represented by networks that:</a:t>
            </a:r>
            <a:endParaRPr lang="pt-PT" b="1" dirty="0"/>
          </a:p>
          <a:p>
            <a:pPr marL="285750" lvl="0" indent="-285750">
              <a:buFont typeface="Arial" panose="020B0604020202020204" pitchFamily="34" charset="0"/>
              <a:buChar char="•"/>
            </a:pPr>
            <a:r>
              <a:rPr lang="en-US" b="1" dirty="0"/>
              <a:t>are constituted by nodes, links and flows. Nodes are connections points that can receive, create, store and send products, energy or data distributed by links, in the network. Flows can have two directions;</a:t>
            </a:r>
            <a:endParaRPr lang="pt-PT" b="1" dirty="0"/>
          </a:p>
          <a:p>
            <a:pPr marL="285750" lvl="0" indent="-285750">
              <a:buFont typeface="Arial" panose="020B0604020202020204" pitchFamily="34" charset="0"/>
              <a:buChar char="•"/>
            </a:pPr>
            <a:r>
              <a:rPr lang="en-US" b="1" dirty="0"/>
              <a:t>have flows that change their intensity within time and space;</a:t>
            </a:r>
            <a:endParaRPr lang="pt-PT" b="1" dirty="0"/>
          </a:p>
          <a:p>
            <a:pPr marL="285750" lvl="0" indent="-285750">
              <a:buFont typeface="Arial" panose="020B0604020202020204" pitchFamily="34" charset="0"/>
              <a:buChar char="•"/>
            </a:pPr>
            <a:r>
              <a:rPr lang="en-US" b="1" dirty="0"/>
              <a:t>show hinterland limits by the difference in flows’  intensity ;</a:t>
            </a:r>
            <a:endParaRPr lang="pt-PT" b="1" dirty="0"/>
          </a:p>
          <a:p>
            <a:pPr marL="285750" lvl="0" indent="-285750">
              <a:buFont typeface="Arial" panose="020B0604020202020204" pitchFamily="34" charset="0"/>
              <a:buChar char="•"/>
            </a:pPr>
            <a:r>
              <a:rPr lang="en-US" b="1" dirty="0"/>
              <a:t>combines regional hierarchy  with the nodes relevance ;</a:t>
            </a:r>
            <a:endParaRPr lang="pt-PT" b="1" dirty="0"/>
          </a:p>
          <a:p>
            <a:pPr marL="285750" lvl="0" indent="-285750">
              <a:buFont typeface="Arial" panose="020B0604020202020204" pitchFamily="34" charset="0"/>
              <a:buChar char="•"/>
            </a:pPr>
            <a:r>
              <a:rPr lang="en-US" b="1" dirty="0"/>
              <a:t>illustrates the flows’ physical supports and infrastructures or digital presence (cyberspace);</a:t>
            </a:r>
            <a:endParaRPr lang="pt-PT" b="1" dirty="0"/>
          </a:p>
          <a:p>
            <a:pPr marL="285750" lvl="0" indent="-285750">
              <a:buFont typeface="Arial" panose="020B0604020202020204" pitchFamily="34" charset="0"/>
              <a:buChar char="•"/>
            </a:pPr>
            <a:r>
              <a:rPr lang="en-US" b="1" dirty="0"/>
              <a:t>are “open”, with external links and nodes, thus integrating global impacts.</a:t>
            </a:r>
          </a:p>
        </p:txBody>
      </p:sp>
    </p:spTree>
    <p:extLst>
      <p:ext uri="{BB962C8B-B14F-4D97-AF65-F5344CB8AC3E}">
        <p14:creationId xmlns:p14="http://schemas.microsoft.com/office/powerpoint/2010/main" val="2931198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3FBE1FDA-F725-475A-98B8-10E40004BFCF}"/>
              </a:ext>
            </a:extLst>
          </p:cNvPr>
          <p:cNvPicPr/>
          <p:nvPr/>
        </p:nvPicPr>
        <p:blipFill rotWithShape="1">
          <a:blip r:embed="rId3"/>
          <a:srcRect l="7737" t="19791" r="7734" b="5020"/>
          <a:stretch/>
        </p:blipFill>
        <p:spPr bwMode="auto">
          <a:xfrm>
            <a:off x="61727" y="2366480"/>
            <a:ext cx="5162783" cy="3036601"/>
          </a:xfrm>
          <a:prstGeom prst="rect">
            <a:avLst/>
          </a:prstGeom>
          <a:ln>
            <a:noFill/>
          </a:ln>
          <a:extLst>
            <a:ext uri="{53640926-AAD7-44D8-BBD7-CCE9431645EC}">
              <a14:shadowObscured xmlns:a14="http://schemas.microsoft.com/office/drawing/2010/main"/>
            </a:ext>
          </a:extLst>
        </p:spPr>
      </p:pic>
      <p:sp>
        <p:nvSpPr>
          <p:cNvPr id="4" name="Retângulo 3">
            <a:extLst>
              <a:ext uri="{FF2B5EF4-FFF2-40B4-BE49-F238E27FC236}">
                <a16:creationId xmlns:a16="http://schemas.microsoft.com/office/drawing/2014/main" id="{A71F6F27-2206-4D9F-9B37-18A2298D31E0}"/>
              </a:ext>
            </a:extLst>
          </p:cNvPr>
          <p:cNvSpPr/>
          <p:nvPr/>
        </p:nvSpPr>
        <p:spPr>
          <a:xfrm>
            <a:off x="3827308" y="2224457"/>
            <a:ext cx="1346674" cy="107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7.</a:t>
            </a:r>
          </a:p>
        </p:txBody>
      </p:sp>
      <p:sp>
        <p:nvSpPr>
          <p:cNvPr id="6" name="Retângulo 5">
            <a:extLst>
              <a:ext uri="{FF2B5EF4-FFF2-40B4-BE49-F238E27FC236}">
                <a16:creationId xmlns:a16="http://schemas.microsoft.com/office/drawing/2014/main" id="{37554481-2C01-4CFA-B72B-E713D0D0CEF1}"/>
              </a:ext>
            </a:extLst>
          </p:cNvPr>
          <p:cNvSpPr/>
          <p:nvPr/>
        </p:nvSpPr>
        <p:spPr>
          <a:xfrm>
            <a:off x="3348264" y="543663"/>
            <a:ext cx="4862286" cy="523220"/>
          </a:xfrm>
          <a:prstGeom prst="rect">
            <a:avLst/>
          </a:prstGeom>
        </p:spPr>
        <p:txBody>
          <a:bodyPr wrap="square">
            <a:spAutoFit/>
          </a:bodyPr>
          <a:lstStyle/>
          <a:p>
            <a:r>
              <a:rPr lang="en-US" sz="2800" b="1" dirty="0"/>
              <a:t>urban and regional metabolism</a:t>
            </a:r>
            <a:endParaRPr lang="pt-PT" sz="2800" b="1" dirty="0"/>
          </a:p>
        </p:txBody>
      </p:sp>
      <p:sp>
        <p:nvSpPr>
          <p:cNvPr id="3" name="Retângulo 2">
            <a:extLst>
              <a:ext uri="{FF2B5EF4-FFF2-40B4-BE49-F238E27FC236}">
                <a16:creationId xmlns:a16="http://schemas.microsoft.com/office/drawing/2014/main" id="{19681C35-2910-49B7-9CBA-9259B12F8042}"/>
              </a:ext>
            </a:extLst>
          </p:cNvPr>
          <p:cNvSpPr/>
          <p:nvPr/>
        </p:nvSpPr>
        <p:spPr>
          <a:xfrm>
            <a:off x="61727" y="5903893"/>
            <a:ext cx="8148823" cy="954107"/>
          </a:xfrm>
          <a:prstGeom prst="rect">
            <a:avLst/>
          </a:prstGeom>
        </p:spPr>
        <p:txBody>
          <a:bodyPr wrap="square">
            <a:spAutoFit/>
          </a:bodyPr>
          <a:lstStyle/>
          <a:p>
            <a:pPr>
              <a:spcAft>
                <a:spcPts val="0"/>
              </a:spcAft>
            </a:pPr>
            <a:r>
              <a:rPr lang="en-GB"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Figure 40: Towards multimodal transport master plans at city, region or even national level.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Source</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Direction</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générale</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de la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mobilité</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Etat</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de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Genève</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Mobilités</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2030,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stratégie</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multimodale</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pour</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PT" sz="1400" dirty="0" err="1">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Genève</a:t>
            </a: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2013</a:t>
            </a:r>
          </a:p>
          <a:p>
            <a:pPr>
              <a:spcAft>
                <a:spcPts val="0"/>
              </a:spcAft>
            </a:pPr>
            <a:r>
              <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GB"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VAN </a:t>
            </a:r>
            <a:r>
              <a:rPr lang="en-GB" sz="1400" dirty="0">
                <a:solidFill>
                  <a:schemeClr val="tx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AUDENHOVE, François-Joseph. The Future of Mobility 3.0 - Reinventing mobility in the era of disruption and creativity (2018). </a:t>
            </a:r>
            <a:r>
              <a:rPr lang="pt-PT" sz="1400" dirty="0">
                <a:solidFill>
                  <a:schemeClr val="tx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Arthur D. </a:t>
            </a:r>
            <a:r>
              <a:rPr lang="pt-PT" sz="1400" dirty="0" err="1">
                <a:solidFill>
                  <a:schemeClr val="tx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Little</a:t>
            </a:r>
            <a:r>
              <a:rPr lang="pt-PT" sz="1400" dirty="0">
                <a:solidFill>
                  <a:schemeClr val="tx1">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 p61.</a:t>
            </a:r>
            <a:endParaRPr lang="pt-PT"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m 7">
            <a:extLst>
              <a:ext uri="{FF2B5EF4-FFF2-40B4-BE49-F238E27FC236}">
                <a16:creationId xmlns:a16="http://schemas.microsoft.com/office/drawing/2014/main" id="{37DC87AC-1023-4B87-B9EF-CADE6576295A}"/>
              </a:ext>
            </a:extLst>
          </p:cNvPr>
          <p:cNvPicPr/>
          <p:nvPr/>
        </p:nvPicPr>
        <p:blipFill rotWithShape="1">
          <a:blip r:embed="rId3"/>
          <a:srcRect l="68052" t="10380" r="7734" b="57632"/>
          <a:stretch/>
        </p:blipFill>
        <p:spPr bwMode="auto">
          <a:xfrm>
            <a:off x="198016" y="199627"/>
            <a:ext cx="2385194" cy="2026659"/>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66E089FA-B401-4803-A7B2-FBF3BB4B96AD}"/>
              </a:ext>
            </a:extLst>
          </p:cNvPr>
          <p:cNvSpPr/>
          <p:nvPr/>
        </p:nvSpPr>
        <p:spPr>
          <a:xfrm>
            <a:off x="4882909" y="1899622"/>
            <a:ext cx="4261091" cy="3970318"/>
          </a:xfrm>
          <a:prstGeom prst="rect">
            <a:avLst/>
          </a:prstGeom>
        </p:spPr>
        <p:txBody>
          <a:bodyPr wrap="square">
            <a:spAutoFit/>
          </a:bodyPr>
          <a:lstStyle/>
          <a:p>
            <a:r>
              <a:rPr lang="en-US" b="1" dirty="0"/>
              <a:t>The potential of urban and regional metabolism is of great importance, for it allows to:</a:t>
            </a:r>
            <a:endParaRPr lang="pt-PT" b="1" dirty="0"/>
          </a:p>
          <a:p>
            <a:pPr marL="285750" lvl="0" indent="-285750">
              <a:buFont typeface="Arial" panose="020B0604020202020204" pitchFamily="34" charset="0"/>
              <a:buChar char="•"/>
            </a:pPr>
            <a:r>
              <a:rPr lang="en-US" b="1" dirty="0"/>
              <a:t>identify and forecast flows;</a:t>
            </a:r>
            <a:endParaRPr lang="pt-PT" b="1" dirty="0"/>
          </a:p>
          <a:p>
            <a:pPr marL="285750" lvl="0" indent="-285750">
              <a:buFont typeface="Arial" panose="020B0604020202020204" pitchFamily="34" charset="0"/>
              <a:buChar char="•"/>
            </a:pPr>
            <a:r>
              <a:rPr lang="en-US" b="1" dirty="0"/>
              <a:t>analyze and forecast the chain of relations of production, transformation, distribution and consumption ;</a:t>
            </a:r>
            <a:endParaRPr lang="pt-PT" b="1" dirty="0"/>
          </a:p>
          <a:p>
            <a:pPr marL="285750" lvl="0" indent="-285750">
              <a:buFont typeface="Arial" panose="020B0604020202020204" pitchFamily="34" charset="0"/>
              <a:buChar char="•"/>
            </a:pPr>
            <a:r>
              <a:rPr lang="en-US" b="1" dirty="0"/>
              <a:t>analyze dynamics;</a:t>
            </a:r>
            <a:endParaRPr lang="pt-PT" b="1" dirty="0"/>
          </a:p>
          <a:p>
            <a:pPr marL="285750" lvl="0" indent="-285750">
              <a:buFont typeface="Arial" panose="020B0604020202020204" pitchFamily="34" charset="0"/>
              <a:buChar char="•"/>
            </a:pPr>
            <a:r>
              <a:rPr lang="en-US" b="1" dirty="0"/>
              <a:t>show opportunities for improvement and intervention;</a:t>
            </a:r>
            <a:endParaRPr lang="pt-PT" b="1" dirty="0"/>
          </a:p>
          <a:p>
            <a:pPr marL="285750" lvl="0" indent="-285750">
              <a:buFont typeface="Arial" panose="020B0604020202020204" pitchFamily="34" charset="0"/>
              <a:buChar char="•"/>
            </a:pPr>
            <a:r>
              <a:rPr lang="en-US" b="1" dirty="0"/>
              <a:t>the study can be made with zooms;</a:t>
            </a:r>
            <a:endParaRPr lang="pt-PT" b="1" dirty="0"/>
          </a:p>
          <a:p>
            <a:pPr marL="285750" lvl="0" indent="-285750">
              <a:buFont typeface="Arial" panose="020B0604020202020204" pitchFamily="34" charset="0"/>
              <a:buChar char="•"/>
            </a:pPr>
            <a:r>
              <a:rPr lang="en-US" b="1" dirty="0"/>
              <a:t>show the urban or/and regional structure in the territory through networks.</a:t>
            </a:r>
          </a:p>
        </p:txBody>
      </p:sp>
    </p:spTree>
    <p:extLst>
      <p:ext uri="{BB962C8B-B14F-4D97-AF65-F5344CB8AC3E}">
        <p14:creationId xmlns:p14="http://schemas.microsoft.com/office/powerpoint/2010/main" val="869652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3734E5B-9AC0-4DA2-838C-47866D97FB4E}"/>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rot="16200000">
            <a:off x="-381317" y="1385528"/>
            <a:ext cx="5482726" cy="4720090"/>
          </a:xfrm>
          <a:prstGeom prst="rect">
            <a:avLst/>
          </a:prstGeom>
          <a:ln>
            <a:noFill/>
          </a:ln>
          <a:extLst>
            <a:ext uri="{53640926-AAD7-44D8-BBD7-CCE9431645EC}">
              <a14:shadowObscured xmlns:a14="http://schemas.microsoft.com/office/drawing/2010/main"/>
            </a:ext>
          </a:extLst>
        </p:spPr>
      </p:pic>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7.</a:t>
            </a:r>
          </a:p>
        </p:txBody>
      </p:sp>
      <p:sp>
        <p:nvSpPr>
          <p:cNvPr id="6" name="Retângulo 5">
            <a:extLst>
              <a:ext uri="{FF2B5EF4-FFF2-40B4-BE49-F238E27FC236}">
                <a16:creationId xmlns:a16="http://schemas.microsoft.com/office/drawing/2014/main" id="{37554481-2C01-4CFA-B72B-E713D0D0CEF1}"/>
              </a:ext>
            </a:extLst>
          </p:cNvPr>
          <p:cNvSpPr/>
          <p:nvPr/>
        </p:nvSpPr>
        <p:spPr>
          <a:xfrm>
            <a:off x="3348264" y="543663"/>
            <a:ext cx="4862286" cy="523220"/>
          </a:xfrm>
          <a:prstGeom prst="rect">
            <a:avLst/>
          </a:prstGeom>
        </p:spPr>
        <p:txBody>
          <a:bodyPr wrap="square">
            <a:spAutoFit/>
          </a:bodyPr>
          <a:lstStyle/>
          <a:p>
            <a:r>
              <a:rPr lang="en-US" sz="2800" b="1" dirty="0"/>
              <a:t>urban and regional metabolism</a:t>
            </a:r>
            <a:endParaRPr lang="pt-PT" sz="2800" b="1" dirty="0"/>
          </a:p>
        </p:txBody>
      </p:sp>
      <p:sp>
        <p:nvSpPr>
          <p:cNvPr id="3" name="Retângulo 2">
            <a:extLst>
              <a:ext uri="{FF2B5EF4-FFF2-40B4-BE49-F238E27FC236}">
                <a16:creationId xmlns:a16="http://schemas.microsoft.com/office/drawing/2014/main" id="{C1EFC7CA-B18A-4D84-8711-2F9CC93C3FDC}"/>
              </a:ext>
            </a:extLst>
          </p:cNvPr>
          <p:cNvSpPr/>
          <p:nvPr/>
        </p:nvSpPr>
        <p:spPr>
          <a:xfrm>
            <a:off x="4720091" y="1502688"/>
            <a:ext cx="4423909" cy="5355312"/>
          </a:xfrm>
          <a:prstGeom prst="rect">
            <a:avLst/>
          </a:prstGeom>
        </p:spPr>
        <p:txBody>
          <a:bodyPr wrap="square">
            <a:spAutoFit/>
          </a:bodyPr>
          <a:lstStyle/>
          <a:p>
            <a:r>
              <a:rPr lang="en-US" b="1" dirty="0"/>
              <a:t>By the analysis of urban metabolism in several cities, we can conclude that:</a:t>
            </a:r>
            <a:endParaRPr lang="pt-PT" b="1" dirty="0"/>
          </a:p>
          <a:p>
            <a:pPr marL="285750" lvl="0" indent="-285750">
              <a:buFont typeface="Arial" panose="020B0604020202020204" pitchFamily="34" charset="0"/>
              <a:buChar char="•"/>
            </a:pPr>
            <a:r>
              <a:rPr lang="en-US" b="1" dirty="0"/>
              <a:t>flows are very different depending on cities’ specialization: logistical, transportation, industrial, touristic, etc.) </a:t>
            </a:r>
            <a:endParaRPr lang="pt-PT" b="1" dirty="0"/>
          </a:p>
          <a:p>
            <a:pPr marL="285750" lvl="0" indent="-285750">
              <a:buFont typeface="Arial" panose="020B0604020202020204" pitchFamily="34" charset="0"/>
              <a:buChar char="•"/>
            </a:pPr>
            <a:r>
              <a:rPr lang="en-US" b="1" dirty="0"/>
              <a:t>different chain of flows must be studied, in order to optimize those that have an effect on the quality of life and that actively contribute to achieve circular economy objectives;</a:t>
            </a:r>
          </a:p>
          <a:p>
            <a:pPr marL="285750" lvl="0" indent="-285750">
              <a:buFont typeface="Arial" panose="020B0604020202020204" pitchFamily="34" charset="0"/>
              <a:buChar char="•"/>
            </a:pPr>
            <a:r>
              <a:rPr lang="en-US" b="1" dirty="0"/>
              <a:t>the application of each of the “9R” (reduce, reuse, recycle, repair, remake, refuse, remember, respect and restore) can be achieved through various  appropriate intervention strategies;</a:t>
            </a:r>
            <a:endParaRPr lang="pt-PT" b="1" dirty="0"/>
          </a:p>
          <a:p>
            <a:pPr marL="285750" lvl="0" indent="-285750">
              <a:buFont typeface="Arial" panose="020B0604020202020204" pitchFamily="34" charset="0"/>
              <a:buChar char="•"/>
            </a:pPr>
            <a:r>
              <a:rPr lang="en-US" b="1" dirty="0"/>
              <a:t>it is always possible to find resources in waste and effluents;</a:t>
            </a:r>
            <a:endParaRPr lang="pt-PT" b="1" dirty="0"/>
          </a:p>
          <a:p>
            <a:pPr marL="285750" lvl="0" indent="-285750">
              <a:buFont typeface="Arial" panose="020B0604020202020204" pitchFamily="34" charset="0"/>
              <a:buChar char="•"/>
            </a:pPr>
            <a:r>
              <a:rPr lang="en-US" b="1" dirty="0"/>
              <a:t>It is possible to reduce consumption without damaging the quality of life.</a:t>
            </a:r>
            <a:endParaRPr lang="pt-PT" b="1" dirty="0"/>
          </a:p>
        </p:txBody>
      </p:sp>
    </p:spTree>
    <p:extLst>
      <p:ext uri="{BB962C8B-B14F-4D97-AF65-F5344CB8AC3E}">
        <p14:creationId xmlns:p14="http://schemas.microsoft.com/office/powerpoint/2010/main" val="106142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sp>
        <p:nvSpPr>
          <p:cNvPr id="4" name="Retângulo 3">
            <a:extLst>
              <a:ext uri="{FF2B5EF4-FFF2-40B4-BE49-F238E27FC236}">
                <a16:creationId xmlns:a16="http://schemas.microsoft.com/office/drawing/2014/main" id="{434E4F97-8ED5-42F4-B63E-6243583BF97D}"/>
              </a:ext>
            </a:extLst>
          </p:cNvPr>
          <p:cNvSpPr/>
          <p:nvPr/>
        </p:nvSpPr>
        <p:spPr>
          <a:xfrm>
            <a:off x="3348264" y="543663"/>
            <a:ext cx="4862286" cy="523220"/>
          </a:xfrm>
          <a:prstGeom prst="rect">
            <a:avLst/>
          </a:prstGeom>
        </p:spPr>
        <p:txBody>
          <a:bodyPr wrap="square">
            <a:spAutoFit/>
          </a:bodyPr>
          <a:lstStyle/>
          <a:p>
            <a:pPr algn="r"/>
            <a:r>
              <a:rPr lang="en-US" sz="2800" b="1" dirty="0"/>
              <a:t>examples</a:t>
            </a:r>
            <a:endParaRPr lang="pt-PT" sz="2800" b="1" dirty="0"/>
          </a:p>
        </p:txBody>
      </p:sp>
      <p:pic>
        <p:nvPicPr>
          <p:cNvPr id="18436" name="Picture 4" descr="Image result for dashboard analysis and urban metabolism">
            <a:extLst>
              <a:ext uri="{FF2B5EF4-FFF2-40B4-BE49-F238E27FC236}">
                <a16:creationId xmlns:a16="http://schemas.microsoft.com/office/drawing/2014/main" id="{2FB2B89F-1C83-4327-BEA8-9FCE8BCE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339" y="2328363"/>
            <a:ext cx="6039516" cy="452963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FCB7AADD-B7A7-4521-A9B9-0A855B09E7EA}"/>
              </a:ext>
            </a:extLst>
          </p:cNvPr>
          <p:cNvSpPr/>
          <p:nvPr/>
        </p:nvSpPr>
        <p:spPr>
          <a:xfrm>
            <a:off x="79749" y="1235958"/>
            <a:ext cx="6537029" cy="923330"/>
          </a:xfrm>
          <a:prstGeom prst="rect">
            <a:avLst/>
          </a:prstGeom>
        </p:spPr>
        <p:txBody>
          <a:bodyPr wrap="square">
            <a:spAutoFit/>
          </a:bodyPr>
          <a:lstStyle/>
          <a:p>
            <a:r>
              <a:rPr lang="en-US" b="1" dirty="0"/>
              <a:t>Here are shown some examples of spatial planning interventions (through infrastructures, </a:t>
            </a:r>
            <a:r>
              <a:rPr lang="en-US" b="1" dirty="0" err="1"/>
              <a:t>equipments</a:t>
            </a:r>
            <a:r>
              <a:rPr lang="en-US" b="1" dirty="0"/>
              <a:t> and design models) that can save resources and minimize Green House Gases (GHGs) emissions.</a:t>
            </a:r>
            <a:endParaRPr lang="pt-PT" b="1" dirty="0"/>
          </a:p>
        </p:txBody>
      </p:sp>
    </p:spTree>
    <p:extLst>
      <p:ext uri="{BB962C8B-B14F-4D97-AF65-F5344CB8AC3E}">
        <p14:creationId xmlns:p14="http://schemas.microsoft.com/office/powerpoint/2010/main" val="1218586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9.</a:t>
            </a:r>
          </a:p>
        </p:txBody>
      </p:sp>
      <p:sp>
        <p:nvSpPr>
          <p:cNvPr id="4" name="Retângulo 3">
            <a:extLst>
              <a:ext uri="{FF2B5EF4-FFF2-40B4-BE49-F238E27FC236}">
                <a16:creationId xmlns:a16="http://schemas.microsoft.com/office/drawing/2014/main" id="{E6E8C372-0A06-4BC2-84D0-532B5996118B}"/>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pic>
        <p:nvPicPr>
          <p:cNvPr id="12" name="Imagem 11">
            <a:extLst>
              <a:ext uri="{FF2B5EF4-FFF2-40B4-BE49-F238E27FC236}">
                <a16:creationId xmlns:a16="http://schemas.microsoft.com/office/drawing/2014/main" id="{1E9D89DC-45E3-412D-86B5-069C403455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31" t="2613" r="4811" b="10330"/>
          <a:stretch/>
        </p:blipFill>
        <p:spPr>
          <a:xfrm>
            <a:off x="4572001" y="1568304"/>
            <a:ext cx="4572000" cy="3014813"/>
          </a:xfrm>
          <a:prstGeom prst="rect">
            <a:avLst/>
          </a:prstGeom>
        </p:spPr>
      </p:pic>
      <p:sp>
        <p:nvSpPr>
          <p:cNvPr id="3" name="Retângulo 2">
            <a:extLst>
              <a:ext uri="{FF2B5EF4-FFF2-40B4-BE49-F238E27FC236}">
                <a16:creationId xmlns:a16="http://schemas.microsoft.com/office/drawing/2014/main" id="{AF2236D9-B7DD-492B-B50D-84372F294D5C}"/>
              </a:ext>
            </a:extLst>
          </p:cNvPr>
          <p:cNvSpPr/>
          <p:nvPr/>
        </p:nvSpPr>
        <p:spPr>
          <a:xfrm>
            <a:off x="191339" y="1497770"/>
            <a:ext cx="4238421" cy="3139321"/>
          </a:xfrm>
          <a:prstGeom prst="rect">
            <a:avLst/>
          </a:prstGeom>
        </p:spPr>
        <p:txBody>
          <a:bodyPr wrap="square">
            <a:spAutoFit/>
          </a:bodyPr>
          <a:lstStyle/>
          <a:p>
            <a:r>
              <a:rPr lang="en-US" b="1" dirty="0"/>
              <a:t>Urban form and compactivity can optimize urban resources consumption if used in a strategic way. It presents the ability of saving Land and energy;</a:t>
            </a:r>
            <a:endParaRPr lang="pt-PT" b="1" dirty="0"/>
          </a:p>
          <a:p>
            <a:r>
              <a:rPr lang="en-US" b="1" dirty="0"/>
              <a:t>It also prevents:</a:t>
            </a:r>
            <a:endParaRPr lang="pt-PT" b="1" dirty="0"/>
          </a:p>
          <a:p>
            <a:pPr marL="285750" lvl="0" indent="-285750">
              <a:buFont typeface="Arial" panose="020B0604020202020204" pitchFamily="34" charset="0"/>
              <a:buChar char="•"/>
            </a:pPr>
            <a:r>
              <a:rPr lang="en-US" b="1" dirty="0"/>
              <a:t>the production of construction material of building and infrastructures, as well as construction and demolition waste;</a:t>
            </a:r>
            <a:endParaRPr lang="pt-PT" b="1" dirty="0"/>
          </a:p>
          <a:p>
            <a:pPr marL="285750" lvl="0" indent="-285750">
              <a:buFont typeface="Arial" panose="020B0604020202020204" pitchFamily="34" charset="0"/>
              <a:buChar char="•"/>
            </a:pPr>
            <a:r>
              <a:rPr lang="en-US" b="1" dirty="0"/>
              <a:t>costs of use and maintenance;</a:t>
            </a:r>
            <a:endParaRPr lang="pt-PT" b="1" dirty="0"/>
          </a:p>
          <a:p>
            <a:pPr marL="285750" lvl="0" indent="-285750">
              <a:buFont typeface="Arial" panose="020B0604020202020204" pitchFamily="34" charset="0"/>
              <a:buChar char="•"/>
            </a:pPr>
            <a:r>
              <a:rPr lang="en-US" b="1" dirty="0"/>
              <a:t>costs of demolition, recycling and re-use.</a:t>
            </a:r>
            <a:endParaRPr lang="pt-PT" b="1" dirty="0"/>
          </a:p>
        </p:txBody>
      </p:sp>
      <p:sp>
        <p:nvSpPr>
          <p:cNvPr id="5" name="Retângulo 4">
            <a:extLst>
              <a:ext uri="{FF2B5EF4-FFF2-40B4-BE49-F238E27FC236}">
                <a16:creationId xmlns:a16="http://schemas.microsoft.com/office/drawing/2014/main" id="{21E45506-6351-41CF-A018-7F3D48F5CA41}"/>
              </a:ext>
            </a:extLst>
          </p:cNvPr>
          <p:cNvSpPr/>
          <p:nvPr/>
        </p:nvSpPr>
        <p:spPr>
          <a:xfrm>
            <a:off x="231913" y="4856099"/>
            <a:ext cx="8680174" cy="1754326"/>
          </a:xfrm>
          <a:prstGeom prst="rect">
            <a:avLst/>
          </a:prstGeom>
        </p:spPr>
        <p:txBody>
          <a:bodyPr wrap="square">
            <a:spAutoFit/>
          </a:bodyPr>
          <a:lstStyle/>
          <a:p>
            <a:r>
              <a:rPr lang="en-US" b="1" dirty="0"/>
              <a:t>Compactivity is related to urban components closely fitted together.</a:t>
            </a:r>
            <a:endParaRPr lang="pt-PT" b="1" dirty="0"/>
          </a:p>
          <a:p>
            <a:r>
              <a:rPr lang="en-US" b="1" dirty="0"/>
              <a:t>In that sense, urban forms and commuter lines minimize walking and travel distances and times  in public transport systems. </a:t>
            </a:r>
          </a:p>
          <a:p>
            <a:endParaRPr lang="en-US" b="1" dirty="0"/>
          </a:p>
          <a:p>
            <a:r>
              <a:rPr lang="en-US" b="1" dirty="0">
                <a:solidFill>
                  <a:srgbClr val="0070C0"/>
                </a:solidFill>
              </a:rPr>
              <a:t>THE COMPACT CITY NEEDS THUS LESS RESOURCES FOR CONSTRUCTION, MAINTENANCE AND OPERATION  OF INFRASTRUCTURES</a:t>
            </a:r>
            <a:endParaRPr lang="pt-PT" b="1" dirty="0">
              <a:solidFill>
                <a:srgbClr val="0070C0"/>
              </a:solidFill>
            </a:endParaRPr>
          </a:p>
        </p:txBody>
      </p:sp>
    </p:spTree>
    <p:extLst>
      <p:ext uri="{BB962C8B-B14F-4D97-AF65-F5344CB8AC3E}">
        <p14:creationId xmlns:p14="http://schemas.microsoft.com/office/powerpoint/2010/main" val="383932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C35B3E3A-C2E9-47C5-8FD0-5717C1B89F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21"/>
          <a:stretch/>
        </p:blipFill>
        <p:spPr bwMode="auto">
          <a:xfrm>
            <a:off x="4590472" y="3760232"/>
            <a:ext cx="4553527" cy="2797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climate change">
            <a:extLst>
              <a:ext uri="{FF2B5EF4-FFF2-40B4-BE49-F238E27FC236}">
                <a16:creationId xmlns:a16="http://schemas.microsoft.com/office/drawing/2014/main" id="{417B11CE-2FC1-4E86-AE73-A8F86A195A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448" t="17384" r="34633" b="35924"/>
          <a:stretch/>
        </p:blipFill>
        <p:spPr bwMode="auto">
          <a:xfrm>
            <a:off x="7655848" y="1952113"/>
            <a:ext cx="1488152" cy="1476887"/>
          </a:xfrm>
          <a:prstGeom prst="ellipse">
            <a:avLst/>
          </a:prstGeom>
          <a:noFill/>
          <a:extLst>
            <a:ext uri="{909E8E84-426E-40DD-AFC4-6F175D3DCCD1}">
              <a14:hiddenFill xmlns:a14="http://schemas.microsoft.com/office/drawing/2010/main">
                <a:solidFill>
                  <a:srgbClr val="FFFFFF"/>
                </a:solidFill>
              </a14:hiddenFill>
            </a:ext>
          </a:extLst>
        </p:spPr>
      </p:pic>
      <p:pic>
        <p:nvPicPr>
          <p:cNvPr id="5126" name="Picture 6" descr="Related image">
            <a:extLst>
              <a:ext uri="{FF2B5EF4-FFF2-40B4-BE49-F238E27FC236}">
                <a16:creationId xmlns:a16="http://schemas.microsoft.com/office/drawing/2014/main" id="{1290B47B-3ED2-4AAA-B3B1-4F461810C6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001" t="6539"/>
          <a:stretch/>
        </p:blipFill>
        <p:spPr bwMode="auto">
          <a:xfrm>
            <a:off x="6167697" y="1956749"/>
            <a:ext cx="1488152" cy="1495539"/>
          </a:xfrm>
          <a:prstGeom prst="ellipse">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life expectancy">
            <a:extLst>
              <a:ext uri="{FF2B5EF4-FFF2-40B4-BE49-F238E27FC236}">
                <a16:creationId xmlns:a16="http://schemas.microsoft.com/office/drawing/2014/main" id="{FD491E74-FC6C-4CDD-8F1B-5A6973119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838" r="20826"/>
          <a:stretch/>
        </p:blipFill>
        <p:spPr bwMode="auto">
          <a:xfrm>
            <a:off x="4590473" y="1905137"/>
            <a:ext cx="1577223" cy="1547151"/>
          </a:xfrm>
          <a:prstGeom prst="ellipse">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15F6BCB5-8300-4CE9-81F1-A7CF2E715192}"/>
              </a:ext>
            </a:extLst>
          </p:cNvPr>
          <p:cNvSpPr/>
          <p:nvPr/>
        </p:nvSpPr>
        <p:spPr>
          <a:xfrm>
            <a:off x="194533" y="543663"/>
            <a:ext cx="4862286" cy="523220"/>
          </a:xfrm>
          <a:prstGeom prst="rect">
            <a:avLst/>
          </a:prstGeom>
        </p:spPr>
        <p:txBody>
          <a:bodyPr wrap="square">
            <a:spAutoFit/>
          </a:bodyPr>
          <a:lstStyle/>
          <a:p>
            <a:r>
              <a:rPr lang="en-US" sz="2800" b="1" dirty="0"/>
              <a:t>global </a:t>
            </a:r>
            <a:r>
              <a:rPr lang="en-US" sz="2800" b="1" dirty="0" err="1"/>
              <a:t>frammework</a:t>
            </a:r>
            <a:endParaRPr lang="pt-PT" sz="2800" b="1" dirty="0"/>
          </a:p>
        </p:txBody>
      </p:sp>
      <p:sp>
        <p:nvSpPr>
          <p:cNvPr id="10" name="CaixaDeTexto 9">
            <a:extLst>
              <a:ext uri="{FF2B5EF4-FFF2-40B4-BE49-F238E27FC236}">
                <a16:creationId xmlns:a16="http://schemas.microsoft.com/office/drawing/2014/main" id="{82CA0601-3270-4526-9BD2-C85D76835F0A}"/>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1.</a:t>
            </a:r>
          </a:p>
        </p:txBody>
      </p:sp>
      <p:sp>
        <p:nvSpPr>
          <p:cNvPr id="3" name="Retângulo 2">
            <a:extLst>
              <a:ext uri="{FF2B5EF4-FFF2-40B4-BE49-F238E27FC236}">
                <a16:creationId xmlns:a16="http://schemas.microsoft.com/office/drawing/2014/main" id="{B54DB422-185A-4DF6-A539-EF3B11C3498E}"/>
              </a:ext>
            </a:extLst>
          </p:cNvPr>
          <p:cNvSpPr/>
          <p:nvPr/>
        </p:nvSpPr>
        <p:spPr>
          <a:xfrm>
            <a:off x="194533" y="1232941"/>
            <a:ext cx="4358995" cy="5632311"/>
          </a:xfrm>
          <a:prstGeom prst="rect">
            <a:avLst/>
          </a:prstGeom>
        </p:spPr>
        <p:txBody>
          <a:bodyPr wrap="square">
            <a:spAutoFit/>
          </a:bodyPr>
          <a:lstStyle/>
          <a:p>
            <a:r>
              <a:rPr lang="en-US" b="1" dirty="0"/>
              <a:t>Never in the history of mankind as now:</a:t>
            </a:r>
            <a:endParaRPr lang="pt-PT" b="1" dirty="0"/>
          </a:p>
          <a:p>
            <a:pPr marL="285750" lvl="0" indent="-285750">
              <a:buFont typeface="Arial" panose="020B0604020202020204" pitchFamily="34" charset="0"/>
              <a:buChar char="•"/>
            </a:pPr>
            <a:r>
              <a:rPr lang="en-US" b="1" dirty="0"/>
              <a:t>has the world population experienced such an exponential growth;</a:t>
            </a:r>
            <a:endParaRPr lang="pt-PT" b="1" dirty="0"/>
          </a:p>
          <a:p>
            <a:pPr marL="285750" lvl="0" indent="-285750">
              <a:buFont typeface="Arial" panose="020B0604020202020204" pitchFamily="34" charset="0"/>
              <a:buChar char="•"/>
            </a:pPr>
            <a:r>
              <a:rPr lang="en-US" b="1" dirty="0"/>
              <a:t>has human activity  been of as much consequence to climate change;</a:t>
            </a:r>
            <a:endParaRPr lang="pt-PT" b="1" dirty="0"/>
          </a:p>
          <a:p>
            <a:pPr marL="285750" lvl="0" indent="-285750">
              <a:buFont typeface="Arial" panose="020B0604020202020204" pitchFamily="34" charset="0"/>
              <a:buChar char="•"/>
            </a:pPr>
            <a:r>
              <a:rPr lang="en-US" b="1" dirty="0"/>
              <a:t>has scientific and technological evolution contributed so much to development;</a:t>
            </a:r>
            <a:endParaRPr lang="pt-PT" b="1" dirty="0"/>
          </a:p>
          <a:p>
            <a:pPr marL="285750" lvl="0" indent="-285750">
              <a:buFont typeface="Arial" panose="020B0604020202020204" pitchFamily="34" charset="0"/>
              <a:buChar char="•"/>
            </a:pPr>
            <a:r>
              <a:rPr lang="en-US" b="1" dirty="0"/>
              <a:t>has life expectancy been so high;</a:t>
            </a:r>
          </a:p>
          <a:p>
            <a:pPr marL="285750" lvl="0" indent="-285750">
              <a:buFont typeface="Arial" panose="020B0604020202020204" pitchFamily="34" charset="0"/>
              <a:buChar char="•"/>
            </a:pPr>
            <a:r>
              <a:rPr lang="en-US" b="1" dirty="0"/>
              <a:t>network society, velocity of information, quantity of data, assumed the impacts that occur;</a:t>
            </a:r>
            <a:endParaRPr lang="pt-PT" b="1" dirty="0"/>
          </a:p>
          <a:p>
            <a:pPr marL="285750" lvl="0" indent="-285750">
              <a:buFont typeface="Arial" panose="020B0604020202020204" pitchFamily="34" charset="0"/>
              <a:buChar char="•"/>
            </a:pPr>
            <a:r>
              <a:rPr lang="en-US" b="1" dirty="0"/>
              <a:t>have networks driven capital, goods, information movements with as much intensity and speed;</a:t>
            </a:r>
            <a:endParaRPr lang="pt-PT" b="1" dirty="0"/>
          </a:p>
          <a:p>
            <a:pPr marL="285750" lvl="0" indent="-285750">
              <a:buFont typeface="Arial" panose="020B0604020202020204" pitchFamily="34" charset="0"/>
              <a:buChar char="•"/>
            </a:pPr>
            <a:r>
              <a:rPr lang="en-US" b="1" dirty="0"/>
              <a:t>have global enterprises gathered such large concentration of capital, technology and human resources;</a:t>
            </a:r>
            <a:endParaRPr lang="pt-PT" b="1" dirty="0"/>
          </a:p>
          <a:p>
            <a:pPr marL="285750" lvl="0" indent="-285750">
              <a:buFont typeface="Arial" panose="020B0604020202020204" pitchFamily="34" charset="0"/>
              <a:buChar char="•"/>
            </a:pPr>
            <a:r>
              <a:rPr lang="en-US" b="1" dirty="0"/>
              <a:t>has the world seen as many growing numbers of increasing populated megalopolises.</a:t>
            </a:r>
            <a:endParaRPr lang="pt-PT" b="1" dirty="0"/>
          </a:p>
        </p:txBody>
      </p:sp>
    </p:spTree>
    <p:extLst>
      <p:ext uri="{BB962C8B-B14F-4D97-AF65-F5344CB8AC3E}">
        <p14:creationId xmlns:p14="http://schemas.microsoft.com/office/powerpoint/2010/main" val="3774997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E45AF715-EE95-48C3-93F0-769E6F749C33}"/>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7" name="CaixaDeTexto 6">
            <a:extLst>
              <a:ext uri="{FF2B5EF4-FFF2-40B4-BE49-F238E27FC236}">
                <a16:creationId xmlns:a16="http://schemas.microsoft.com/office/drawing/2014/main" id="{6BE0FEAE-24A6-4F55-BAE4-52C1022D470A}"/>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pic>
        <p:nvPicPr>
          <p:cNvPr id="1026" name="Picture 2" descr="Image result for TOD-Transit-Oriented Development">
            <a:extLst>
              <a:ext uri="{FF2B5EF4-FFF2-40B4-BE49-F238E27FC236}">
                <a16:creationId xmlns:a16="http://schemas.microsoft.com/office/drawing/2014/main" id="{FE6CE832-2FA2-4402-9544-C7F4850A64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903"/>
          <a:stretch/>
        </p:blipFill>
        <p:spPr bwMode="auto">
          <a:xfrm>
            <a:off x="0" y="3662915"/>
            <a:ext cx="9144000" cy="319508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12BECDBE-F4D4-4F86-8007-27581C9C58F0}"/>
              </a:ext>
            </a:extLst>
          </p:cNvPr>
          <p:cNvSpPr/>
          <p:nvPr/>
        </p:nvSpPr>
        <p:spPr>
          <a:xfrm>
            <a:off x="128814" y="1300152"/>
            <a:ext cx="8736890" cy="2031325"/>
          </a:xfrm>
          <a:prstGeom prst="rect">
            <a:avLst/>
          </a:prstGeom>
        </p:spPr>
        <p:txBody>
          <a:bodyPr wrap="square">
            <a:spAutoFit/>
          </a:bodyPr>
          <a:lstStyle/>
          <a:p>
            <a:r>
              <a:rPr lang="en-US" b="1" dirty="0"/>
              <a:t>Urban form and compactivity can be optimized with:</a:t>
            </a:r>
            <a:endParaRPr lang="pt-PT" b="1" dirty="0"/>
          </a:p>
          <a:p>
            <a:pPr marL="285750" lvl="0" indent="-285750">
              <a:buFont typeface="Arial" panose="020B0604020202020204" pitchFamily="34" charset="0"/>
              <a:buChar char="•"/>
            </a:pPr>
            <a:r>
              <a:rPr lang="en-US" b="1" dirty="0"/>
              <a:t>high densities, strategic nodes, and well-articulated networks, with mixed uses, and with a good balance between residents, jobs and </a:t>
            </a:r>
            <a:r>
              <a:rPr lang="en-US" b="1" dirty="0" err="1"/>
              <a:t>equipments</a:t>
            </a:r>
            <a:r>
              <a:rPr lang="en-US" b="1" dirty="0"/>
              <a:t>, and urban designs to promote walking and cycling;</a:t>
            </a:r>
          </a:p>
          <a:p>
            <a:pPr marL="285750" lvl="0" indent="-285750">
              <a:buFont typeface="Arial" panose="020B0604020202020204" pitchFamily="34" charset="0"/>
              <a:buChar char="•"/>
            </a:pPr>
            <a:r>
              <a:rPr lang="en-US" b="1" dirty="0"/>
              <a:t>well-articulated networks such as:</a:t>
            </a:r>
            <a:endParaRPr lang="pt-PT" b="1" dirty="0"/>
          </a:p>
          <a:p>
            <a:pPr marL="742950" lvl="1" indent="-285750">
              <a:buFont typeface="Arial" panose="020B0604020202020204" pitchFamily="34" charset="0"/>
              <a:buChar char="•"/>
            </a:pPr>
            <a:r>
              <a:rPr lang="en-US" b="1" dirty="0"/>
              <a:t>soft mobility networks (such as walking and cycling routes);</a:t>
            </a:r>
            <a:endParaRPr lang="pt-PT" b="1" dirty="0"/>
          </a:p>
          <a:p>
            <a:pPr marL="742950" lvl="1" indent="-285750">
              <a:buFont typeface="Arial" panose="020B0604020202020204" pitchFamily="34" charset="0"/>
              <a:buChar char="•"/>
            </a:pPr>
            <a:r>
              <a:rPr lang="en-US" b="1" dirty="0"/>
              <a:t>mass transit systems in the strategic nodes (TOD-Transit-Oriented Development).</a:t>
            </a:r>
          </a:p>
        </p:txBody>
      </p:sp>
    </p:spTree>
    <p:extLst>
      <p:ext uri="{BB962C8B-B14F-4D97-AF65-F5344CB8AC3E}">
        <p14:creationId xmlns:p14="http://schemas.microsoft.com/office/powerpoint/2010/main" val="3021887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hammarby sjÃ¶stad">
            <a:extLst>
              <a:ext uri="{FF2B5EF4-FFF2-40B4-BE49-F238E27FC236}">
                <a16:creationId xmlns:a16="http://schemas.microsoft.com/office/drawing/2014/main" id="{F7F6F764-BDAD-41AF-803A-CBDCD596D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412" y="1910909"/>
            <a:ext cx="6015990" cy="4385615"/>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E45AF715-EE95-48C3-93F0-769E6F749C33}"/>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7" name="CaixaDeTexto 6">
            <a:extLst>
              <a:ext uri="{FF2B5EF4-FFF2-40B4-BE49-F238E27FC236}">
                <a16:creationId xmlns:a16="http://schemas.microsoft.com/office/drawing/2014/main" id="{6BE0FEAE-24A6-4F55-BAE4-52C1022D470A}"/>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sp>
        <p:nvSpPr>
          <p:cNvPr id="8" name="Retângulo 7">
            <a:extLst>
              <a:ext uri="{FF2B5EF4-FFF2-40B4-BE49-F238E27FC236}">
                <a16:creationId xmlns:a16="http://schemas.microsoft.com/office/drawing/2014/main" id="{D13B6F2A-318D-4DB9-8135-4042B6AC30B5}"/>
              </a:ext>
            </a:extLst>
          </p:cNvPr>
          <p:cNvSpPr/>
          <p:nvPr/>
        </p:nvSpPr>
        <p:spPr>
          <a:xfrm>
            <a:off x="187861" y="543663"/>
            <a:ext cx="3552865" cy="523220"/>
          </a:xfrm>
          <a:prstGeom prst="rect">
            <a:avLst/>
          </a:prstGeom>
        </p:spPr>
        <p:txBody>
          <a:bodyPr wrap="square">
            <a:spAutoFit/>
          </a:bodyPr>
          <a:lstStyle/>
          <a:p>
            <a:r>
              <a:rPr lang="pt-PT" sz="28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ECO-NEIGHBORHOOD</a:t>
            </a:r>
            <a:endParaRPr lang="pt-PT" sz="28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tângulo 1">
            <a:extLst>
              <a:ext uri="{FF2B5EF4-FFF2-40B4-BE49-F238E27FC236}">
                <a16:creationId xmlns:a16="http://schemas.microsoft.com/office/drawing/2014/main" id="{42CB8502-318F-4E1D-B5B3-72DA4C01C8EB}"/>
              </a:ext>
            </a:extLst>
          </p:cNvPr>
          <p:cNvSpPr/>
          <p:nvPr/>
        </p:nvSpPr>
        <p:spPr>
          <a:xfrm>
            <a:off x="187861" y="1241394"/>
            <a:ext cx="2583551" cy="5355312"/>
          </a:xfrm>
          <a:prstGeom prst="rect">
            <a:avLst/>
          </a:prstGeom>
        </p:spPr>
        <p:txBody>
          <a:bodyPr wrap="square">
            <a:spAutoFit/>
          </a:bodyPr>
          <a:lstStyle/>
          <a:p>
            <a:pPr lvl="0"/>
            <a:endParaRPr lang="en-US" b="1" dirty="0"/>
          </a:p>
          <a:p>
            <a:pPr marL="285750" lvl="0" indent="-285750">
              <a:buFont typeface="Arial" panose="020B0604020202020204" pitchFamily="34" charset="0"/>
              <a:buChar char="•"/>
            </a:pPr>
            <a:r>
              <a:rPr lang="en-US" b="1" dirty="0"/>
              <a:t>thermal power stations, district heating and industry networks;</a:t>
            </a:r>
          </a:p>
          <a:p>
            <a:pPr marL="285750" lvl="0" indent="-285750">
              <a:buFont typeface="Arial" panose="020B0604020202020204" pitchFamily="34" charset="0"/>
              <a:buChar char="•"/>
            </a:pPr>
            <a:r>
              <a:rPr lang="en-US" b="1" dirty="0"/>
              <a:t>waste water treatment plants and biogas networks for cars and houses;</a:t>
            </a:r>
          </a:p>
          <a:p>
            <a:pPr marL="285750" lvl="0" indent="-285750">
              <a:buFont typeface="Arial" panose="020B0604020202020204" pitchFamily="34" charset="0"/>
              <a:buChar char="•"/>
            </a:pPr>
            <a:r>
              <a:rPr lang="en-US" b="1" dirty="0"/>
              <a:t>waste water treatment plants and biosolids, to land to produce biofuel, to the heat and power plant;</a:t>
            </a:r>
            <a:endParaRPr lang="pt-PT" b="1" dirty="0"/>
          </a:p>
          <a:p>
            <a:pPr marL="285750" lvl="0" indent="-285750">
              <a:buFont typeface="Arial" panose="020B0604020202020204" pitchFamily="34" charset="0"/>
              <a:buChar char="•"/>
            </a:pPr>
            <a:r>
              <a:rPr lang="en-US" b="1" dirty="0"/>
              <a:t>stormwater,  watering gardens, street cleaning and toilet flushing networks;</a:t>
            </a:r>
            <a:endParaRPr lang="pt-PT" b="1" dirty="0"/>
          </a:p>
        </p:txBody>
      </p:sp>
    </p:spTree>
    <p:extLst>
      <p:ext uri="{BB962C8B-B14F-4D97-AF65-F5344CB8AC3E}">
        <p14:creationId xmlns:p14="http://schemas.microsoft.com/office/powerpoint/2010/main" val="361349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rredor verde e azul monte lua">
            <a:extLst>
              <a:ext uri="{FF2B5EF4-FFF2-40B4-BE49-F238E27FC236}">
                <a16:creationId xmlns:a16="http://schemas.microsoft.com/office/drawing/2014/main" id="{DEA03DFB-AE1B-4C7C-8619-B9B594507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4" r="4532"/>
          <a:stretch/>
        </p:blipFill>
        <p:spPr bwMode="auto">
          <a:xfrm>
            <a:off x="-1" y="1201614"/>
            <a:ext cx="9164729" cy="5669208"/>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295F6796-1EFD-4189-8196-79951BDBE596}"/>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5" name="CaixaDeTexto 4">
            <a:extLst>
              <a:ext uri="{FF2B5EF4-FFF2-40B4-BE49-F238E27FC236}">
                <a16:creationId xmlns:a16="http://schemas.microsoft.com/office/drawing/2014/main" id="{8BEA7400-19DA-400F-ABB2-CA6D01E0CE90}"/>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sp>
        <p:nvSpPr>
          <p:cNvPr id="7" name="Retângulo 6">
            <a:extLst>
              <a:ext uri="{FF2B5EF4-FFF2-40B4-BE49-F238E27FC236}">
                <a16:creationId xmlns:a16="http://schemas.microsoft.com/office/drawing/2014/main" id="{AA447281-1F7E-4836-9A2B-244D170B47E2}"/>
              </a:ext>
            </a:extLst>
          </p:cNvPr>
          <p:cNvSpPr/>
          <p:nvPr/>
        </p:nvSpPr>
        <p:spPr>
          <a:xfrm>
            <a:off x="187861" y="123039"/>
            <a:ext cx="2390240" cy="954107"/>
          </a:xfrm>
          <a:prstGeom prst="rect">
            <a:avLst/>
          </a:prstGeom>
        </p:spPr>
        <p:txBody>
          <a:bodyPr wrap="square">
            <a:spAutoFit/>
          </a:bodyPr>
          <a:lstStyle/>
          <a:p>
            <a:pPr lvl="0"/>
            <a:r>
              <a:rPr lang="en-US" sz="2800" b="1" dirty="0">
                <a:solidFill>
                  <a:schemeClr val="bg1">
                    <a:lumMod val="50000"/>
                  </a:schemeClr>
                </a:solidFill>
                <a:latin typeface="Calibri" panose="020F0502020204030204" pitchFamily="34" charset="0"/>
                <a:cs typeface="Times New Roman" panose="02020603050405020304" pitchFamily="18" charset="0"/>
              </a:rPr>
              <a:t>green and blue networks</a:t>
            </a:r>
            <a:endParaRPr lang="pt-PT" sz="2800" b="1" dirty="0">
              <a:solidFill>
                <a:schemeClr val="bg1">
                  <a:lumMod val="50000"/>
                </a:schemeClr>
              </a:solidFill>
              <a:latin typeface="Calibri" panose="020F0502020204030204" pitchFamily="34" charset="0"/>
              <a:cs typeface="Times New Roman" panose="02020603050405020304" pitchFamily="18" charset="0"/>
            </a:endParaRPr>
          </a:p>
        </p:txBody>
      </p:sp>
      <p:sp>
        <p:nvSpPr>
          <p:cNvPr id="2" name="Retângulo 1">
            <a:extLst>
              <a:ext uri="{FF2B5EF4-FFF2-40B4-BE49-F238E27FC236}">
                <a16:creationId xmlns:a16="http://schemas.microsoft.com/office/drawing/2014/main" id="{50BB2A79-3E82-46BA-8B9F-2F0DCB8FBD79}"/>
              </a:ext>
            </a:extLst>
          </p:cNvPr>
          <p:cNvSpPr/>
          <p:nvPr/>
        </p:nvSpPr>
        <p:spPr>
          <a:xfrm>
            <a:off x="112205" y="3502588"/>
            <a:ext cx="3236059" cy="3139321"/>
          </a:xfrm>
          <a:prstGeom prst="rect">
            <a:avLst/>
          </a:prstGeom>
        </p:spPr>
        <p:txBody>
          <a:bodyPr wrap="square">
            <a:spAutoFit/>
          </a:bodyPr>
          <a:lstStyle/>
          <a:p>
            <a:pPr marL="285750" lvl="0" indent="-285750">
              <a:buFont typeface="Arial" panose="020B0604020202020204" pitchFamily="34" charset="0"/>
              <a:buChar char="•"/>
            </a:pPr>
            <a:r>
              <a:rPr lang="en-US" b="1" dirty="0">
                <a:solidFill>
                  <a:schemeClr val="bg1"/>
                </a:solidFill>
              </a:rPr>
              <a:t>Green and blue networks for a better climate balance, sustainable drainage system and protected drinking water supplies;</a:t>
            </a:r>
            <a:endParaRPr lang="pt-PT" b="1" dirty="0">
              <a:solidFill>
                <a:schemeClr val="bg1"/>
              </a:solidFill>
            </a:endParaRPr>
          </a:p>
          <a:p>
            <a:pPr marL="285750" lvl="0" indent="-285750">
              <a:buFont typeface="Arial" panose="020B0604020202020204" pitchFamily="34" charset="0"/>
              <a:buChar char="•"/>
            </a:pPr>
            <a:r>
              <a:rPr lang="en-US" b="1" dirty="0">
                <a:solidFill>
                  <a:schemeClr val="bg1"/>
                </a:solidFill>
              </a:rPr>
              <a:t>Green and urban food production networks and biodiversity systems;</a:t>
            </a:r>
            <a:endParaRPr lang="pt-PT" b="1" dirty="0">
              <a:solidFill>
                <a:schemeClr val="bg1"/>
              </a:solidFill>
            </a:endParaRPr>
          </a:p>
          <a:p>
            <a:pPr marL="285750" lvl="0" indent="-285750">
              <a:buFont typeface="Arial" panose="020B0604020202020204" pitchFamily="34" charset="0"/>
              <a:buChar char="•"/>
            </a:pPr>
            <a:r>
              <a:rPr lang="en-US" b="1" dirty="0">
                <a:solidFill>
                  <a:schemeClr val="bg1"/>
                </a:solidFill>
              </a:rPr>
              <a:t>Energy efficient buildings, quarters, neighborhoods  and public space;</a:t>
            </a:r>
            <a:endParaRPr lang="pt-PT" b="1" dirty="0">
              <a:solidFill>
                <a:schemeClr val="bg1"/>
              </a:solidFill>
            </a:endParaRPr>
          </a:p>
        </p:txBody>
      </p:sp>
    </p:spTree>
    <p:extLst>
      <p:ext uri="{BB962C8B-B14F-4D97-AF65-F5344CB8AC3E}">
        <p14:creationId xmlns:p14="http://schemas.microsoft.com/office/powerpoint/2010/main" val="3822818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14E35A4-FD8A-4BD9-AEED-85F47EA3AF1B}"/>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6" name="CaixaDeTexto 5">
            <a:extLst>
              <a:ext uri="{FF2B5EF4-FFF2-40B4-BE49-F238E27FC236}">
                <a16:creationId xmlns:a16="http://schemas.microsoft.com/office/drawing/2014/main" id="{F43CC91E-8ECD-4AFD-B72B-4CBAB57AE671}"/>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pic>
        <p:nvPicPr>
          <p:cNvPr id="7" name="Picture 2" descr="Related image">
            <a:extLst>
              <a:ext uri="{FF2B5EF4-FFF2-40B4-BE49-F238E27FC236}">
                <a16:creationId xmlns:a16="http://schemas.microsoft.com/office/drawing/2014/main" id="{643117BB-3992-44DA-9DA5-3593E5F8E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475"/>
          <a:stretch/>
        </p:blipFill>
        <p:spPr bwMode="auto">
          <a:xfrm>
            <a:off x="1" y="1201615"/>
            <a:ext cx="5017130" cy="5656385"/>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0229932C-DBBE-431C-B8ED-451CA9E72749}"/>
              </a:ext>
            </a:extLst>
          </p:cNvPr>
          <p:cNvSpPr/>
          <p:nvPr/>
        </p:nvSpPr>
        <p:spPr>
          <a:xfrm>
            <a:off x="187861" y="123039"/>
            <a:ext cx="6654194" cy="523220"/>
          </a:xfrm>
          <a:prstGeom prst="rect">
            <a:avLst/>
          </a:prstGeom>
        </p:spPr>
        <p:txBody>
          <a:bodyPr wrap="none">
            <a:spAutoFit/>
          </a:bodyPr>
          <a:lstStyle/>
          <a:p>
            <a:r>
              <a:rPr lang="en-US" sz="2800" b="1" dirty="0">
                <a:solidFill>
                  <a:schemeClr val="bg1">
                    <a:lumMod val="50000"/>
                  </a:schemeClr>
                </a:solidFill>
                <a:latin typeface="Calibri" panose="020F0502020204030204" pitchFamily="34" charset="0"/>
                <a:cs typeface="Times New Roman" panose="02020603050405020304" pitchFamily="18" charset="0"/>
              </a:rPr>
              <a:t>water tank of the Tokyo Metropolitan Area </a:t>
            </a:r>
            <a:endParaRPr lang="pt-PT" sz="2800" b="1" dirty="0">
              <a:solidFill>
                <a:schemeClr val="bg1">
                  <a:lumMod val="50000"/>
                </a:schemeClr>
              </a:solidFill>
              <a:latin typeface="Calibri" panose="020F0502020204030204" pitchFamily="34" charset="0"/>
              <a:cs typeface="Times New Roman" panose="02020603050405020304" pitchFamily="18" charset="0"/>
            </a:endParaRPr>
          </a:p>
        </p:txBody>
      </p:sp>
      <p:sp>
        <p:nvSpPr>
          <p:cNvPr id="2" name="Retângulo 1">
            <a:extLst>
              <a:ext uri="{FF2B5EF4-FFF2-40B4-BE49-F238E27FC236}">
                <a16:creationId xmlns:a16="http://schemas.microsoft.com/office/drawing/2014/main" id="{2DA583EB-EDAA-4E4B-90AA-AFD06272D9F4}"/>
              </a:ext>
            </a:extLst>
          </p:cNvPr>
          <p:cNvSpPr/>
          <p:nvPr/>
        </p:nvSpPr>
        <p:spPr>
          <a:xfrm>
            <a:off x="5198425" y="1408473"/>
            <a:ext cx="3764280" cy="5355312"/>
          </a:xfrm>
          <a:prstGeom prst="rect">
            <a:avLst/>
          </a:prstGeom>
        </p:spPr>
        <p:txBody>
          <a:bodyPr wrap="square">
            <a:spAutoFit/>
          </a:bodyPr>
          <a:lstStyle/>
          <a:p>
            <a:pPr marL="285750" lvl="0" indent="-285750">
              <a:buFont typeface="Arial" panose="020B0604020202020204" pitchFamily="34" charset="0"/>
              <a:buChar char="•"/>
            </a:pPr>
            <a:r>
              <a:rPr lang="en-US" b="1" dirty="0"/>
              <a:t>Main water tank of the Tokyo Metropolitan Area Outer Underground Discharge Channel facility, 19 miles north of Tokyo, built to protect Tokyo megalopolis from flooding of heavy storms or typhoons. 177 meters long, 78 meters wide and 25 meters high. The water can be used to clean streets, water gardens and parks, and fire-fighting;</a:t>
            </a:r>
            <a:endParaRPr lang="pt-PT" b="1" dirty="0"/>
          </a:p>
          <a:p>
            <a:pPr marL="285750" lvl="0" indent="-285750">
              <a:buFont typeface="Arial" panose="020B0604020202020204" pitchFamily="34" charset="0"/>
              <a:buChar char="•"/>
            </a:pPr>
            <a:r>
              <a:rPr lang="en-US" b="1" dirty="0"/>
              <a:t>The Sumo-wrestling arena in Sumida City uses the 8400 m</a:t>
            </a:r>
            <a:r>
              <a:rPr lang="en-US" b="1" baseline="30000" dirty="0"/>
              <a:t>2</a:t>
            </a:r>
            <a:r>
              <a:rPr lang="en-US" b="1" dirty="0"/>
              <a:t> of roof tops to catch rainwater into a 1000m</a:t>
            </a:r>
            <a:r>
              <a:rPr lang="en-US" b="1" baseline="30000" dirty="0"/>
              <a:t>3</a:t>
            </a:r>
            <a:r>
              <a:rPr lang="en-US" b="1" dirty="0"/>
              <a:t> underground storage. The water is used for toilet flushing and air conditioning. More than 1000 private and public building are using these systems;</a:t>
            </a:r>
            <a:endParaRPr lang="pt-PT" b="1" dirty="0"/>
          </a:p>
        </p:txBody>
      </p:sp>
    </p:spTree>
    <p:extLst>
      <p:ext uri="{BB962C8B-B14F-4D97-AF65-F5344CB8AC3E}">
        <p14:creationId xmlns:p14="http://schemas.microsoft.com/office/powerpoint/2010/main" val="2962054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Frankfurt Airport rainwater harvesting at">
            <a:extLst>
              <a:ext uri="{FF2B5EF4-FFF2-40B4-BE49-F238E27FC236}">
                <a16:creationId xmlns:a16="http://schemas.microsoft.com/office/drawing/2014/main" id="{86C711AB-40EC-4011-B4D9-F99195B0FF3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b="7804"/>
          <a:stretch/>
        </p:blipFill>
        <p:spPr bwMode="auto">
          <a:xfrm>
            <a:off x="0" y="1256167"/>
            <a:ext cx="9144000" cy="5601834"/>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14E35A4-FD8A-4BD9-AEED-85F47EA3AF1B}"/>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6" name="CaixaDeTexto 5">
            <a:extLst>
              <a:ext uri="{FF2B5EF4-FFF2-40B4-BE49-F238E27FC236}">
                <a16:creationId xmlns:a16="http://schemas.microsoft.com/office/drawing/2014/main" id="{F43CC91E-8ECD-4AFD-B72B-4CBAB57AE671}"/>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sp>
        <p:nvSpPr>
          <p:cNvPr id="8" name="Retângulo 7">
            <a:extLst>
              <a:ext uri="{FF2B5EF4-FFF2-40B4-BE49-F238E27FC236}">
                <a16:creationId xmlns:a16="http://schemas.microsoft.com/office/drawing/2014/main" id="{0229932C-DBBE-431C-B8ED-451CA9E72749}"/>
              </a:ext>
            </a:extLst>
          </p:cNvPr>
          <p:cNvSpPr/>
          <p:nvPr/>
        </p:nvSpPr>
        <p:spPr>
          <a:xfrm>
            <a:off x="187861" y="123039"/>
            <a:ext cx="6361806" cy="523220"/>
          </a:xfrm>
          <a:prstGeom prst="rect">
            <a:avLst/>
          </a:prstGeom>
        </p:spPr>
        <p:txBody>
          <a:bodyPr wrap="none">
            <a:spAutoFit/>
          </a:bodyPr>
          <a:lstStyle/>
          <a:p>
            <a:r>
              <a:rPr lang="en-US" sz="2800" b="1" dirty="0">
                <a:solidFill>
                  <a:schemeClr val="bg1">
                    <a:lumMod val="50000"/>
                  </a:schemeClr>
                </a:solidFill>
                <a:latin typeface="Calibri" panose="020F0502020204030204" pitchFamily="34" charset="0"/>
                <a:cs typeface="Times New Roman" panose="02020603050405020304" pitchFamily="18" charset="0"/>
              </a:rPr>
              <a:t>rainwater harvesting at Frankfurt Airport </a:t>
            </a:r>
            <a:endParaRPr lang="pt-PT" sz="2800" b="1" dirty="0">
              <a:solidFill>
                <a:schemeClr val="bg1">
                  <a:lumMod val="50000"/>
                </a:schemeClr>
              </a:solidFill>
              <a:latin typeface="Calibri" panose="020F0502020204030204" pitchFamily="34" charset="0"/>
              <a:cs typeface="Times New Roman" panose="02020603050405020304" pitchFamily="18" charset="0"/>
            </a:endParaRPr>
          </a:p>
        </p:txBody>
      </p:sp>
      <p:sp>
        <p:nvSpPr>
          <p:cNvPr id="2" name="Retângulo 1">
            <a:extLst>
              <a:ext uri="{FF2B5EF4-FFF2-40B4-BE49-F238E27FC236}">
                <a16:creationId xmlns:a16="http://schemas.microsoft.com/office/drawing/2014/main" id="{546E8CE7-8766-4439-A397-5C45CBF9DEF5}"/>
              </a:ext>
            </a:extLst>
          </p:cNvPr>
          <p:cNvSpPr/>
          <p:nvPr/>
        </p:nvSpPr>
        <p:spPr>
          <a:xfrm>
            <a:off x="231822" y="1358762"/>
            <a:ext cx="7852635" cy="2585323"/>
          </a:xfrm>
          <a:prstGeom prst="rect">
            <a:avLst/>
          </a:prstGeom>
        </p:spPr>
        <p:txBody>
          <a:bodyPr wrap="square">
            <a:spAutoFit/>
          </a:bodyPr>
          <a:lstStyle/>
          <a:p>
            <a:pPr marL="285750" lvl="0" indent="-285750">
              <a:buFont typeface="Arial" panose="020B0604020202020204" pitchFamily="34" charset="0"/>
              <a:buChar char="•"/>
            </a:pPr>
            <a:r>
              <a:rPr lang="en-US" b="1" dirty="0">
                <a:solidFill>
                  <a:schemeClr val="bg1"/>
                </a:solidFill>
              </a:rPr>
              <a:t>The rainwater harvesting at Frankfurt Airport saves 1 million m</a:t>
            </a:r>
            <a:r>
              <a:rPr lang="en-US" b="1" baseline="30000" dirty="0">
                <a:solidFill>
                  <a:schemeClr val="bg1"/>
                </a:solidFill>
              </a:rPr>
              <a:t>3</a:t>
            </a:r>
            <a:r>
              <a:rPr lang="en-US" b="1" dirty="0">
                <a:solidFill>
                  <a:schemeClr val="bg1"/>
                </a:solidFill>
              </a:rPr>
              <a:t> of water per year. The water is collected from 26800 m</a:t>
            </a:r>
            <a:r>
              <a:rPr lang="en-US" b="1" baseline="30000" dirty="0">
                <a:solidFill>
                  <a:schemeClr val="bg1"/>
                </a:solidFill>
              </a:rPr>
              <a:t>2</a:t>
            </a:r>
            <a:r>
              <a:rPr lang="en-US" b="1" dirty="0">
                <a:solidFill>
                  <a:schemeClr val="bg1"/>
                </a:solidFill>
              </a:rPr>
              <a:t> of roofs and stored in six tanks, with a capacity of 100 m</a:t>
            </a:r>
            <a:r>
              <a:rPr lang="en-US" b="1" baseline="30000" dirty="0">
                <a:solidFill>
                  <a:schemeClr val="bg1"/>
                </a:solidFill>
              </a:rPr>
              <a:t>3</a:t>
            </a:r>
            <a:r>
              <a:rPr lang="en-US" b="1" dirty="0">
                <a:solidFill>
                  <a:schemeClr val="bg1"/>
                </a:solidFill>
              </a:rPr>
              <a:t> each;</a:t>
            </a:r>
            <a:endParaRPr lang="pt-PT" b="1" dirty="0">
              <a:solidFill>
                <a:schemeClr val="bg1"/>
              </a:solidFill>
            </a:endParaRPr>
          </a:p>
          <a:p>
            <a:pPr marL="285750" lvl="0" indent="-285750">
              <a:buFont typeface="Arial" panose="020B0604020202020204" pitchFamily="34" charset="0"/>
              <a:buChar char="•"/>
            </a:pPr>
            <a:r>
              <a:rPr lang="en-US" b="1" dirty="0">
                <a:solidFill>
                  <a:schemeClr val="bg1"/>
                </a:solidFill>
              </a:rPr>
              <a:t>The Singapore system of rainwater harvesting includes the utilization of: big roofs; high rise buildings; urban residential areas; and capturing urban runoff;</a:t>
            </a:r>
            <a:endParaRPr lang="pt-PT" b="1" dirty="0">
              <a:solidFill>
                <a:schemeClr val="bg1"/>
              </a:solidFill>
            </a:endParaRPr>
          </a:p>
          <a:p>
            <a:pPr marL="285750" lvl="0" indent="-285750">
              <a:buFont typeface="Arial" panose="020B0604020202020204" pitchFamily="34" charset="0"/>
              <a:buChar char="•"/>
            </a:pPr>
            <a:r>
              <a:rPr lang="en-US" b="1" dirty="0">
                <a:solidFill>
                  <a:schemeClr val="bg1"/>
                </a:solidFill>
              </a:rPr>
              <a:t>Industrial Symbiosis is a model in which resources and energy are recycled and recovered instead of going linear. It turns the output (whether it’s products, energy, water, food, waste or effluents)  of one enterprise into inputs of another;</a:t>
            </a:r>
            <a:endParaRPr lang="pt-PT" b="1" dirty="0">
              <a:solidFill>
                <a:schemeClr val="bg1"/>
              </a:solidFill>
            </a:endParaRPr>
          </a:p>
        </p:txBody>
      </p:sp>
    </p:spTree>
    <p:extLst>
      <p:ext uri="{BB962C8B-B14F-4D97-AF65-F5344CB8AC3E}">
        <p14:creationId xmlns:p14="http://schemas.microsoft.com/office/powerpoint/2010/main" val="3778577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Eco-innovation parks">
            <a:extLst>
              <a:ext uri="{FF2B5EF4-FFF2-40B4-BE49-F238E27FC236}">
                <a16:creationId xmlns:a16="http://schemas.microsoft.com/office/drawing/2014/main" id="{97A59C02-23A0-44A0-8AD2-BEFAB0697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66" b="20222"/>
          <a:stretch/>
        </p:blipFill>
        <p:spPr bwMode="auto">
          <a:xfrm>
            <a:off x="4130040" y="1386840"/>
            <a:ext cx="5013960" cy="547116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14E35A4-FD8A-4BD9-AEED-85F47EA3AF1B}"/>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6" name="CaixaDeTexto 5">
            <a:extLst>
              <a:ext uri="{FF2B5EF4-FFF2-40B4-BE49-F238E27FC236}">
                <a16:creationId xmlns:a16="http://schemas.microsoft.com/office/drawing/2014/main" id="{F43CC91E-8ECD-4AFD-B72B-4CBAB57AE671}"/>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sp>
        <p:nvSpPr>
          <p:cNvPr id="8" name="Retângulo 7">
            <a:extLst>
              <a:ext uri="{FF2B5EF4-FFF2-40B4-BE49-F238E27FC236}">
                <a16:creationId xmlns:a16="http://schemas.microsoft.com/office/drawing/2014/main" id="{0229932C-DBBE-431C-B8ED-451CA9E72749}"/>
              </a:ext>
            </a:extLst>
          </p:cNvPr>
          <p:cNvSpPr/>
          <p:nvPr/>
        </p:nvSpPr>
        <p:spPr>
          <a:xfrm>
            <a:off x="187861" y="123039"/>
            <a:ext cx="3301481" cy="954107"/>
          </a:xfrm>
          <a:prstGeom prst="rect">
            <a:avLst/>
          </a:prstGeom>
        </p:spPr>
        <p:txBody>
          <a:bodyPr wrap="none">
            <a:spAutoFit/>
          </a:bodyPr>
          <a:lstStyle/>
          <a:p>
            <a:r>
              <a:rPr lang="en-US" sz="2800" b="1" dirty="0">
                <a:solidFill>
                  <a:schemeClr val="bg1">
                    <a:lumMod val="50000"/>
                  </a:schemeClr>
                </a:solidFill>
                <a:latin typeface="Calibri" panose="020F0502020204030204" pitchFamily="34" charset="0"/>
                <a:cs typeface="Times New Roman" panose="02020603050405020304" pitchFamily="18" charset="0"/>
              </a:rPr>
              <a:t>Eco-innovation parks</a:t>
            </a:r>
          </a:p>
          <a:p>
            <a:r>
              <a:rPr lang="en-US" sz="2800" b="1" dirty="0">
                <a:solidFill>
                  <a:schemeClr val="bg1">
                    <a:lumMod val="50000"/>
                  </a:schemeClr>
                </a:solidFill>
                <a:latin typeface="Calibri" panose="020F0502020204030204" pitchFamily="34" charset="0"/>
                <a:cs typeface="Times New Roman" panose="02020603050405020304" pitchFamily="18" charset="0"/>
              </a:rPr>
              <a:t>Pittsburgh</a:t>
            </a:r>
            <a:endParaRPr lang="pt-PT" sz="2800" b="1" dirty="0">
              <a:solidFill>
                <a:schemeClr val="bg1">
                  <a:lumMod val="50000"/>
                </a:schemeClr>
              </a:solidFill>
              <a:latin typeface="Calibri" panose="020F0502020204030204" pitchFamily="34" charset="0"/>
              <a:cs typeface="Times New Roman" panose="02020603050405020304" pitchFamily="18" charset="0"/>
            </a:endParaRPr>
          </a:p>
        </p:txBody>
      </p:sp>
      <p:sp>
        <p:nvSpPr>
          <p:cNvPr id="2" name="Retângulo 1">
            <a:extLst>
              <a:ext uri="{FF2B5EF4-FFF2-40B4-BE49-F238E27FC236}">
                <a16:creationId xmlns:a16="http://schemas.microsoft.com/office/drawing/2014/main" id="{BC93919B-13A2-4D61-858D-6886024C7A17}"/>
              </a:ext>
            </a:extLst>
          </p:cNvPr>
          <p:cNvSpPr/>
          <p:nvPr/>
        </p:nvSpPr>
        <p:spPr>
          <a:xfrm>
            <a:off x="187861" y="1443841"/>
            <a:ext cx="3942179" cy="5078313"/>
          </a:xfrm>
          <a:prstGeom prst="rect">
            <a:avLst/>
          </a:prstGeom>
        </p:spPr>
        <p:txBody>
          <a:bodyPr wrap="square">
            <a:spAutoFit/>
          </a:bodyPr>
          <a:lstStyle/>
          <a:p>
            <a:pPr marL="285750" lvl="0" indent="-285750">
              <a:buFont typeface="Arial" panose="020B0604020202020204" pitchFamily="34" charset="0"/>
              <a:buChar char="•"/>
            </a:pPr>
            <a:r>
              <a:rPr lang="en-US" b="1" dirty="0"/>
              <a:t>Eco-innovation parks promote various strategic objectives: waste management; energy efficiency; water management; flow of materials; renewable energy and industrial symbiosis;</a:t>
            </a:r>
            <a:endParaRPr lang="pt-PT" b="1" dirty="0"/>
          </a:p>
          <a:p>
            <a:pPr marL="285750" lvl="0" indent="-285750">
              <a:buFont typeface="Arial" panose="020B0604020202020204" pitchFamily="34" charset="0"/>
              <a:buChar char="•"/>
            </a:pPr>
            <a:r>
              <a:rPr lang="en-US" b="1" dirty="0"/>
              <a:t>“Park and Ride” is an important component of TOD. Parking lots are located near cities rings and local transportation system (trams, buses) are, whenever possible, near big attraction parks, arenas, stadiums, </a:t>
            </a:r>
            <a:r>
              <a:rPr lang="en-US" b="1" dirty="0" err="1"/>
              <a:t>etc</a:t>
            </a:r>
            <a:r>
              <a:rPr lang="en-US" b="1" dirty="0"/>
              <a:t>;</a:t>
            </a:r>
            <a:endParaRPr lang="pt-PT" b="1" dirty="0"/>
          </a:p>
          <a:p>
            <a:pPr marL="285750" indent="-285750">
              <a:buFont typeface="Arial" panose="020B0604020202020204" pitchFamily="34" charset="0"/>
              <a:buChar char="•"/>
            </a:pPr>
            <a:r>
              <a:rPr lang="en-US" b="1" dirty="0"/>
              <a:t>The parking lots shall have a big capacity and be almost free of charge during one to three days, so that people feel encouraged to use the public transport system;</a:t>
            </a:r>
            <a:endParaRPr lang="pt-PT" b="1" dirty="0"/>
          </a:p>
        </p:txBody>
      </p:sp>
    </p:spTree>
    <p:extLst>
      <p:ext uri="{BB962C8B-B14F-4D97-AF65-F5344CB8AC3E}">
        <p14:creationId xmlns:p14="http://schemas.microsoft.com/office/powerpoint/2010/main" val="1229755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Image result for Catch the irrigation waters in the rivers to take advantage of phosphates to produce algae Industrial symbiosis,">
            <a:extLst>
              <a:ext uri="{FF2B5EF4-FFF2-40B4-BE49-F238E27FC236}">
                <a16:creationId xmlns:a16="http://schemas.microsoft.com/office/drawing/2014/main" id="{BCB9B354-8BB4-4715-9A82-E782BF4FD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881"/>
          <a:stretch/>
        </p:blipFill>
        <p:spPr bwMode="auto">
          <a:xfrm>
            <a:off x="-1" y="1780442"/>
            <a:ext cx="9144002" cy="2800083"/>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8B3C9BA8-7C40-49F5-883B-17E155B27185}"/>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6" name="CaixaDeTexto 5">
            <a:extLst>
              <a:ext uri="{FF2B5EF4-FFF2-40B4-BE49-F238E27FC236}">
                <a16:creationId xmlns:a16="http://schemas.microsoft.com/office/drawing/2014/main" id="{F702F9E8-4B5A-45EE-BAAF-A7897FB3F369}"/>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sp>
        <p:nvSpPr>
          <p:cNvPr id="7" name="Retângulo 6">
            <a:extLst>
              <a:ext uri="{FF2B5EF4-FFF2-40B4-BE49-F238E27FC236}">
                <a16:creationId xmlns:a16="http://schemas.microsoft.com/office/drawing/2014/main" id="{97AC577D-0BFD-45C2-8759-E0FE0369168A}"/>
              </a:ext>
            </a:extLst>
          </p:cNvPr>
          <p:cNvSpPr/>
          <p:nvPr/>
        </p:nvSpPr>
        <p:spPr>
          <a:xfrm>
            <a:off x="187861" y="123039"/>
            <a:ext cx="4133055" cy="1384995"/>
          </a:xfrm>
          <a:prstGeom prst="rect">
            <a:avLst/>
          </a:prstGeom>
        </p:spPr>
        <p:txBody>
          <a:bodyPr wrap="none">
            <a:spAutoFit/>
          </a:bodyPr>
          <a:lstStyle/>
          <a:p>
            <a:r>
              <a:rPr lang="en-US" sz="2800" b="1" dirty="0">
                <a:solidFill>
                  <a:schemeClr val="bg1">
                    <a:lumMod val="50000"/>
                  </a:schemeClr>
                </a:solidFill>
                <a:latin typeface="Calibri" panose="020F0502020204030204" pitchFamily="34" charset="0"/>
                <a:cs typeface="Times New Roman" panose="02020603050405020304" pitchFamily="18" charset="0"/>
              </a:rPr>
              <a:t>Catch the irrigation waters</a:t>
            </a:r>
          </a:p>
          <a:p>
            <a:r>
              <a:rPr lang="en-US" sz="2800" b="1" dirty="0">
                <a:solidFill>
                  <a:schemeClr val="bg1">
                    <a:lumMod val="50000"/>
                  </a:schemeClr>
                </a:solidFill>
                <a:latin typeface="Calibri" panose="020F0502020204030204" pitchFamily="34" charset="0"/>
                <a:cs typeface="Times New Roman" panose="02020603050405020304" pitchFamily="18" charset="0"/>
              </a:rPr>
              <a:t>take phosphates</a:t>
            </a:r>
          </a:p>
          <a:p>
            <a:r>
              <a:rPr lang="en-US" sz="2800" b="1" dirty="0">
                <a:solidFill>
                  <a:schemeClr val="bg1">
                    <a:lumMod val="50000"/>
                  </a:schemeClr>
                </a:solidFill>
                <a:latin typeface="Calibri" panose="020F0502020204030204" pitchFamily="34" charset="0"/>
                <a:cs typeface="Times New Roman" panose="02020603050405020304" pitchFamily="18" charset="0"/>
              </a:rPr>
              <a:t>to produce algae</a:t>
            </a:r>
          </a:p>
        </p:txBody>
      </p:sp>
      <p:sp>
        <p:nvSpPr>
          <p:cNvPr id="2" name="Retângulo 1">
            <a:extLst>
              <a:ext uri="{FF2B5EF4-FFF2-40B4-BE49-F238E27FC236}">
                <a16:creationId xmlns:a16="http://schemas.microsoft.com/office/drawing/2014/main" id="{4015A7EB-D29C-4BD5-9111-16397A9C85C6}"/>
              </a:ext>
            </a:extLst>
          </p:cNvPr>
          <p:cNvSpPr/>
          <p:nvPr/>
        </p:nvSpPr>
        <p:spPr>
          <a:xfrm>
            <a:off x="187861" y="4703636"/>
            <a:ext cx="8742779" cy="2031325"/>
          </a:xfrm>
          <a:prstGeom prst="rect">
            <a:avLst/>
          </a:prstGeom>
        </p:spPr>
        <p:txBody>
          <a:bodyPr wrap="square">
            <a:spAutoFit/>
          </a:bodyPr>
          <a:lstStyle/>
          <a:p>
            <a:pPr marL="285750" lvl="0" indent="-285750">
              <a:buFont typeface="Arial" panose="020B0604020202020204" pitchFamily="34" charset="0"/>
              <a:buChar char="•"/>
            </a:pPr>
            <a:r>
              <a:rPr lang="en-US" b="1" dirty="0"/>
              <a:t>Carbon dioxide capture and utilization: process of capture and utilization of carbon dioxide to recycling purposes such as upcycling (turning waste into products of higher value such as bio-plastics, bio-alcohols, concrete and biofuel). It presents a true potential for mitigating fossil fuel emissions;</a:t>
            </a:r>
            <a:endParaRPr lang="pt-PT" b="1" dirty="0"/>
          </a:p>
          <a:p>
            <a:pPr marL="285750" lvl="0" indent="-285750">
              <a:buFont typeface="Arial" panose="020B0604020202020204" pitchFamily="34" charset="0"/>
              <a:buChar char="•"/>
            </a:pPr>
            <a:r>
              <a:rPr lang="en-US" b="1" dirty="0"/>
              <a:t>Surpluses of phosphors and nitrogen nutrients of agriculture can be re-used in aquaculture and algae production in  the health and cosmetic products industry;</a:t>
            </a:r>
            <a:endParaRPr lang="pt-PT" b="1" dirty="0"/>
          </a:p>
          <a:p>
            <a:pPr marL="285750" lvl="0" indent="-285750">
              <a:buFont typeface="Arial" panose="020B0604020202020204" pitchFamily="34" charset="0"/>
              <a:buChar char="•"/>
            </a:pPr>
            <a:r>
              <a:rPr lang="en-US" b="1" dirty="0"/>
              <a:t>Dry sewage systems can save fresh water;</a:t>
            </a:r>
            <a:endParaRPr lang="pt-PT" b="1" dirty="0"/>
          </a:p>
        </p:txBody>
      </p:sp>
    </p:spTree>
    <p:extLst>
      <p:ext uri="{BB962C8B-B14F-4D97-AF65-F5344CB8AC3E}">
        <p14:creationId xmlns:p14="http://schemas.microsoft.com/office/powerpoint/2010/main" val="460188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14E35A4-FD8A-4BD9-AEED-85F47EA3AF1B}"/>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6" name="CaixaDeTexto 5">
            <a:extLst>
              <a:ext uri="{FF2B5EF4-FFF2-40B4-BE49-F238E27FC236}">
                <a16:creationId xmlns:a16="http://schemas.microsoft.com/office/drawing/2014/main" id="{F43CC91E-8ECD-4AFD-B72B-4CBAB57AE671}"/>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sp>
        <p:nvSpPr>
          <p:cNvPr id="8" name="Retângulo 7">
            <a:extLst>
              <a:ext uri="{FF2B5EF4-FFF2-40B4-BE49-F238E27FC236}">
                <a16:creationId xmlns:a16="http://schemas.microsoft.com/office/drawing/2014/main" id="{0229932C-DBBE-431C-B8ED-451CA9E72749}"/>
              </a:ext>
            </a:extLst>
          </p:cNvPr>
          <p:cNvSpPr/>
          <p:nvPr/>
        </p:nvSpPr>
        <p:spPr>
          <a:xfrm>
            <a:off x="187861" y="123039"/>
            <a:ext cx="5988562" cy="954107"/>
          </a:xfrm>
          <a:prstGeom prst="rect">
            <a:avLst/>
          </a:prstGeom>
        </p:spPr>
        <p:txBody>
          <a:bodyPr wrap="none">
            <a:spAutoFit/>
          </a:bodyPr>
          <a:lstStyle/>
          <a:p>
            <a:r>
              <a:rPr lang="en-US" sz="2800" b="1" dirty="0">
                <a:solidFill>
                  <a:schemeClr val="bg1">
                    <a:lumMod val="50000"/>
                  </a:schemeClr>
                </a:solidFill>
                <a:latin typeface="Calibri" panose="020F0502020204030204" pitchFamily="34" charset="0"/>
                <a:cs typeface="Times New Roman" panose="02020603050405020304" pitchFamily="18" charset="0"/>
              </a:rPr>
              <a:t>Flea markets and second hand markets</a:t>
            </a:r>
          </a:p>
          <a:p>
            <a:r>
              <a:rPr lang="en-US" sz="2800" b="1" dirty="0">
                <a:solidFill>
                  <a:schemeClr val="bg1">
                    <a:lumMod val="50000"/>
                  </a:schemeClr>
                </a:solidFill>
                <a:latin typeface="Calibri" panose="020F0502020204030204" pitchFamily="34" charset="0"/>
                <a:cs typeface="Times New Roman" panose="02020603050405020304" pitchFamily="18" charset="0"/>
              </a:rPr>
              <a:t>Bratislava</a:t>
            </a:r>
            <a:endParaRPr lang="pt-PT" sz="2800" b="1" dirty="0">
              <a:solidFill>
                <a:schemeClr val="bg1">
                  <a:lumMod val="50000"/>
                </a:schemeClr>
              </a:solidFill>
              <a:latin typeface="Calibri" panose="020F0502020204030204" pitchFamily="34" charset="0"/>
              <a:cs typeface="Times New Roman" panose="02020603050405020304" pitchFamily="18" charset="0"/>
            </a:endParaRPr>
          </a:p>
        </p:txBody>
      </p:sp>
      <p:pic>
        <p:nvPicPr>
          <p:cNvPr id="8194" name="Picture 2" descr="Image result for Flea markets and second hand markets">
            <a:extLst>
              <a:ext uri="{FF2B5EF4-FFF2-40B4-BE49-F238E27FC236}">
                <a16:creationId xmlns:a16="http://schemas.microsoft.com/office/drawing/2014/main" id="{C50CF3B1-0772-4442-8F2D-B278B77F7B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75" r="56701"/>
          <a:stretch/>
        </p:blipFill>
        <p:spPr bwMode="auto">
          <a:xfrm>
            <a:off x="0" y="1528548"/>
            <a:ext cx="3959225" cy="532945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D24AACD-2E92-43C5-AB60-745DE389C8F9}"/>
              </a:ext>
            </a:extLst>
          </p:cNvPr>
          <p:cNvSpPr/>
          <p:nvPr/>
        </p:nvSpPr>
        <p:spPr>
          <a:xfrm>
            <a:off x="4105275" y="1497770"/>
            <a:ext cx="4716236" cy="4524315"/>
          </a:xfrm>
          <a:prstGeom prst="rect">
            <a:avLst/>
          </a:prstGeom>
        </p:spPr>
        <p:txBody>
          <a:bodyPr wrap="square">
            <a:spAutoFit/>
          </a:bodyPr>
          <a:lstStyle/>
          <a:p>
            <a:pPr marL="285750" lvl="0" indent="-285750">
              <a:buFont typeface="Arial" panose="020B0604020202020204" pitchFamily="34" charset="0"/>
              <a:buChar char="•"/>
            </a:pPr>
            <a:r>
              <a:rPr lang="en-US" b="1" dirty="0"/>
              <a:t>Flea markets and second hand markets provide the opportunity to buy household items, clothes, jewelry, bicycles, etc. These items can be sold by the owner or by a reseller, thus applying the principles of “reuse” and life cycle of products extension. It is important that Municipalities support these markets.</a:t>
            </a:r>
          </a:p>
          <a:p>
            <a:pPr lvl="0"/>
            <a:endParaRPr lang="pt-PT" b="1" dirty="0"/>
          </a:p>
          <a:p>
            <a:pPr marL="285750" lvl="0" indent="-285750">
              <a:buFont typeface="Arial" panose="020B0604020202020204" pitchFamily="34" charset="0"/>
              <a:buChar char="•"/>
            </a:pPr>
            <a:r>
              <a:rPr lang="en-US" b="1" dirty="0"/>
              <a:t>Misfit markets deliver ugly but edible fruits and vegetables One fifth of production is trashed because it is not attractive to the eye, although presenting the same quality. Ugly fruits and vegetables are generally sold 30 to 50 percent cheaper than “normal” retail prices.</a:t>
            </a:r>
            <a:endParaRPr lang="pt-PT" b="1" dirty="0"/>
          </a:p>
        </p:txBody>
      </p:sp>
    </p:spTree>
    <p:extLst>
      <p:ext uri="{BB962C8B-B14F-4D97-AF65-F5344CB8AC3E}">
        <p14:creationId xmlns:p14="http://schemas.microsoft.com/office/powerpoint/2010/main" val="837564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14E35A4-FD8A-4BD9-AEED-85F47EA3AF1B}"/>
              </a:ext>
            </a:extLst>
          </p:cNvPr>
          <p:cNvSpPr/>
          <p:nvPr/>
        </p:nvSpPr>
        <p:spPr>
          <a:xfrm>
            <a:off x="3348264" y="543663"/>
            <a:ext cx="4862286" cy="954107"/>
          </a:xfrm>
          <a:prstGeom prst="rect">
            <a:avLst/>
          </a:prstGeom>
        </p:spPr>
        <p:txBody>
          <a:bodyPr wrap="square">
            <a:spAutoFit/>
          </a:bodyPr>
          <a:lstStyle/>
          <a:p>
            <a:pPr algn="r"/>
            <a:r>
              <a:rPr lang="en-US" sz="2800" b="1" dirty="0"/>
              <a:t>urban form and compactivity</a:t>
            </a:r>
            <a:endParaRPr lang="pt-PT" sz="2800" dirty="0">
              <a:latin typeface="Calibri" panose="020F0502020204030204" pitchFamily="34" charset="0"/>
              <a:ea typeface="Calibri" panose="020F0502020204030204" pitchFamily="34" charset="0"/>
              <a:cs typeface="Times New Roman" panose="02020603050405020304" pitchFamily="18" charset="0"/>
            </a:endParaRPr>
          </a:p>
          <a:p>
            <a:pPr algn="r"/>
            <a:endParaRPr lang="pt-PT" sz="2800" b="1" dirty="0"/>
          </a:p>
        </p:txBody>
      </p:sp>
      <p:sp>
        <p:nvSpPr>
          <p:cNvPr id="6" name="CaixaDeTexto 5">
            <a:extLst>
              <a:ext uri="{FF2B5EF4-FFF2-40B4-BE49-F238E27FC236}">
                <a16:creationId xmlns:a16="http://schemas.microsoft.com/office/drawing/2014/main" id="{F43CC91E-8ECD-4AFD-B72B-4CBAB57AE671}"/>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8.</a:t>
            </a:r>
          </a:p>
        </p:txBody>
      </p:sp>
      <p:sp>
        <p:nvSpPr>
          <p:cNvPr id="8" name="Retângulo 7">
            <a:extLst>
              <a:ext uri="{FF2B5EF4-FFF2-40B4-BE49-F238E27FC236}">
                <a16:creationId xmlns:a16="http://schemas.microsoft.com/office/drawing/2014/main" id="{0229932C-DBBE-431C-B8ED-451CA9E72749}"/>
              </a:ext>
            </a:extLst>
          </p:cNvPr>
          <p:cNvSpPr/>
          <p:nvPr/>
        </p:nvSpPr>
        <p:spPr>
          <a:xfrm>
            <a:off x="187861" y="123039"/>
            <a:ext cx="5988562" cy="954107"/>
          </a:xfrm>
          <a:prstGeom prst="rect">
            <a:avLst/>
          </a:prstGeom>
        </p:spPr>
        <p:txBody>
          <a:bodyPr wrap="none">
            <a:spAutoFit/>
          </a:bodyPr>
          <a:lstStyle/>
          <a:p>
            <a:r>
              <a:rPr lang="en-US" sz="2800" b="1" dirty="0">
                <a:solidFill>
                  <a:schemeClr val="bg1">
                    <a:lumMod val="50000"/>
                  </a:schemeClr>
                </a:solidFill>
                <a:latin typeface="Calibri" panose="020F0502020204030204" pitchFamily="34" charset="0"/>
                <a:cs typeface="Times New Roman" panose="02020603050405020304" pitchFamily="18" charset="0"/>
              </a:rPr>
              <a:t>Flea markets and second hand markets</a:t>
            </a:r>
          </a:p>
          <a:p>
            <a:r>
              <a:rPr lang="en-US" sz="2800" b="1" dirty="0">
                <a:solidFill>
                  <a:schemeClr val="bg1">
                    <a:lumMod val="50000"/>
                  </a:schemeClr>
                </a:solidFill>
                <a:latin typeface="Calibri" panose="020F0502020204030204" pitchFamily="34" charset="0"/>
                <a:cs typeface="Times New Roman" panose="02020603050405020304" pitchFamily="18" charset="0"/>
              </a:rPr>
              <a:t>Bratislava</a:t>
            </a:r>
            <a:endParaRPr lang="pt-PT" sz="2800" b="1" dirty="0">
              <a:solidFill>
                <a:schemeClr val="bg1">
                  <a:lumMod val="50000"/>
                </a:schemeClr>
              </a:solidFill>
              <a:latin typeface="Calibri" panose="020F0502020204030204" pitchFamily="34" charset="0"/>
              <a:cs typeface="Times New Roman" panose="02020603050405020304" pitchFamily="18" charset="0"/>
            </a:endParaRPr>
          </a:p>
        </p:txBody>
      </p:sp>
      <p:pic>
        <p:nvPicPr>
          <p:cNvPr id="8194" name="Picture 2" descr="Image result for Flea markets and second hand markets">
            <a:extLst>
              <a:ext uri="{FF2B5EF4-FFF2-40B4-BE49-F238E27FC236}">
                <a16:creationId xmlns:a16="http://schemas.microsoft.com/office/drawing/2014/main" id="{C50CF3B1-0772-4442-8F2D-B278B77F7B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00" t="12575" r="-3"/>
          <a:stretch/>
        </p:blipFill>
        <p:spPr bwMode="auto">
          <a:xfrm>
            <a:off x="3959224" y="1528548"/>
            <a:ext cx="5184775" cy="532945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D24AACD-2E92-43C5-AB60-745DE389C8F9}"/>
              </a:ext>
            </a:extLst>
          </p:cNvPr>
          <p:cNvSpPr/>
          <p:nvPr/>
        </p:nvSpPr>
        <p:spPr>
          <a:xfrm>
            <a:off x="187861" y="1497770"/>
            <a:ext cx="3583503" cy="3416320"/>
          </a:xfrm>
          <a:prstGeom prst="rect">
            <a:avLst/>
          </a:prstGeom>
        </p:spPr>
        <p:txBody>
          <a:bodyPr wrap="square">
            <a:spAutoFit/>
          </a:bodyPr>
          <a:lstStyle/>
          <a:p>
            <a:r>
              <a:rPr lang="en-US" b="1" dirty="0"/>
              <a:t>It is necessary to promote these misfit markets and delivery companies in order to reduce food waste.</a:t>
            </a:r>
          </a:p>
          <a:p>
            <a:endParaRPr lang="pt-PT" b="1" dirty="0"/>
          </a:p>
          <a:p>
            <a:r>
              <a:rPr lang="en-US" b="1" dirty="0"/>
              <a:t>It is necessary to overcome five operational challenges:</a:t>
            </a:r>
            <a:endParaRPr lang="pt-PT" b="1" dirty="0"/>
          </a:p>
          <a:p>
            <a:pPr marL="742950" lvl="1" indent="-285750">
              <a:buFont typeface="Arial" panose="020B0604020202020204" pitchFamily="34" charset="0"/>
              <a:buChar char="•"/>
            </a:pPr>
            <a:r>
              <a:rPr lang="en-US" b="1" dirty="0"/>
              <a:t>the systematic destructions;</a:t>
            </a:r>
          </a:p>
          <a:p>
            <a:pPr marL="742950" lvl="1" indent="-285750">
              <a:buFont typeface="Arial" panose="020B0604020202020204" pitchFamily="34" charset="0"/>
              <a:buChar char="•"/>
            </a:pPr>
            <a:r>
              <a:rPr lang="en-US" b="1" dirty="0"/>
              <a:t>the efficient distribution;</a:t>
            </a:r>
          </a:p>
          <a:p>
            <a:pPr marL="742950" lvl="1" indent="-285750">
              <a:buFont typeface="Arial" panose="020B0604020202020204" pitchFamily="34" charset="0"/>
              <a:buChar char="•"/>
            </a:pPr>
            <a:r>
              <a:rPr lang="en-US" b="1" dirty="0"/>
              <a:t>the liability;</a:t>
            </a:r>
          </a:p>
          <a:p>
            <a:pPr marL="742950" lvl="1" indent="-285750">
              <a:buFont typeface="Arial" panose="020B0604020202020204" pitchFamily="34" charset="0"/>
              <a:buChar char="•"/>
            </a:pPr>
            <a:r>
              <a:rPr lang="en-US" b="1" dirty="0"/>
              <a:t>the profitability;</a:t>
            </a:r>
          </a:p>
          <a:p>
            <a:pPr marL="742950" lvl="1" indent="-285750">
              <a:buFont typeface="Arial" panose="020B0604020202020204" pitchFamily="34" charset="0"/>
              <a:buChar char="•"/>
            </a:pPr>
            <a:r>
              <a:rPr lang="en-US" b="1" dirty="0"/>
              <a:t>the location.</a:t>
            </a:r>
            <a:endParaRPr lang="pt-PT" b="1" dirty="0"/>
          </a:p>
        </p:txBody>
      </p:sp>
    </p:spTree>
    <p:extLst>
      <p:ext uri="{BB962C8B-B14F-4D97-AF65-F5344CB8AC3E}">
        <p14:creationId xmlns:p14="http://schemas.microsoft.com/office/powerpoint/2010/main" val="3667500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Image result for digital revolution">
            <a:extLst>
              <a:ext uri="{FF2B5EF4-FFF2-40B4-BE49-F238E27FC236}">
                <a16:creationId xmlns:a16="http://schemas.microsoft.com/office/drawing/2014/main" id="{99BA849C-60A5-450F-9E17-947A0DDD5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182"/>
          <a:stretch/>
        </p:blipFill>
        <p:spPr bwMode="auto">
          <a:xfrm>
            <a:off x="-1" y="2546848"/>
            <a:ext cx="9144001" cy="4311152"/>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F78E9A85-8421-4312-B432-80AF7D4A9EDC}"/>
              </a:ext>
            </a:extLst>
          </p:cNvPr>
          <p:cNvSpPr txBox="1"/>
          <p:nvPr/>
        </p:nvSpPr>
        <p:spPr>
          <a:xfrm>
            <a:off x="4956049" y="0"/>
            <a:ext cx="4359578" cy="1107996"/>
          </a:xfrm>
          <a:prstGeom prst="rect">
            <a:avLst/>
          </a:prstGeom>
          <a:noFill/>
        </p:spPr>
        <p:txBody>
          <a:bodyPr wrap="square" rtlCol="0">
            <a:spAutoFit/>
          </a:bodyPr>
          <a:lstStyle/>
          <a:p>
            <a:r>
              <a:rPr lang="pt-PT" sz="6600" dirty="0" err="1">
                <a:latin typeface="Segoe UI Light" panose="020B0502040204020203" pitchFamily="34" charset="0"/>
                <a:cs typeface="Segoe UI Light" panose="020B0502040204020203" pitchFamily="34" charset="0"/>
              </a:rPr>
              <a:t>conclusion</a:t>
            </a:r>
            <a:endParaRPr lang="pt-PT" sz="6600" dirty="0">
              <a:latin typeface="Segoe UI Light" panose="020B0502040204020203" pitchFamily="34" charset="0"/>
              <a:cs typeface="Segoe UI Light" panose="020B0502040204020203" pitchFamily="34" charset="0"/>
            </a:endParaRPr>
          </a:p>
        </p:txBody>
      </p:sp>
      <p:pic>
        <p:nvPicPr>
          <p:cNvPr id="3074" name="Picture 2" descr="Image result for people">
            <a:extLst>
              <a:ext uri="{FF2B5EF4-FFF2-40B4-BE49-F238E27FC236}">
                <a16:creationId xmlns:a16="http://schemas.microsoft.com/office/drawing/2014/main" id="{3644D369-E91A-42D5-B51C-8AB6925DA8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84" t="4111" r="39015" b="35900"/>
          <a:stretch/>
        </p:blipFill>
        <p:spPr bwMode="auto">
          <a:xfrm>
            <a:off x="687909" y="1258848"/>
            <a:ext cx="2520000" cy="2576000"/>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limate change">
            <a:extLst>
              <a:ext uri="{FF2B5EF4-FFF2-40B4-BE49-F238E27FC236}">
                <a16:creationId xmlns:a16="http://schemas.microsoft.com/office/drawing/2014/main" id="{175136BB-AE98-4E47-8120-3FA46FA245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448" t="17384" r="34633" b="35924"/>
          <a:stretch/>
        </p:blipFill>
        <p:spPr bwMode="auto">
          <a:xfrm>
            <a:off x="3207909" y="1258848"/>
            <a:ext cx="2595648" cy="2576000"/>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limate change">
            <a:extLst>
              <a:ext uri="{FF2B5EF4-FFF2-40B4-BE49-F238E27FC236}">
                <a16:creationId xmlns:a16="http://schemas.microsoft.com/office/drawing/2014/main" id="{DB4391F2-4608-4F32-9A7C-4E6953CE7E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25" r="47352" b="9415"/>
          <a:stretch/>
        </p:blipFill>
        <p:spPr bwMode="auto">
          <a:xfrm>
            <a:off x="5803557" y="1258848"/>
            <a:ext cx="2595647" cy="2576000"/>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digital revolution">
            <a:extLst>
              <a:ext uri="{FF2B5EF4-FFF2-40B4-BE49-F238E27FC236}">
                <a16:creationId xmlns:a16="http://schemas.microsoft.com/office/drawing/2014/main" id="{FE234DF8-C169-45F5-88ED-D2D2E51E35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84" t="60036" r="17938" b="31358"/>
          <a:stretch/>
        </p:blipFill>
        <p:spPr bwMode="auto">
          <a:xfrm>
            <a:off x="4130852" y="4648200"/>
            <a:ext cx="3189148" cy="69595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FD78797F-E96F-4138-82C8-457479916C91}"/>
              </a:ext>
            </a:extLst>
          </p:cNvPr>
          <p:cNvSpPr/>
          <p:nvPr/>
        </p:nvSpPr>
        <p:spPr>
          <a:xfrm>
            <a:off x="4100373" y="4468073"/>
            <a:ext cx="5013148" cy="2262158"/>
          </a:xfrm>
          <a:prstGeom prst="rect">
            <a:avLst/>
          </a:prstGeom>
        </p:spPr>
        <p:txBody>
          <a:bodyPr wrap="square">
            <a:spAutoFit/>
          </a:bodyPr>
          <a:lstStyle/>
          <a:p>
            <a:pPr>
              <a:spcBef>
                <a:spcPts val="650"/>
              </a:spcBef>
              <a:spcAft>
                <a:spcPts val="1083"/>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Megalopolises, cities and regions’ evolution is challenged by the drivers of global change:  demographic evolution, climate change, ecological overshoot, science technologies, digital revolution, networks, and concentration of capital and people. </a:t>
            </a:r>
          </a:p>
          <a:p>
            <a:pPr>
              <a:spcBef>
                <a:spcPts val="650"/>
              </a:spcBef>
              <a:spcAft>
                <a:spcPts val="1083"/>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THESE MAIN DRIVERS HAVE CHANGED SPATIAL PLANNING’S PARADIGMS.</a:t>
            </a:r>
          </a:p>
        </p:txBody>
      </p:sp>
    </p:spTree>
    <p:extLst>
      <p:ext uri="{BB962C8B-B14F-4D97-AF65-F5344CB8AC3E}">
        <p14:creationId xmlns:p14="http://schemas.microsoft.com/office/powerpoint/2010/main" val="208982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CCD0111-0E20-4F88-B9BB-35886BDF035B}"/>
              </a:ext>
            </a:extLst>
          </p:cNvPr>
          <p:cNvSpPr/>
          <p:nvPr/>
        </p:nvSpPr>
        <p:spPr>
          <a:xfrm>
            <a:off x="194533" y="1666746"/>
            <a:ext cx="9144000" cy="400110"/>
          </a:xfrm>
          <a:prstGeom prst="rect">
            <a:avLst/>
          </a:prstGeom>
        </p:spPr>
        <p:txBody>
          <a:bodyPr wrap="square">
            <a:spAutoFit/>
          </a:bodyPr>
          <a:lstStyle/>
          <a:p>
            <a:r>
              <a:rPr lang="en-US" sz="2000" b="1" dirty="0">
                <a:solidFill>
                  <a:schemeClr val="accent1">
                    <a:lumMod val="75000"/>
                  </a:schemeClr>
                </a:solidFill>
              </a:rPr>
              <a:t>network society, information velocity, quantity of data</a:t>
            </a:r>
            <a:endParaRPr lang="pt-PT" sz="2000" b="1" dirty="0">
              <a:solidFill>
                <a:schemeClr val="accent1">
                  <a:lumMod val="75000"/>
                </a:schemeClr>
              </a:solidFill>
            </a:endParaRPr>
          </a:p>
        </p:txBody>
      </p:sp>
      <p:sp>
        <p:nvSpPr>
          <p:cNvPr id="3" name="Retângulo 2">
            <a:extLst>
              <a:ext uri="{FF2B5EF4-FFF2-40B4-BE49-F238E27FC236}">
                <a16:creationId xmlns:a16="http://schemas.microsoft.com/office/drawing/2014/main" id="{6D7DB100-A9E2-41AB-8FDA-D5C532F03093}"/>
              </a:ext>
            </a:extLst>
          </p:cNvPr>
          <p:cNvSpPr/>
          <p:nvPr/>
        </p:nvSpPr>
        <p:spPr>
          <a:xfrm>
            <a:off x="2089052" y="5624565"/>
            <a:ext cx="6858000" cy="400110"/>
          </a:xfrm>
          <a:prstGeom prst="rect">
            <a:avLst/>
          </a:prstGeom>
        </p:spPr>
        <p:txBody>
          <a:bodyPr wrap="square">
            <a:spAutoFit/>
          </a:bodyPr>
          <a:lstStyle/>
          <a:p>
            <a:pPr lvl="0" algn="r"/>
            <a:r>
              <a:rPr lang="en-US" sz="2000" b="1" dirty="0">
                <a:solidFill>
                  <a:schemeClr val="accent1">
                    <a:lumMod val="75000"/>
                  </a:schemeClr>
                </a:solidFill>
              </a:rPr>
              <a:t>increasing populated megalopolises</a:t>
            </a:r>
            <a:endParaRPr lang="pt-PT" sz="2000" b="1" dirty="0">
              <a:solidFill>
                <a:schemeClr val="accent1">
                  <a:lumMod val="75000"/>
                </a:schemeClr>
              </a:solidFill>
            </a:endParaRPr>
          </a:p>
        </p:txBody>
      </p:sp>
      <p:sp>
        <p:nvSpPr>
          <p:cNvPr id="4" name="CaixaDeTexto 3">
            <a:extLst>
              <a:ext uri="{FF2B5EF4-FFF2-40B4-BE49-F238E27FC236}">
                <a16:creationId xmlns:a16="http://schemas.microsoft.com/office/drawing/2014/main" id="{EE5F1FC8-8504-4B7B-A58F-B613D519FD1E}"/>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1.</a:t>
            </a:r>
          </a:p>
        </p:txBody>
      </p:sp>
      <p:pic>
        <p:nvPicPr>
          <p:cNvPr id="5" name="Picture 4" descr="Related image">
            <a:extLst>
              <a:ext uri="{FF2B5EF4-FFF2-40B4-BE49-F238E27FC236}">
                <a16:creationId xmlns:a16="http://schemas.microsoft.com/office/drawing/2014/main" id="{91235B2D-5DF5-4EF2-BC95-792D4E34A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8782"/>
            <a:ext cx="9144000" cy="3544887"/>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35E241C8-242C-4BBE-AF55-4A26FAC1C8C1}"/>
              </a:ext>
            </a:extLst>
          </p:cNvPr>
          <p:cNvSpPr/>
          <p:nvPr/>
        </p:nvSpPr>
        <p:spPr>
          <a:xfrm>
            <a:off x="194533" y="543663"/>
            <a:ext cx="4862286" cy="523220"/>
          </a:xfrm>
          <a:prstGeom prst="rect">
            <a:avLst/>
          </a:prstGeom>
        </p:spPr>
        <p:txBody>
          <a:bodyPr wrap="square">
            <a:spAutoFit/>
          </a:bodyPr>
          <a:lstStyle/>
          <a:p>
            <a:r>
              <a:rPr lang="en-US" sz="2800" b="1" dirty="0"/>
              <a:t>global </a:t>
            </a:r>
            <a:r>
              <a:rPr lang="en-US" sz="2800" b="1" dirty="0" err="1"/>
              <a:t>frammework</a:t>
            </a:r>
            <a:endParaRPr lang="pt-PT" sz="2800" b="1" dirty="0"/>
          </a:p>
        </p:txBody>
      </p:sp>
    </p:spTree>
    <p:extLst>
      <p:ext uri="{BB962C8B-B14F-4D97-AF65-F5344CB8AC3E}">
        <p14:creationId xmlns:p14="http://schemas.microsoft.com/office/powerpoint/2010/main" val="3858129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lated image">
            <a:extLst>
              <a:ext uri="{FF2B5EF4-FFF2-40B4-BE49-F238E27FC236}">
                <a16:creationId xmlns:a16="http://schemas.microsoft.com/office/drawing/2014/main" id="{9D24DF2C-AE73-4D6C-96AB-09D3B647F6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1" y="3290954"/>
            <a:ext cx="4572001" cy="36094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igital revolution">
            <a:extLst>
              <a:ext uri="{FF2B5EF4-FFF2-40B4-BE49-F238E27FC236}">
                <a16:creationId xmlns:a16="http://schemas.microsoft.com/office/drawing/2014/main" id="{99BA849C-60A5-450F-9E17-947A0DDD564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t="1" b="29097"/>
          <a:stretch/>
        </p:blipFill>
        <p:spPr bwMode="auto">
          <a:xfrm flipV="1">
            <a:off x="-1" y="0"/>
            <a:ext cx="9144001" cy="330874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lated image">
            <a:extLst>
              <a:ext uri="{FF2B5EF4-FFF2-40B4-BE49-F238E27FC236}">
                <a16:creationId xmlns:a16="http://schemas.microsoft.com/office/drawing/2014/main" id="{7008AA0B-769C-45CB-B9FD-376013C267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8464" y="2794284"/>
            <a:ext cx="4732239" cy="303373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1C6658FA-2390-458E-82A1-162AB2602C4D}"/>
              </a:ext>
            </a:extLst>
          </p:cNvPr>
          <p:cNvSpPr/>
          <p:nvPr/>
        </p:nvSpPr>
        <p:spPr>
          <a:xfrm>
            <a:off x="137160" y="102338"/>
            <a:ext cx="9006840" cy="3046988"/>
          </a:xfrm>
          <a:prstGeom prst="rect">
            <a:avLst/>
          </a:prstGeom>
        </p:spPr>
        <p:txBody>
          <a:bodyPr wrap="square">
            <a:spAutoFit/>
          </a:bodyPr>
          <a:lstStyle/>
          <a:p>
            <a:pPr>
              <a:spcBef>
                <a:spcPts val="650"/>
              </a:spcBef>
              <a:spcAft>
                <a:spcPts val="1083"/>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Historically, faced with the problems of public health and sanitation, the spatial planning presented zoning as a response. The zoning allowed the balance of uses, with structures, organization and densities compatible with the territories. At present time, current democracies, markets, and global economies, main problems are climate change, inequality and resources limits. the spatial planning presents circular economy as a response.</a:t>
            </a:r>
            <a:endParaRPr lang="pt-PT"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Bef>
                <a:spcPts val="650"/>
              </a:spcBef>
              <a:spcAft>
                <a:spcPts val="1083"/>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CIRCULAR ECONOMY IS ESSENTIAL TO TACKLE NEW PARADIGMS.</a:t>
            </a:r>
          </a:p>
          <a:p>
            <a:pPr>
              <a:spcBef>
                <a:spcPts val="650"/>
              </a:spcBef>
              <a:spcAft>
                <a:spcPts val="1083"/>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the urban and regional levels, urban &amp; regional metabolism is the methodology that puts into practice circular economy objectives, replacing zoning, former methodology of urbanism. </a:t>
            </a:r>
            <a:endParaRPr lang="pt-PT"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3545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E571CA9-91A0-4C4B-8B8A-146D25CDCC3F}"/>
              </a:ext>
            </a:extLst>
          </p:cNvPr>
          <p:cNvSpPr txBox="1"/>
          <p:nvPr/>
        </p:nvSpPr>
        <p:spPr>
          <a:xfrm>
            <a:off x="2562442" y="4107123"/>
            <a:ext cx="4187108" cy="1631216"/>
          </a:xfrm>
          <a:prstGeom prst="rect">
            <a:avLst/>
          </a:prstGeom>
          <a:noFill/>
        </p:spPr>
        <p:txBody>
          <a:bodyPr wrap="none" rtlCol="0">
            <a:spAutoFit/>
          </a:bodyPr>
          <a:lstStyle/>
          <a:p>
            <a:pPr algn="ctr"/>
            <a:r>
              <a:rPr lang="pt-PT" sz="2000" b="1" dirty="0">
                <a:latin typeface="Segoe UI Semibold" pitchFamily="34" charset="0"/>
              </a:rPr>
              <a:t>THANK YOU</a:t>
            </a:r>
          </a:p>
          <a:p>
            <a:pPr algn="ctr"/>
            <a:endParaRPr lang="pt-PT" sz="2000" b="1" dirty="0">
              <a:latin typeface="Segoe UI Semibold" pitchFamily="34" charset="0"/>
            </a:endParaRPr>
          </a:p>
          <a:p>
            <a:pPr algn="ctr"/>
            <a:r>
              <a:rPr lang="pt-PT" sz="2000" b="1" dirty="0">
                <a:latin typeface="Segoe UI Semibold" pitchFamily="34" charset="0"/>
              </a:rPr>
              <a:t>João Pereira Teixeira</a:t>
            </a:r>
          </a:p>
          <a:p>
            <a:pPr algn="ctr"/>
            <a:r>
              <a:rPr lang="pt-PT" sz="2000" b="1" dirty="0">
                <a:solidFill>
                  <a:srgbClr val="0070C0"/>
                </a:solidFill>
                <a:latin typeface="Segoe UI Semibold" pitchFamily="34" charset="0"/>
              </a:rPr>
              <a:t>joao.pereira.teixeira@hotmail.com</a:t>
            </a:r>
          </a:p>
          <a:p>
            <a:pPr algn="ctr"/>
            <a:endParaRPr lang="pt-PT" sz="2000" b="1" dirty="0"/>
          </a:p>
        </p:txBody>
      </p:sp>
      <p:pic>
        <p:nvPicPr>
          <p:cNvPr id="5" name="Picture 2">
            <a:extLst>
              <a:ext uri="{FF2B5EF4-FFF2-40B4-BE49-F238E27FC236}">
                <a16:creationId xmlns:a16="http://schemas.microsoft.com/office/drawing/2014/main" id="{7A385860-1FE9-40C6-B125-BC2D361966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93616" y="980728"/>
            <a:ext cx="1308248" cy="251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9DC8BA20-BFAB-49CE-8269-17C0FA3AB0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01864" y="980728"/>
            <a:ext cx="1308248" cy="251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81A9F9FD-ADE6-4D51-A2AC-FC88840B7B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79976" y="980728"/>
            <a:ext cx="1308248" cy="251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962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patial planning">
            <a:extLst>
              <a:ext uri="{FF2B5EF4-FFF2-40B4-BE49-F238E27FC236}">
                <a16:creationId xmlns:a16="http://schemas.microsoft.com/office/drawing/2014/main" id="{6F286A26-E7A5-49E6-95B6-1C96B2FEB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147" y="1761173"/>
            <a:ext cx="3731853" cy="373185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A27E4EFF-A986-44CC-95EC-EEE5DECA827D}"/>
              </a:ext>
            </a:extLst>
          </p:cNvPr>
          <p:cNvSpPr/>
          <p:nvPr/>
        </p:nvSpPr>
        <p:spPr>
          <a:xfrm>
            <a:off x="301108" y="1364974"/>
            <a:ext cx="5111039" cy="5355312"/>
          </a:xfrm>
          <a:prstGeom prst="rect">
            <a:avLst/>
          </a:prstGeom>
        </p:spPr>
        <p:txBody>
          <a:bodyPr wrap="square">
            <a:spAutoFit/>
          </a:bodyPr>
          <a:lstStyle/>
          <a:p>
            <a:pPr lvl="0"/>
            <a:endParaRPr lang="pt-PT" b="1" dirty="0"/>
          </a:p>
          <a:p>
            <a:r>
              <a:rPr lang="en-US" b="1" dirty="0"/>
              <a:t>Spatial planning has contributed to several solutions to urban issues, such as:</a:t>
            </a:r>
            <a:endParaRPr lang="pt-PT" b="1" dirty="0"/>
          </a:p>
          <a:p>
            <a:pPr marL="285750" lvl="0" indent="-285750">
              <a:buFont typeface="Arial" panose="020B0604020202020204" pitchFamily="34" charset="0"/>
              <a:buChar char="•"/>
            </a:pPr>
            <a:r>
              <a:rPr lang="en-US" b="1" dirty="0"/>
              <a:t>integrating water supply and sewerage networks:</a:t>
            </a:r>
            <a:endParaRPr lang="pt-PT" b="1" dirty="0"/>
          </a:p>
          <a:p>
            <a:pPr marL="285750" lvl="0" indent="-285750">
              <a:buFont typeface="Arial" panose="020B0604020202020204" pitchFamily="34" charset="0"/>
              <a:buChar char="•"/>
            </a:pPr>
            <a:r>
              <a:rPr lang="en-US" b="1" dirty="0"/>
              <a:t>integrating railway systems in cities and regions;</a:t>
            </a:r>
            <a:endParaRPr lang="pt-PT" b="1" dirty="0"/>
          </a:p>
          <a:p>
            <a:pPr marL="285750" lvl="0" indent="-285750">
              <a:buFont typeface="Arial" panose="020B0604020202020204" pitchFamily="34" charset="0"/>
              <a:buChar char="•"/>
            </a:pPr>
            <a:r>
              <a:rPr lang="en-US" b="1" dirty="0"/>
              <a:t>contributing to public health;</a:t>
            </a:r>
            <a:endParaRPr lang="pt-PT" b="1" dirty="0"/>
          </a:p>
          <a:p>
            <a:pPr marL="285750" lvl="0" indent="-285750">
              <a:buFont typeface="Arial" panose="020B0604020202020204" pitchFamily="34" charset="0"/>
              <a:buChar char="•"/>
            </a:pPr>
            <a:r>
              <a:rPr lang="en-US" b="1" dirty="0"/>
              <a:t>promoting public parks;</a:t>
            </a:r>
            <a:endParaRPr lang="pt-PT" b="1" dirty="0"/>
          </a:p>
          <a:p>
            <a:pPr marL="285750" lvl="0" indent="-285750">
              <a:buFont typeface="Arial" panose="020B0604020202020204" pitchFamily="34" charset="0"/>
              <a:buChar char="•"/>
            </a:pPr>
            <a:r>
              <a:rPr lang="en-US" b="1" dirty="0"/>
              <a:t>promoting housing;</a:t>
            </a:r>
            <a:endParaRPr lang="pt-PT" b="1" dirty="0"/>
          </a:p>
          <a:p>
            <a:pPr marL="285750" lvl="0" indent="-285750">
              <a:buFont typeface="Arial" panose="020B0604020202020204" pitchFamily="34" charset="0"/>
              <a:buChar char="•"/>
            </a:pPr>
            <a:r>
              <a:rPr lang="en-US" b="1" dirty="0"/>
              <a:t>promoting heritage buildings and cultural sites;</a:t>
            </a:r>
            <a:endParaRPr lang="pt-PT" b="1" dirty="0"/>
          </a:p>
          <a:p>
            <a:pPr marL="285750" lvl="0" indent="-285750">
              <a:buFont typeface="Arial" panose="020B0604020202020204" pitchFamily="34" charset="0"/>
              <a:buChar char="•"/>
            </a:pPr>
            <a:r>
              <a:rPr lang="en-US" b="1" dirty="0"/>
              <a:t>promoting New Towns;</a:t>
            </a:r>
            <a:endParaRPr lang="pt-PT" b="1" dirty="0"/>
          </a:p>
          <a:p>
            <a:pPr marL="285750" lvl="0" indent="-285750">
              <a:buFont typeface="Arial" panose="020B0604020202020204" pitchFamily="34" charset="0"/>
              <a:buChar char="•"/>
            </a:pPr>
            <a:r>
              <a:rPr lang="en-US" b="1" dirty="0"/>
              <a:t>integrating bike, cars and tram’s networks;</a:t>
            </a:r>
            <a:endParaRPr lang="pt-PT" b="1" dirty="0"/>
          </a:p>
          <a:p>
            <a:pPr marL="285750" lvl="0" indent="-285750">
              <a:buFont typeface="Arial" panose="020B0604020202020204" pitchFamily="34" charset="0"/>
              <a:buChar char="•"/>
            </a:pPr>
            <a:r>
              <a:rPr lang="en-US" b="1" dirty="0"/>
              <a:t>promoting high-rise buildings;</a:t>
            </a:r>
            <a:endParaRPr lang="pt-PT" b="1" dirty="0"/>
          </a:p>
          <a:p>
            <a:pPr marL="285750" lvl="0" indent="-285750">
              <a:buFont typeface="Arial" panose="020B0604020202020204" pitchFamily="34" charset="0"/>
              <a:buChar char="•"/>
            </a:pPr>
            <a:r>
              <a:rPr lang="en-US" b="1" dirty="0"/>
              <a:t>promoting public and social </a:t>
            </a:r>
            <a:r>
              <a:rPr lang="en-US" b="1" dirty="0" err="1"/>
              <a:t>equipments</a:t>
            </a:r>
            <a:r>
              <a:rPr lang="en-US" b="1" dirty="0"/>
              <a:t>;</a:t>
            </a:r>
            <a:endParaRPr lang="pt-PT" b="1" dirty="0"/>
          </a:p>
          <a:p>
            <a:pPr marL="285750" lvl="0" indent="-285750">
              <a:buFont typeface="Arial" panose="020B0604020202020204" pitchFamily="34" charset="0"/>
              <a:buChar char="•"/>
            </a:pPr>
            <a:r>
              <a:rPr lang="en-US" b="1" dirty="0"/>
              <a:t>promoting modernism in urbanism;</a:t>
            </a:r>
            <a:endParaRPr lang="pt-PT" b="1" dirty="0"/>
          </a:p>
          <a:p>
            <a:pPr marL="285750" lvl="0" indent="-285750">
              <a:buFont typeface="Arial" panose="020B0604020202020204" pitchFamily="34" charset="0"/>
              <a:buChar char="•"/>
            </a:pPr>
            <a:r>
              <a:rPr lang="en-US" b="1" dirty="0"/>
              <a:t>promoting regional planning;</a:t>
            </a:r>
            <a:endParaRPr lang="pt-PT" b="1" dirty="0"/>
          </a:p>
          <a:p>
            <a:pPr marL="285750" lvl="0" indent="-285750">
              <a:buFont typeface="Arial" panose="020B0604020202020204" pitchFamily="34" charset="0"/>
              <a:buChar char="•"/>
            </a:pPr>
            <a:r>
              <a:rPr lang="en-US" b="1" dirty="0"/>
              <a:t>integrating new airports and ports;</a:t>
            </a:r>
            <a:endParaRPr lang="pt-PT" b="1" dirty="0"/>
          </a:p>
          <a:p>
            <a:pPr marL="285750" lvl="0" indent="-285750">
              <a:buFont typeface="Arial" panose="020B0604020202020204" pitchFamily="34" charset="0"/>
              <a:buChar char="•"/>
            </a:pPr>
            <a:r>
              <a:rPr lang="en-US" b="1" dirty="0"/>
              <a:t>promoting strategic planning;</a:t>
            </a:r>
            <a:endParaRPr lang="pt-PT" b="1" dirty="0"/>
          </a:p>
          <a:p>
            <a:pPr marL="285750" lvl="0" indent="-285750">
              <a:buFont typeface="Arial" panose="020B0604020202020204" pitchFamily="34" charset="0"/>
              <a:buChar char="•"/>
            </a:pPr>
            <a:r>
              <a:rPr lang="en-US" b="1" dirty="0"/>
              <a:t>integrating real estate’s new products ;</a:t>
            </a:r>
            <a:endParaRPr lang="pt-PT" b="1" dirty="0"/>
          </a:p>
        </p:txBody>
      </p:sp>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2.</a:t>
            </a:r>
          </a:p>
        </p:txBody>
      </p:sp>
      <p:sp>
        <p:nvSpPr>
          <p:cNvPr id="5" name="AutoShape 4" descr="50 LÃ¡pis Personalizados">
            <a:extLst>
              <a:ext uri="{FF2B5EF4-FFF2-40B4-BE49-F238E27FC236}">
                <a16:creationId xmlns:a16="http://schemas.microsoft.com/office/drawing/2014/main" id="{F7CE458D-22DD-475E-B517-9F6FE1CE7EA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8" name="Retângulo 7">
            <a:extLst>
              <a:ext uri="{FF2B5EF4-FFF2-40B4-BE49-F238E27FC236}">
                <a16:creationId xmlns:a16="http://schemas.microsoft.com/office/drawing/2014/main" id="{A492A059-FBDB-42CB-9384-E2BABF5F846B}"/>
              </a:ext>
            </a:extLst>
          </p:cNvPr>
          <p:cNvSpPr/>
          <p:nvPr/>
        </p:nvSpPr>
        <p:spPr>
          <a:xfrm>
            <a:off x="365761" y="543663"/>
            <a:ext cx="7844790" cy="523220"/>
          </a:xfrm>
          <a:prstGeom prst="rect">
            <a:avLst/>
          </a:prstGeom>
        </p:spPr>
        <p:txBody>
          <a:bodyPr wrap="square">
            <a:spAutoFit/>
          </a:bodyPr>
          <a:lstStyle/>
          <a:p>
            <a:pPr algn="r"/>
            <a:r>
              <a:rPr lang="en-US" sz="2800" b="1" dirty="0"/>
              <a:t>spatial planning throughout history</a:t>
            </a:r>
            <a:endParaRPr lang="pt-PT" sz="2800" b="1" dirty="0"/>
          </a:p>
        </p:txBody>
      </p:sp>
    </p:spTree>
    <p:extLst>
      <p:ext uri="{BB962C8B-B14F-4D97-AF65-F5344CB8AC3E}">
        <p14:creationId xmlns:p14="http://schemas.microsoft.com/office/powerpoint/2010/main" val="238624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patial planning">
            <a:extLst>
              <a:ext uri="{FF2B5EF4-FFF2-40B4-BE49-F238E27FC236}">
                <a16:creationId xmlns:a16="http://schemas.microsoft.com/office/drawing/2014/main" id="{6F286A26-E7A5-49E6-95B6-1C96B2FEB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147" y="1761173"/>
            <a:ext cx="3731853" cy="373185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A27E4EFF-A986-44CC-95EC-EEE5DECA827D}"/>
              </a:ext>
            </a:extLst>
          </p:cNvPr>
          <p:cNvSpPr/>
          <p:nvPr/>
        </p:nvSpPr>
        <p:spPr>
          <a:xfrm>
            <a:off x="301109" y="1364974"/>
            <a:ext cx="4761222" cy="5078313"/>
          </a:xfrm>
          <a:prstGeom prst="rect">
            <a:avLst/>
          </a:prstGeom>
        </p:spPr>
        <p:txBody>
          <a:bodyPr wrap="square">
            <a:spAutoFit/>
          </a:bodyPr>
          <a:lstStyle/>
          <a:p>
            <a:pPr lvl="0"/>
            <a:endParaRPr lang="pt-PT" b="1" dirty="0"/>
          </a:p>
          <a:p>
            <a:r>
              <a:rPr lang="en-US" b="1" dirty="0"/>
              <a:t>Spatial planning has contributed to several solutions to urban issues, such as:</a:t>
            </a:r>
          </a:p>
          <a:p>
            <a:r>
              <a:rPr lang="en-US" b="1" dirty="0"/>
              <a:t>… (continue)</a:t>
            </a:r>
            <a:endParaRPr lang="pt-PT" b="1" dirty="0"/>
          </a:p>
          <a:p>
            <a:pPr marL="285750" lvl="0" indent="-285750">
              <a:buFont typeface="Arial" panose="020B0604020202020204" pitchFamily="34" charset="0"/>
              <a:buChar char="•"/>
            </a:pPr>
            <a:r>
              <a:rPr lang="en-US" b="1" dirty="0"/>
              <a:t>promoting European landscape;</a:t>
            </a:r>
            <a:endParaRPr lang="pt-PT" b="1" dirty="0"/>
          </a:p>
          <a:p>
            <a:pPr marL="285750" lvl="0" indent="-285750">
              <a:buFont typeface="Arial" panose="020B0604020202020204" pitchFamily="34" charset="0"/>
              <a:buChar char="•"/>
            </a:pPr>
            <a:r>
              <a:rPr lang="en-US" b="1" dirty="0"/>
              <a:t>promoting urban regeneration:</a:t>
            </a:r>
            <a:endParaRPr lang="pt-PT" b="1" dirty="0"/>
          </a:p>
          <a:p>
            <a:pPr marL="285750" lvl="0" indent="-285750">
              <a:buFont typeface="Arial" panose="020B0604020202020204" pitchFamily="34" charset="0"/>
              <a:buChar char="•"/>
            </a:pPr>
            <a:r>
              <a:rPr lang="en-US" b="1" dirty="0"/>
              <a:t>promoting design with nature;</a:t>
            </a:r>
            <a:endParaRPr lang="pt-PT" b="1" dirty="0"/>
          </a:p>
          <a:p>
            <a:pPr marL="285750" lvl="0" indent="-285750">
              <a:buFont typeface="Arial" panose="020B0604020202020204" pitchFamily="34" charset="0"/>
              <a:buChar char="•"/>
            </a:pPr>
            <a:r>
              <a:rPr lang="en-US" b="1" dirty="0"/>
              <a:t>promoting European Spatial Planning;</a:t>
            </a:r>
            <a:endParaRPr lang="pt-PT" b="1" dirty="0"/>
          </a:p>
          <a:p>
            <a:pPr marL="285750" lvl="0" indent="-285750">
              <a:buFont typeface="Arial" panose="020B0604020202020204" pitchFamily="34" charset="0"/>
              <a:buChar char="•"/>
            </a:pPr>
            <a:r>
              <a:rPr lang="en-US" b="1" dirty="0"/>
              <a:t>promoting sustainability and resilience;</a:t>
            </a:r>
            <a:endParaRPr lang="pt-PT" b="1" dirty="0"/>
          </a:p>
          <a:p>
            <a:pPr marL="285750" lvl="0" indent="-285750">
              <a:buFont typeface="Arial" panose="020B0604020202020204" pitchFamily="34" charset="0"/>
              <a:buChar char="•"/>
            </a:pPr>
            <a:r>
              <a:rPr lang="en-US" b="1" dirty="0"/>
              <a:t>promoting eco-buildings, eco-quarters and eco-cities;</a:t>
            </a:r>
            <a:endParaRPr lang="pt-PT" b="1" dirty="0"/>
          </a:p>
          <a:p>
            <a:pPr marL="285750" lvl="0" indent="-285750">
              <a:buFont typeface="Arial" panose="020B0604020202020204" pitchFamily="34" charset="0"/>
              <a:buChar char="•"/>
            </a:pPr>
            <a:r>
              <a:rPr lang="en-US" b="1" dirty="0"/>
              <a:t>promoting smart cities and regions.</a:t>
            </a:r>
          </a:p>
          <a:p>
            <a:pPr marL="285750" lvl="0" indent="-285750">
              <a:buFont typeface="Arial" panose="020B0604020202020204" pitchFamily="34" charset="0"/>
              <a:buChar char="•"/>
            </a:pPr>
            <a:r>
              <a:rPr lang="en-US" b="1" dirty="0"/>
              <a:t>promoting community involvement, citizen’s empowerment and participatory democracy;</a:t>
            </a:r>
            <a:endParaRPr lang="pt-PT" b="1" dirty="0"/>
          </a:p>
          <a:p>
            <a:pPr marL="285750" lvl="0" indent="-285750">
              <a:buFont typeface="Arial" panose="020B0604020202020204" pitchFamily="34" charset="0"/>
              <a:buChar char="•"/>
            </a:pPr>
            <a:r>
              <a:rPr lang="en-US" b="1" dirty="0"/>
              <a:t>promoting urban and regional parks;</a:t>
            </a:r>
            <a:endParaRPr lang="pt-PT" b="1" dirty="0"/>
          </a:p>
          <a:p>
            <a:pPr marL="285750" lvl="0" indent="-285750">
              <a:buFont typeface="Arial" panose="020B0604020202020204" pitchFamily="34" charset="0"/>
              <a:buChar char="•"/>
            </a:pPr>
            <a:r>
              <a:rPr lang="en-US" b="1" dirty="0"/>
              <a:t>promoting science, businesses and technology incubation and innovation centers;</a:t>
            </a:r>
            <a:endParaRPr lang="pt-PT" b="1" dirty="0"/>
          </a:p>
        </p:txBody>
      </p:sp>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2.</a:t>
            </a:r>
          </a:p>
        </p:txBody>
      </p:sp>
      <p:sp>
        <p:nvSpPr>
          <p:cNvPr id="5" name="AutoShape 4" descr="50 LÃ¡pis Personalizados">
            <a:extLst>
              <a:ext uri="{FF2B5EF4-FFF2-40B4-BE49-F238E27FC236}">
                <a16:creationId xmlns:a16="http://schemas.microsoft.com/office/drawing/2014/main" id="{F7CE458D-22DD-475E-B517-9F6FE1CE7EA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8" name="Retângulo 7">
            <a:extLst>
              <a:ext uri="{FF2B5EF4-FFF2-40B4-BE49-F238E27FC236}">
                <a16:creationId xmlns:a16="http://schemas.microsoft.com/office/drawing/2014/main" id="{A492A059-FBDB-42CB-9384-E2BABF5F846B}"/>
              </a:ext>
            </a:extLst>
          </p:cNvPr>
          <p:cNvSpPr/>
          <p:nvPr/>
        </p:nvSpPr>
        <p:spPr>
          <a:xfrm>
            <a:off x="365761" y="543663"/>
            <a:ext cx="7844790" cy="523220"/>
          </a:xfrm>
          <a:prstGeom prst="rect">
            <a:avLst/>
          </a:prstGeom>
        </p:spPr>
        <p:txBody>
          <a:bodyPr wrap="square">
            <a:spAutoFit/>
          </a:bodyPr>
          <a:lstStyle/>
          <a:p>
            <a:pPr algn="r"/>
            <a:r>
              <a:rPr lang="en-US" sz="2800" b="1" dirty="0"/>
              <a:t>spatial planning throughout history</a:t>
            </a:r>
            <a:endParaRPr lang="pt-PT" sz="2800" b="1" dirty="0"/>
          </a:p>
        </p:txBody>
      </p:sp>
    </p:spTree>
    <p:extLst>
      <p:ext uri="{BB962C8B-B14F-4D97-AF65-F5344CB8AC3E}">
        <p14:creationId xmlns:p14="http://schemas.microsoft.com/office/powerpoint/2010/main" val="76308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3.</a:t>
            </a:r>
          </a:p>
        </p:txBody>
      </p:sp>
      <p:pic>
        <p:nvPicPr>
          <p:cNvPr id="8" name="Picture 3">
            <a:extLst>
              <a:ext uri="{FF2B5EF4-FFF2-40B4-BE49-F238E27FC236}">
                <a16:creationId xmlns:a16="http://schemas.microsoft.com/office/drawing/2014/main" id="{74CC1159-7160-4F31-9B9F-7CED503F2C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07"/>
          <a:stretch/>
        </p:blipFill>
        <p:spPr bwMode="auto">
          <a:xfrm>
            <a:off x="3209578" y="2738213"/>
            <a:ext cx="1311217" cy="2044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6">
            <a:extLst>
              <a:ext uri="{FF2B5EF4-FFF2-40B4-BE49-F238E27FC236}">
                <a16:creationId xmlns:a16="http://schemas.microsoft.com/office/drawing/2014/main" id="{B50BB1DE-EEE5-4C31-881D-9387B7E62A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934"/>
          <a:stretch/>
        </p:blipFill>
        <p:spPr bwMode="auto">
          <a:xfrm>
            <a:off x="7793663" y="2738212"/>
            <a:ext cx="1347261" cy="2044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2" descr="http://www.cornellpress.cornell.edu/Resources/titles/80140100737740/Images/80140100737740L.jpg">
            <a:extLst>
              <a:ext uri="{FF2B5EF4-FFF2-40B4-BE49-F238E27FC236}">
                <a16:creationId xmlns:a16="http://schemas.microsoft.com/office/drawing/2014/main" id="{C80F762E-345C-4333-BE65-D8DED4D869D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266050" y="2738212"/>
            <a:ext cx="1347085" cy="2044695"/>
          </a:xfrm>
          <a:prstGeom prst="rect">
            <a:avLst/>
          </a:prstGeom>
          <a:ln>
            <a:noFill/>
          </a:ln>
          <a:effectLst>
            <a:outerShdw blurRad="292100" dist="139700" dir="2700000" algn="tl" rotWithShape="0">
              <a:srgbClr val="333333">
                <a:alpha val="65000"/>
              </a:srgbClr>
            </a:outerShdw>
          </a:effectLst>
        </p:spPr>
      </p:pic>
      <p:pic>
        <p:nvPicPr>
          <p:cNvPr id="11" name="Picture 5">
            <a:extLst>
              <a:ext uri="{FF2B5EF4-FFF2-40B4-BE49-F238E27FC236}">
                <a16:creationId xmlns:a16="http://schemas.microsoft.com/office/drawing/2014/main" id="{7FB46ACE-4F3D-4ACE-82BD-65C80890C5C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00995" y="2738212"/>
            <a:ext cx="1373301" cy="2044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2">
            <a:extLst>
              <a:ext uri="{FF2B5EF4-FFF2-40B4-BE49-F238E27FC236}">
                <a16:creationId xmlns:a16="http://schemas.microsoft.com/office/drawing/2014/main" id="{22AAD36C-8562-44FE-A2AC-519C50E28C0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24" b="2224"/>
          <a:stretch/>
        </p:blipFill>
        <p:spPr bwMode="auto">
          <a:xfrm>
            <a:off x="1668358" y="2738212"/>
            <a:ext cx="1373301" cy="2044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3" name="Picture 2" descr="http://images.portoeditora.pt/getresourcesservlet/image?EBbDj3QnkSUjgBOkfaUbsI8xBp%2F033q5Xpv56y8baM4AK2Q8sEcqKcT3YsNOEMW6&amp;width=150">
            <a:extLst>
              <a:ext uri="{FF2B5EF4-FFF2-40B4-BE49-F238E27FC236}">
                <a16:creationId xmlns:a16="http://schemas.microsoft.com/office/drawing/2014/main" id="{97D6ABBC-37ED-47EE-B80E-F7BFCDC5698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232754" y="4906017"/>
            <a:ext cx="1380381" cy="1951799"/>
          </a:xfrm>
          <a:prstGeom prst="rect">
            <a:avLst/>
          </a:prstGeom>
          <a:ln>
            <a:noFill/>
          </a:ln>
          <a:effectLst>
            <a:outerShdw blurRad="292100" dist="139700" dir="2700000" algn="tl" rotWithShape="0">
              <a:srgbClr val="333333">
                <a:alpha val="65000"/>
              </a:srgbClr>
            </a:outerShdw>
          </a:effectLst>
        </p:spPr>
      </p:pic>
      <p:pic>
        <p:nvPicPr>
          <p:cNvPr id="14" name="Picture 4" descr="http://urbanstudies.uva.nl/binaries/narrowportrait/content/gallery/faculteiten-en-diensten/fmg-met-restricties/social-sciences/urban-studies/news/smartaboutcities-cover.jpg?1426753282176">
            <a:extLst>
              <a:ext uri="{FF2B5EF4-FFF2-40B4-BE49-F238E27FC236}">
                <a16:creationId xmlns:a16="http://schemas.microsoft.com/office/drawing/2014/main" id="{20D6B3DB-3044-48F4-98E9-71D2FD5BB71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4700994" y="4906017"/>
            <a:ext cx="1373301" cy="1951983"/>
          </a:xfrm>
          <a:prstGeom prst="rect">
            <a:avLst/>
          </a:prstGeom>
          <a:ln>
            <a:noFill/>
          </a:ln>
          <a:effectLst>
            <a:outerShdw blurRad="292100" dist="139700" dir="2700000" algn="tl" rotWithShape="0">
              <a:srgbClr val="333333">
                <a:alpha val="65000"/>
              </a:srgbClr>
            </a:outerShdw>
          </a:effectLst>
        </p:spPr>
      </p:pic>
      <p:pic>
        <p:nvPicPr>
          <p:cNvPr id="15" name="Picture 8" descr="http://images.fastcompany.com/upload/the_great_reset_book_cover.gif">
            <a:extLst>
              <a:ext uri="{FF2B5EF4-FFF2-40B4-BE49-F238E27FC236}">
                <a16:creationId xmlns:a16="http://schemas.microsoft.com/office/drawing/2014/main" id="{2A25997A-61ED-45E8-9C07-8737A600AB2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029" b="1629"/>
          <a:stretch/>
        </p:blipFill>
        <p:spPr bwMode="auto">
          <a:xfrm>
            <a:off x="1668358" y="4914111"/>
            <a:ext cx="1373301" cy="1943889"/>
          </a:xfrm>
          <a:prstGeom prst="rect">
            <a:avLst/>
          </a:prstGeom>
          <a:ln>
            <a:noFill/>
          </a:ln>
          <a:effectLst>
            <a:outerShdw blurRad="292100" dist="139700" dir="2700000" algn="tl" rotWithShape="0">
              <a:srgbClr val="333333">
                <a:alpha val="65000"/>
              </a:srgbClr>
            </a:outerShdw>
          </a:effectLst>
        </p:spPr>
      </p:pic>
      <p:pic>
        <p:nvPicPr>
          <p:cNvPr id="16" name="Picture 10" descr="http://ecx.images-amazon.com/images/I/51P7PmJp78L._SY344_BO1,204,203,200_.jpg">
            <a:extLst>
              <a:ext uri="{FF2B5EF4-FFF2-40B4-BE49-F238E27FC236}">
                <a16:creationId xmlns:a16="http://schemas.microsoft.com/office/drawing/2014/main" id="{37C83216-BD72-435B-B02D-EDCA0CBD42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9578" y="4906017"/>
            <a:ext cx="1308844" cy="1951983"/>
          </a:xfrm>
          <a:prstGeom prst="rect">
            <a:avLst/>
          </a:prstGeom>
          <a:ln>
            <a:noFill/>
          </a:ln>
          <a:effectLst>
            <a:outerShdw blurRad="292100" dist="139700" dir="2700000" algn="tl" rotWithShape="0">
              <a:srgbClr val="333333">
                <a:alpha val="65000"/>
              </a:srgbClr>
            </a:outerShdw>
          </a:effectLst>
        </p:spPr>
      </p:pic>
      <p:pic>
        <p:nvPicPr>
          <p:cNvPr id="17" name="Picture 11">
            <a:extLst>
              <a:ext uri="{FF2B5EF4-FFF2-40B4-BE49-F238E27FC236}">
                <a16:creationId xmlns:a16="http://schemas.microsoft.com/office/drawing/2014/main" id="{0D76A016-4FA3-43F8-BE54-7475CCC01F4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28350" y="4914111"/>
            <a:ext cx="1373301" cy="1943889"/>
          </a:xfrm>
          <a:prstGeom prst="rect">
            <a:avLst/>
          </a:prstGeom>
          <a:ln>
            <a:noFill/>
          </a:ln>
          <a:effectLst>
            <a:outerShdw blurRad="292100" dist="139700" dir="2700000" algn="tl" rotWithShape="0">
              <a:srgbClr val="333333">
                <a:alpha val="65000"/>
              </a:srgbClr>
            </a:outerShdw>
          </a:effectLst>
        </p:spPr>
      </p:pic>
      <p:pic>
        <p:nvPicPr>
          <p:cNvPr id="18" name="Picture 3">
            <a:extLst>
              <a:ext uri="{FF2B5EF4-FFF2-40B4-BE49-F238E27FC236}">
                <a16:creationId xmlns:a16="http://schemas.microsoft.com/office/drawing/2014/main" id="{AA02156B-E872-4C6F-8656-8466D0E0300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783495" y="4906018"/>
            <a:ext cx="1362861" cy="1951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9" name="Picture 2">
            <a:extLst>
              <a:ext uri="{FF2B5EF4-FFF2-40B4-BE49-F238E27FC236}">
                <a16:creationId xmlns:a16="http://schemas.microsoft.com/office/drawing/2014/main" id="{D7CD7DB3-1735-4715-AB77-35336AC8F4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8350" y="2738212"/>
            <a:ext cx="1373301" cy="2044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1" name="Retângulo 20">
            <a:extLst>
              <a:ext uri="{FF2B5EF4-FFF2-40B4-BE49-F238E27FC236}">
                <a16:creationId xmlns:a16="http://schemas.microsoft.com/office/drawing/2014/main" id="{303E8B33-1B7E-46D2-9821-447C92A4BA45}"/>
              </a:ext>
            </a:extLst>
          </p:cNvPr>
          <p:cNvSpPr/>
          <p:nvPr/>
        </p:nvSpPr>
        <p:spPr>
          <a:xfrm>
            <a:off x="1125415" y="543663"/>
            <a:ext cx="7085135" cy="954107"/>
          </a:xfrm>
          <a:prstGeom prst="rect">
            <a:avLst/>
          </a:prstGeom>
        </p:spPr>
        <p:txBody>
          <a:bodyPr wrap="square">
            <a:spAutoFit/>
          </a:bodyPr>
          <a:lstStyle/>
          <a:p>
            <a:pPr algn="r"/>
            <a:r>
              <a:rPr lang="en-US" sz="2800" b="1" dirty="0"/>
              <a:t>spatial planning dedicated to several subjects</a:t>
            </a:r>
            <a:endParaRPr lang="pt-PT" sz="2800" b="1" dirty="0"/>
          </a:p>
          <a:p>
            <a:pPr algn="r"/>
            <a:endParaRPr lang="pt-PT" sz="2800" b="1" dirty="0"/>
          </a:p>
        </p:txBody>
      </p:sp>
      <p:sp>
        <p:nvSpPr>
          <p:cNvPr id="3" name="Retângulo 2">
            <a:extLst>
              <a:ext uri="{FF2B5EF4-FFF2-40B4-BE49-F238E27FC236}">
                <a16:creationId xmlns:a16="http://schemas.microsoft.com/office/drawing/2014/main" id="{087FDE4C-4BD2-4AA1-9FC1-4D3F01E23A90}"/>
              </a:ext>
            </a:extLst>
          </p:cNvPr>
          <p:cNvSpPr/>
          <p:nvPr/>
        </p:nvSpPr>
        <p:spPr>
          <a:xfrm>
            <a:off x="0" y="1343724"/>
            <a:ext cx="8823685" cy="1200329"/>
          </a:xfrm>
          <a:prstGeom prst="rect">
            <a:avLst/>
          </a:prstGeom>
        </p:spPr>
        <p:txBody>
          <a:bodyPr wrap="square">
            <a:spAutoFit/>
          </a:bodyPr>
          <a:lstStyle/>
          <a:p>
            <a:pPr defTabSz="990478">
              <a:defRPr/>
            </a:pPr>
            <a:r>
              <a:rPr lang="en-US" b="1" dirty="0">
                <a:latin typeface="Calibri" panose="020F0502020204030204" pitchFamily="34" charset="0"/>
                <a:ea typeface="Calibri" panose="020F0502020204030204" pitchFamily="34" charset="0"/>
                <a:cs typeface="Times New Roman" panose="02020603050405020304" pitchFamily="18" charset="0"/>
              </a:rPr>
              <a:t>such as: </a:t>
            </a:r>
            <a:r>
              <a:rPr lang="en-US" b="1" dirty="0"/>
              <a:t>sustainable city; resilient city; eco city; green city; compact city; healthy city; </a:t>
            </a:r>
            <a:r>
              <a:rPr lang="en-US" b="1" dirty="0" err="1"/>
              <a:t>liveable</a:t>
            </a:r>
            <a:r>
              <a:rPr lang="en-US" b="1" dirty="0"/>
              <a:t> city; human city; happy city; slow city; walkable city; just city; global city; fast city; competitive city; creative city; spectacle city; cool city; smart city; innovative city; </a:t>
            </a:r>
            <a:r>
              <a:rPr lang="en-US" b="1" dirty="0" err="1"/>
              <a:t>ciber</a:t>
            </a:r>
            <a:r>
              <a:rPr lang="en-US" b="1" dirty="0"/>
              <a:t> city e future city. </a:t>
            </a:r>
            <a:endParaRPr lang="pt-PT" b="1" dirty="0"/>
          </a:p>
        </p:txBody>
      </p:sp>
    </p:spTree>
    <p:extLst>
      <p:ext uri="{BB962C8B-B14F-4D97-AF65-F5344CB8AC3E}">
        <p14:creationId xmlns:p14="http://schemas.microsoft.com/office/powerpoint/2010/main" val="3462016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4.</a:t>
            </a:r>
          </a:p>
        </p:txBody>
      </p:sp>
      <p:pic>
        <p:nvPicPr>
          <p:cNvPr id="9218" name="Picture 2" descr="Image result for climate change">
            <a:extLst>
              <a:ext uri="{FF2B5EF4-FFF2-40B4-BE49-F238E27FC236}">
                <a16:creationId xmlns:a16="http://schemas.microsoft.com/office/drawing/2014/main" id="{FBCFDBD2-4FAF-4E27-93C4-C383D2FDBB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676" r="32669"/>
          <a:stretch/>
        </p:blipFill>
        <p:spPr bwMode="auto">
          <a:xfrm>
            <a:off x="0" y="2000248"/>
            <a:ext cx="1887190" cy="35783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social tensions gilets jaunes">
            <a:extLst>
              <a:ext uri="{FF2B5EF4-FFF2-40B4-BE49-F238E27FC236}">
                <a16:creationId xmlns:a16="http://schemas.microsoft.com/office/drawing/2014/main" id="{66B71849-34CB-4A39-AA3D-9BACD576CA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80" r="37348"/>
          <a:stretch/>
        </p:blipFill>
        <p:spPr bwMode="auto">
          <a:xfrm>
            <a:off x="4073356" y="2000249"/>
            <a:ext cx="1957904" cy="3578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food security">
            <a:extLst>
              <a:ext uri="{FF2B5EF4-FFF2-40B4-BE49-F238E27FC236}">
                <a16:creationId xmlns:a16="http://schemas.microsoft.com/office/drawing/2014/main" id="{C2425B3B-00D5-46D9-AC6F-92EF0AD0E7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20" r="26317"/>
          <a:stretch/>
        </p:blipFill>
        <p:spPr bwMode="auto">
          <a:xfrm>
            <a:off x="2001321" y="2000249"/>
            <a:ext cx="1957904" cy="3578319"/>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F458D7ED-2E04-42BC-8E6B-EABBA37ED2AB}"/>
              </a:ext>
            </a:extLst>
          </p:cNvPr>
          <p:cNvSpPr/>
          <p:nvPr/>
        </p:nvSpPr>
        <p:spPr>
          <a:xfrm>
            <a:off x="2194560" y="543663"/>
            <a:ext cx="6015990" cy="523220"/>
          </a:xfrm>
          <a:prstGeom prst="rect">
            <a:avLst/>
          </a:prstGeom>
        </p:spPr>
        <p:txBody>
          <a:bodyPr wrap="square">
            <a:spAutoFit/>
          </a:bodyPr>
          <a:lstStyle/>
          <a:p>
            <a:pPr algn="r"/>
            <a:r>
              <a:rPr lang="en-US" sz="2800" b="1" dirty="0"/>
              <a:t>spatial planning main challenges</a:t>
            </a:r>
            <a:endParaRPr lang="pt-PT" sz="2800" b="1" dirty="0"/>
          </a:p>
        </p:txBody>
      </p:sp>
      <p:sp>
        <p:nvSpPr>
          <p:cNvPr id="3" name="Retângulo 2">
            <a:extLst>
              <a:ext uri="{FF2B5EF4-FFF2-40B4-BE49-F238E27FC236}">
                <a16:creationId xmlns:a16="http://schemas.microsoft.com/office/drawing/2014/main" id="{F5221875-6A06-4B84-A438-18F2C2D1198A}"/>
              </a:ext>
            </a:extLst>
          </p:cNvPr>
          <p:cNvSpPr/>
          <p:nvPr/>
        </p:nvSpPr>
        <p:spPr>
          <a:xfrm>
            <a:off x="6145391" y="1885249"/>
            <a:ext cx="2998609" cy="4801314"/>
          </a:xfrm>
          <a:prstGeom prst="rect">
            <a:avLst/>
          </a:prstGeom>
        </p:spPr>
        <p:txBody>
          <a:bodyPr wrap="square">
            <a:spAutoFit/>
          </a:bodyPr>
          <a:lstStyle/>
          <a:p>
            <a:pPr marL="285750" lvl="0" indent="-285750">
              <a:buFont typeface="Arial" panose="020B0604020202020204" pitchFamily="34" charset="0"/>
              <a:buChar char="•"/>
            </a:pPr>
            <a:r>
              <a:rPr lang="en-US" b="1" dirty="0">
                <a:solidFill>
                  <a:srgbClr val="0070C0"/>
                </a:solidFill>
              </a:rPr>
              <a:t>climate change mitigation and adaptation;</a:t>
            </a:r>
            <a:endParaRPr lang="pt-PT" b="1" dirty="0">
              <a:solidFill>
                <a:srgbClr val="0070C0"/>
              </a:solidFill>
            </a:endParaRPr>
          </a:p>
          <a:p>
            <a:pPr marL="285750" lvl="0" indent="-285750">
              <a:buFont typeface="Arial" panose="020B0604020202020204" pitchFamily="34" charset="0"/>
              <a:buChar char="•"/>
            </a:pPr>
            <a:r>
              <a:rPr lang="en-US" b="1" dirty="0">
                <a:solidFill>
                  <a:srgbClr val="0070C0"/>
                </a:solidFill>
              </a:rPr>
              <a:t>carbon dioxide emissions and others green house gases reduction; </a:t>
            </a:r>
            <a:endParaRPr lang="pt-PT" b="1" dirty="0">
              <a:solidFill>
                <a:srgbClr val="0070C0"/>
              </a:solidFill>
            </a:endParaRPr>
          </a:p>
          <a:p>
            <a:pPr marL="285750" lvl="0" indent="-285750">
              <a:buFont typeface="Arial" panose="020B0604020202020204" pitchFamily="34" charset="0"/>
              <a:buChar char="•"/>
            </a:pPr>
            <a:r>
              <a:rPr lang="en-US" b="1" dirty="0">
                <a:solidFill>
                  <a:srgbClr val="0070C0"/>
                </a:solidFill>
              </a:rPr>
              <a:t>biodiversity improvement and losses prevention;</a:t>
            </a:r>
            <a:endParaRPr lang="pt-PT" b="1" dirty="0">
              <a:solidFill>
                <a:srgbClr val="0070C0"/>
              </a:solidFill>
            </a:endParaRPr>
          </a:p>
          <a:p>
            <a:pPr marL="285750" lvl="0" indent="-285750">
              <a:buFont typeface="Arial" panose="020B0604020202020204" pitchFamily="34" charset="0"/>
              <a:buChar char="•"/>
            </a:pPr>
            <a:r>
              <a:rPr lang="en-US" b="1" dirty="0">
                <a:solidFill>
                  <a:srgbClr val="0070C0"/>
                </a:solidFill>
              </a:rPr>
              <a:t>ensuring food security;</a:t>
            </a:r>
            <a:endParaRPr lang="pt-PT" b="1" dirty="0">
              <a:solidFill>
                <a:srgbClr val="0070C0"/>
              </a:solidFill>
            </a:endParaRPr>
          </a:p>
          <a:p>
            <a:pPr marL="285750" lvl="0" indent="-285750">
              <a:buFont typeface="Arial" panose="020B0604020202020204" pitchFamily="34" charset="0"/>
              <a:buChar char="•"/>
            </a:pPr>
            <a:r>
              <a:rPr lang="en-US" b="1" dirty="0">
                <a:solidFill>
                  <a:srgbClr val="0070C0"/>
                </a:solidFill>
              </a:rPr>
              <a:t>public space promotion;</a:t>
            </a:r>
            <a:endParaRPr lang="pt-PT" b="1" dirty="0">
              <a:solidFill>
                <a:srgbClr val="0070C0"/>
              </a:solidFill>
            </a:endParaRPr>
          </a:p>
          <a:p>
            <a:pPr marL="285750" lvl="0" indent="-285750">
              <a:buFont typeface="Arial" panose="020B0604020202020204" pitchFamily="34" charset="0"/>
              <a:buChar char="•"/>
            </a:pPr>
            <a:r>
              <a:rPr lang="en-US" b="1" dirty="0">
                <a:solidFill>
                  <a:srgbClr val="0070C0"/>
                </a:solidFill>
              </a:rPr>
              <a:t>spatial planning upgrade through networking systems;</a:t>
            </a:r>
            <a:endParaRPr lang="pt-PT" b="1" dirty="0">
              <a:solidFill>
                <a:srgbClr val="0070C0"/>
              </a:solidFill>
            </a:endParaRPr>
          </a:p>
          <a:p>
            <a:pPr marL="285750" lvl="0" indent="-285750">
              <a:buFont typeface="Arial" panose="020B0604020202020204" pitchFamily="34" charset="0"/>
              <a:buChar char="•"/>
            </a:pPr>
            <a:r>
              <a:rPr lang="en-US" b="1" dirty="0"/>
              <a:t>social tensions prevention;</a:t>
            </a:r>
            <a:endParaRPr lang="pt-PT" b="1" dirty="0"/>
          </a:p>
          <a:p>
            <a:pPr marL="285750" lvl="0" indent="-285750">
              <a:buFont typeface="Arial" panose="020B0604020202020204" pitchFamily="34" charset="0"/>
              <a:buChar char="•"/>
            </a:pPr>
            <a:r>
              <a:rPr lang="en-US" b="1" dirty="0"/>
              <a:t>social inclusion promotion;</a:t>
            </a:r>
            <a:endParaRPr lang="pt-PT" b="1" dirty="0"/>
          </a:p>
          <a:p>
            <a:pPr marL="285750" lvl="0" indent="-285750">
              <a:buFont typeface="Arial" panose="020B0604020202020204" pitchFamily="34" charset="0"/>
              <a:buChar char="•"/>
            </a:pPr>
            <a:r>
              <a:rPr lang="en-US" b="1" dirty="0"/>
              <a:t>participatory democracy support;</a:t>
            </a:r>
            <a:endParaRPr lang="pt-PT" b="1" dirty="0"/>
          </a:p>
        </p:txBody>
      </p:sp>
    </p:spTree>
    <p:extLst>
      <p:ext uri="{BB962C8B-B14F-4D97-AF65-F5344CB8AC3E}">
        <p14:creationId xmlns:p14="http://schemas.microsoft.com/office/powerpoint/2010/main" val="58387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lated image">
            <a:extLst>
              <a:ext uri="{FF2B5EF4-FFF2-40B4-BE49-F238E27FC236}">
                <a16:creationId xmlns:a16="http://schemas.microsoft.com/office/drawing/2014/main" id="{5B23C096-63C4-45A9-B760-0A424C9FCA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56" r="13864"/>
          <a:stretch/>
        </p:blipFill>
        <p:spPr bwMode="auto">
          <a:xfrm>
            <a:off x="0" y="1027068"/>
            <a:ext cx="4735420" cy="42647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3FFF8A92-4533-4C6A-834D-ECF2DFFD80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3943" y="2347124"/>
            <a:ext cx="1936084" cy="2734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FDA1DB39-0509-467D-937B-84898C7B662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956" b="96880" l="4209" r="92743"/>
                    </a14:imgEffect>
                  </a14:imgLayer>
                </a14:imgProps>
              </a:ext>
              <a:ext uri="{28A0092B-C50C-407E-A947-70E740481C1C}">
                <a14:useLocalDpi xmlns:a14="http://schemas.microsoft.com/office/drawing/2010/main" val="0"/>
              </a:ext>
            </a:extLst>
          </a:blip>
          <a:srcRect l="2229" t="1895" r="2450" b="2522"/>
          <a:stretch/>
        </p:blipFill>
        <p:spPr bwMode="auto">
          <a:xfrm>
            <a:off x="4034971" y="2278741"/>
            <a:ext cx="3162580" cy="280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ixaDeTexto 11">
            <a:extLst>
              <a:ext uri="{FF2B5EF4-FFF2-40B4-BE49-F238E27FC236}">
                <a16:creationId xmlns:a16="http://schemas.microsoft.com/office/drawing/2014/main" id="{326044D9-E3A8-4F1A-A3D1-8037565F76E2}"/>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4.</a:t>
            </a:r>
          </a:p>
        </p:txBody>
      </p:sp>
      <p:sp>
        <p:nvSpPr>
          <p:cNvPr id="14" name="Retângulo 13">
            <a:extLst>
              <a:ext uri="{FF2B5EF4-FFF2-40B4-BE49-F238E27FC236}">
                <a16:creationId xmlns:a16="http://schemas.microsoft.com/office/drawing/2014/main" id="{680992FA-6A2C-41B2-A7B2-09C6BE266157}"/>
              </a:ext>
            </a:extLst>
          </p:cNvPr>
          <p:cNvSpPr/>
          <p:nvPr/>
        </p:nvSpPr>
        <p:spPr>
          <a:xfrm>
            <a:off x="2194560" y="543663"/>
            <a:ext cx="6015990" cy="523220"/>
          </a:xfrm>
          <a:prstGeom prst="rect">
            <a:avLst/>
          </a:prstGeom>
        </p:spPr>
        <p:txBody>
          <a:bodyPr wrap="square">
            <a:spAutoFit/>
          </a:bodyPr>
          <a:lstStyle/>
          <a:p>
            <a:pPr algn="r"/>
            <a:r>
              <a:rPr lang="en-US" sz="2800" b="1" dirty="0"/>
              <a:t>spatial planning main challenges</a:t>
            </a:r>
            <a:endParaRPr lang="pt-PT" sz="2800" b="1" dirty="0"/>
          </a:p>
        </p:txBody>
      </p:sp>
      <p:sp>
        <p:nvSpPr>
          <p:cNvPr id="15" name="Retângulo 14">
            <a:extLst>
              <a:ext uri="{FF2B5EF4-FFF2-40B4-BE49-F238E27FC236}">
                <a16:creationId xmlns:a16="http://schemas.microsoft.com/office/drawing/2014/main" id="{50C570D9-070A-40F7-BDF0-F8B66D1CAAD9}"/>
              </a:ext>
            </a:extLst>
          </p:cNvPr>
          <p:cNvSpPr/>
          <p:nvPr/>
        </p:nvSpPr>
        <p:spPr>
          <a:xfrm>
            <a:off x="975008" y="5207407"/>
            <a:ext cx="2785403" cy="523220"/>
          </a:xfrm>
          <a:prstGeom prst="rect">
            <a:avLst/>
          </a:prstGeom>
        </p:spPr>
        <p:txBody>
          <a:bodyPr wrap="square">
            <a:spAutoFit/>
          </a:bodyPr>
          <a:lstStyle/>
          <a:p>
            <a:pPr algn="r"/>
            <a:r>
              <a:rPr lang="en-US" sz="2800" b="1" dirty="0">
                <a:solidFill>
                  <a:schemeClr val="accent1">
                    <a:lumMod val="75000"/>
                  </a:schemeClr>
                </a:solidFill>
              </a:rPr>
              <a:t>circular economy</a:t>
            </a:r>
            <a:endParaRPr lang="pt-PT" sz="2800" b="1" dirty="0">
              <a:solidFill>
                <a:schemeClr val="accent1">
                  <a:lumMod val="75000"/>
                </a:schemeClr>
              </a:solidFill>
            </a:endParaRPr>
          </a:p>
        </p:txBody>
      </p:sp>
      <p:sp>
        <p:nvSpPr>
          <p:cNvPr id="16" name="Retângulo 15">
            <a:extLst>
              <a:ext uri="{FF2B5EF4-FFF2-40B4-BE49-F238E27FC236}">
                <a16:creationId xmlns:a16="http://schemas.microsoft.com/office/drawing/2014/main" id="{95968766-E905-45F3-88C6-F0B3A7076805}"/>
              </a:ext>
            </a:extLst>
          </p:cNvPr>
          <p:cNvSpPr/>
          <p:nvPr/>
        </p:nvSpPr>
        <p:spPr>
          <a:xfrm>
            <a:off x="4248444" y="5207407"/>
            <a:ext cx="3773542" cy="523220"/>
          </a:xfrm>
          <a:prstGeom prst="rect">
            <a:avLst/>
          </a:prstGeom>
        </p:spPr>
        <p:txBody>
          <a:bodyPr wrap="square">
            <a:spAutoFit/>
          </a:bodyPr>
          <a:lstStyle/>
          <a:p>
            <a:pPr algn="r"/>
            <a:r>
              <a:rPr lang="en-US" sz="2800" b="1" dirty="0">
                <a:solidFill>
                  <a:schemeClr val="accent1">
                    <a:lumMod val="75000"/>
                  </a:schemeClr>
                </a:solidFill>
              </a:rPr>
              <a:t>urban metabolism</a:t>
            </a:r>
            <a:endParaRPr lang="pt-PT" sz="2800" b="1" dirty="0">
              <a:solidFill>
                <a:schemeClr val="accent1">
                  <a:lumMod val="75000"/>
                </a:schemeClr>
              </a:solidFill>
            </a:endParaRPr>
          </a:p>
        </p:txBody>
      </p:sp>
      <p:sp>
        <p:nvSpPr>
          <p:cNvPr id="2" name="Retângulo 1">
            <a:extLst>
              <a:ext uri="{FF2B5EF4-FFF2-40B4-BE49-F238E27FC236}">
                <a16:creationId xmlns:a16="http://schemas.microsoft.com/office/drawing/2014/main" id="{FFFC578C-3CA9-4C74-89E5-92B16277F417}"/>
              </a:ext>
            </a:extLst>
          </p:cNvPr>
          <p:cNvSpPr/>
          <p:nvPr/>
        </p:nvSpPr>
        <p:spPr>
          <a:xfrm>
            <a:off x="234110" y="5925725"/>
            <a:ext cx="8675780" cy="646331"/>
          </a:xfrm>
          <a:prstGeom prst="rect">
            <a:avLst/>
          </a:prstGeom>
        </p:spPr>
        <p:txBody>
          <a:bodyPr wrap="square">
            <a:spAutoFit/>
          </a:bodyPr>
          <a:lstStyle/>
          <a:p>
            <a:pPr lvl="0" defTabSz="914400">
              <a:defRPr/>
            </a:pPr>
            <a:r>
              <a:rPr lang="en-US" b="1" dirty="0"/>
              <a:t>Circular Economy and Urban and Regional Metabolism are mandatory in order to meet these challenges, particularly the </a:t>
            </a:r>
            <a:r>
              <a:rPr lang="en-US" b="1" dirty="0">
                <a:solidFill>
                  <a:srgbClr val="0070C0"/>
                </a:solidFill>
              </a:rPr>
              <a:t>first six.</a:t>
            </a:r>
            <a:endParaRPr lang="pt-PT" b="1" dirty="0">
              <a:solidFill>
                <a:srgbClr val="0070C0"/>
              </a:solidFill>
            </a:endParaRPr>
          </a:p>
        </p:txBody>
      </p:sp>
    </p:spTree>
    <p:extLst>
      <p:ext uri="{BB962C8B-B14F-4D97-AF65-F5344CB8AC3E}">
        <p14:creationId xmlns:p14="http://schemas.microsoft.com/office/powerpoint/2010/main" val="1946531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96F3570-22C3-4B4A-B8D9-DDD55DBDCBF8}"/>
              </a:ext>
            </a:extLst>
          </p:cNvPr>
          <p:cNvSpPr txBox="1"/>
          <p:nvPr/>
        </p:nvSpPr>
        <p:spPr>
          <a:xfrm>
            <a:off x="8210550" y="512885"/>
            <a:ext cx="933450" cy="1107996"/>
          </a:xfrm>
          <a:prstGeom prst="rect">
            <a:avLst/>
          </a:prstGeom>
          <a:noFill/>
        </p:spPr>
        <p:txBody>
          <a:bodyPr wrap="square" rtlCol="0">
            <a:spAutoFit/>
          </a:bodyPr>
          <a:lstStyle/>
          <a:p>
            <a:r>
              <a:rPr lang="pt-PT" sz="6600" dirty="0">
                <a:latin typeface="Segoe UI Light" panose="020B0502040204020203" pitchFamily="34" charset="0"/>
                <a:cs typeface="Segoe UI Light" panose="020B0502040204020203" pitchFamily="34" charset="0"/>
              </a:rPr>
              <a:t>5.</a:t>
            </a:r>
          </a:p>
        </p:txBody>
      </p:sp>
      <p:sp>
        <p:nvSpPr>
          <p:cNvPr id="4" name="Retângulo 3">
            <a:extLst>
              <a:ext uri="{FF2B5EF4-FFF2-40B4-BE49-F238E27FC236}">
                <a16:creationId xmlns:a16="http://schemas.microsoft.com/office/drawing/2014/main" id="{39F4AC14-EF8D-4F6A-80EA-7770D6B1EB2E}"/>
              </a:ext>
            </a:extLst>
          </p:cNvPr>
          <p:cNvSpPr/>
          <p:nvPr/>
        </p:nvSpPr>
        <p:spPr>
          <a:xfrm>
            <a:off x="361950" y="345921"/>
            <a:ext cx="2712602" cy="523220"/>
          </a:xfrm>
          <a:prstGeom prst="rect">
            <a:avLst/>
          </a:prstGeom>
        </p:spPr>
        <p:txBody>
          <a:bodyPr wrap="none">
            <a:spAutoFit/>
          </a:bodyPr>
          <a:lstStyle/>
          <a:p>
            <a:r>
              <a:rPr lang="pt-PT" sz="28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2050: 9.8 </a:t>
            </a:r>
            <a:r>
              <a:rPr lang="pt-PT" sz="2800" b="1"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billions</a:t>
            </a:r>
            <a:endParaRPr lang="pt-PT" sz="28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1">
            <a:extLst>
              <a:ext uri="{FF2B5EF4-FFF2-40B4-BE49-F238E27FC236}">
                <a16:creationId xmlns:a16="http://schemas.microsoft.com/office/drawing/2014/main" id="{57FDD2D5-5E3D-4E7A-B6B3-4118E0298E55}"/>
              </a:ext>
            </a:extLst>
          </p:cNvPr>
          <p:cNvSpPr txBox="1"/>
          <p:nvPr/>
        </p:nvSpPr>
        <p:spPr>
          <a:xfrm>
            <a:off x="601782" y="3303972"/>
            <a:ext cx="1608018" cy="523220"/>
          </a:xfrm>
          <a:prstGeom prst="rect">
            <a:avLst/>
          </a:prstGeom>
          <a:noFill/>
        </p:spPr>
        <p:txBody>
          <a:bodyPr wrap="square" rtlCol="0" anchor="t">
            <a:spAutoFit/>
          </a:bodyPr>
          <a:lstStyle/>
          <a:p>
            <a:pPr algn="ctr"/>
            <a:r>
              <a:rPr lang="pt-PT" sz="28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+70%</a:t>
            </a:r>
          </a:p>
        </p:txBody>
      </p:sp>
      <p:pic>
        <p:nvPicPr>
          <p:cNvPr id="12" name="Picture 14" descr="Resultado de imagem para water">
            <a:extLst>
              <a:ext uri="{FF2B5EF4-FFF2-40B4-BE49-F238E27FC236}">
                <a16:creationId xmlns:a16="http://schemas.microsoft.com/office/drawing/2014/main" id="{F5C6511E-13CF-41A2-9A8E-9B5AB7C39C17}"/>
              </a:ext>
            </a:extLst>
          </p:cNvPr>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11442" r="26445"/>
          <a:stretch/>
        </p:blipFill>
        <p:spPr bwMode="auto">
          <a:xfrm>
            <a:off x="6710768" y="1057069"/>
            <a:ext cx="2336029" cy="21155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energia">
            <a:extLst>
              <a:ext uri="{FF2B5EF4-FFF2-40B4-BE49-F238E27FC236}">
                <a16:creationId xmlns:a16="http://schemas.microsoft.com/office/drawing/2014/main" id="{9C20F7A2-D374-40FE-96B6-BD60B98B21F8}"/>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29922" r="27353" b="12618"/>
          <a:stretch/>
        </p:blipFill>
        <p:spPr bwMode="auto">
          <a:xfrm>
            <a:off x="2901573" y="918293"/>
            <a:ext cx="1398938" cy="23224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food">
            <a:extLst>
              <a:ext uri="{FF2B5EF4-FFF2-40B4-BE49-F238E27FC236}">
                <a16:creationId xmlns:a16="http://schemas.microsoft.com/office/drawing/2014/main" id="{01F6DF4C-E7BE-4CF1-A3B9-89DFC2B4F648}"/>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92279" y="1220737"/>
            <a:ext cx="1717521" cy="17175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a:extLst>
              <a:ext uri="{FF2B5EF4-FFF2-40B4-BE49-F238E27FC236}">
                <a16:creationId xmlns:a16="http://schemas.microsoft.com/office/drawing/2014/main" id="{E374D3A1-F54D-4793-B025-1477A789F564}"/>
              </a:ext>
            </a:extLst>
          </p:cNvPr>
          <p:cNvSpPr txBox="1"/>
          <p:nvPr/>
        </p:nvSpPr>
        <p:spPr>
          <a:xfrm>
            <a:off x="2770020" y="3303972"/>
            <a:ext cx="1608018" cy="523220"/>
          </a:xfrm>
          <a:prstGeom prst="rect">
            <a:avLst/>
          </a:prstGeom>
          <a:noFill/>
        </p:spPr>
        <p:txBody>
          <a:bodyPr wrap="square" rtlCol="0" anchor="t">
            <a:spAutoFit/>
          </a:bodyPr>
          <a:lstStyle/>
          <a:p>
            <a:pPr algn="ctr"/>
            <a:r>
              <a:rPr lang="pt-PT" sz="28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+36%</a:t>
            </a:r>
          </a:p>
        </p:txBody>
      </p:sp>
      <p:sp>
        <p:nvSpPr>
          <p:cNvPr id="16" name="TextBox 1">
            <a:extLst>
              <a:ext uri="{FF2B5EF4-FFF2-40B4-BE49-F238E27FC236}">
                <a16:creationId xmlns:a16="http://schemas.microsoft.com/office/drawing/2014/main" id="{F251BE73-1AA9-4CBE-ACC8-7C3015F8CE65}"/>
              </a:ext>
            </a:extLst>
          </p:cNvPr>
          <p:cNvSpPr txBox="1"/>
          <p:nvPr/>
        </p:nvSpPr>
        <p:spPr>
          <a:xfrm>
            <a:off x="4822330" y="3303972"/>
            <a:ext cx="1608018" cy="523220"/>
          </a:xfrm>
          <a:prstGeom prst="rect">
            <a:avLst/>
          </a:prstGeom>
          <a:noFill/>
        </p:spPr>
        <p:txBody>
          <a:bodyPr wrap="square" rtlCol="0" anchor="t">
            <a:spAutoFit/>
          </a:bodyPr>
          <a:lstStyle/>
          <a:p>
            <a:pPr algn="ctr"/>
            <a:r>
              <a:rPr lang="pt-PT" sz="28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+45%</a:t>
            </a:r>
          </a:p>
        </p:txBody>
      </p:sp>
      <p:sp>
        <p:nvSpPr>
          <p:cNvPr id="17" name="TextBox 1">
            <a:extLst>
              <a:ext uri="{FF2B5EF4-FFF2-40B4-BE49-F238E27FC236}">
                <a16:creationId xmlns:a16="http://schemas.microsoft.com/office/drawing/2014/main" id="{39F44D63-DF43-4DE6-BB5C-10E4F9AE97AC}"/>
              </a:ext>
            </a:extLst>
          </p:cNvPr>
          <p:cNvSpPr txBox="1"/>
          <p:nvPr/>
        </p:nvSpPr>
        <p:spPr>
          <a:xfrm>
            <a:off x="6786858" y="3303972"/>
            <a:ext cx="1608018" cy="523220"/>
          </a:xfrm>
          <a:prstGeom prst="rect">
            <a:avLst/>
          </a:prstGeom>
          <a:noFill/>
        </p:spPr>
        <p:txBody>
          <a:bodyPr wrap="square" rtlCol="0" anchor="t">
            <a:spAutoFit/>
          </a:bodyPr>
          <a:lstStyle/>
          <a:p>
            <a:pPr algn="ctr"/>
            <a:r>
              <a:rPr lang="pt-PT" sz="28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+40%</a:t>
            </a:r>
          </a:p>
        </p:txBody>
      </p:sp>
      <p:pic>
        <p:nvPicPr>
          <p:cNvPr id="11266" name="Picture 2" descr="Image result for Ã¡gua">
            <a:extLst>
              <a:ext uri="{FF2B5EF4-FFF2-40B4-BE49-F238E27FC236}">
                <a16:creationId xmlns:a16="http://schemas.microsoft.com/office/drawing/2014/main" id="{206EE2E1-25C8-42DB-950D-C43EFECBD183}"/>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4652764" y="1303734"/>
            <a:ext cx="1868850" cy="1868850"/>
          </a:xfrm>
          <a:prstGeom prst="rect">
            <a:avLst/>
          </a:prstGeom>
          <a:noFill/>
          <a:extLst>
            <a:ext uri="{909E8E84-426E-40DD-AFC4-6F175D3DCCD1}">
              <a14:hiddenFill xmlns:a14="http://schemas.microsoft.com/office/drawing/2010/main">
                <a:solidFill>
                  <a:srgbClr val="FFFFFF"/>
                </a:solidFill>
              </a14:hiddenFill>
            </a:ext>
          </a:extLst>
        </p:spPr>
      </p:pic>
      <p:sp>
        <p:nvSpPr>
          <p:cNvPr id="19" name="Retângulo 18">
            <a:extLst>
              <a:ext uri="{FF2B5EF4-FFF2-40B4-BE49-F238E27FC236}">
                <a16:creationId xmlns:a16="http://schemas.microsoft.com/office/drawing/2014/main" id="{A759DCAF-104C-48F7-8DF7-C8E708CEDCD0}"/>
              </a:ext>
            </a:extLst>
          </p:cNvPr>
          <p:cNvSpPr/>
          <p:nvPr/>
        </p:nvSpPr>
        <p:spPr>
          <a:xfrm>
            <a:off x="3348264" y="543663"/>
            <a:ext cx="4862286" cy="523220"/>
          </a:xfrm>
          <a:prstGeom prst="rect">
            <a:avLst/>
          </a:prstGeom>
        </p:spPr>
        <p:txBody>
          <a:bodyPr wrap="square">
            <a:spAutoFit/>
          </a:bodyPr>
          <a:lstStyle/>
          <a:p>
            <a:pPr algn="r"/>
            <a:r>
              <a:rPr lang="en-US" sz="2800" b="1" dirty="0"/>
              <a:t>ecological overshoot</a:t>
            </a:r>
            <a:endParaRPr lang="pt-PT" sz="2800" b="1" dirty="0"/>
          </a:p>
        </p:txBody>
      </p:sp>
      <p:sp>
        <p:nvSpPr>
          <p:cNvPr id="3" name="Retângulo 2">
            <a:extLst>
              <a:ext uri="{FF2B5EF4-FFF2-40B4-BE49-F238E27FC236}">
                <a16:creationId xmlns:a16="http://schemas.microsoft.com/office/drawing/2014/main" id="{B565BF3D-6C30-4A09-ADD2-B72BD4DD54E9}"/>
              </a:ext>
            </a:extLst>
          </p:cNvPr>
          <p:cNvSpPr/>
          <p:nvPr/>
        </p:nvSpPr>
        <p:spPr>
          <a:xfrm>
            <a:off x="353253" y="4030690"/>
            <a:ext cx="8790747" cy="2585323"/>
          </a:xfrm>
          <a:prstGeom prst="rect">
            <a:avLst/>
          </a:prstGeom>
        </p:spPr>
        <p:txBody>
          <a:bodyPr wrap="square">
            <a:spAutoFit/>
          </a:bodyPr>
          <a:lstStyle/>
          <a:p>
            <a:r>
              <a:rPr lang="en-US" b="1" dirty="0"/>
              <a:t>We are now living in ecological overshoot:</a:t>
            </a:r>
            <a:endParaRPr lang="pt-PT" b="1" dirty="0"/>
          </a:p>
          <a:p>
            <a:pPr marL="285750" indent="-285750">
              <a:buFont typeface="Arial" panose="020B0604020202020204" pitchFamily="34" charset="0"/>
              <a:buChar char="•"/>
            </a:pPr>
            <a:r>
              <a:rPr lang="en-US" b="1" dirty="0"/>
              <a:t>By 2030 the world will be 14 % more populated, will need 50 % more food, 45 % more energy and 30% more water. </a:t>
            </a:r>
          </a:p>
          <a:p>
            <a:pPr marL="285750" indent="-285750">
              <a:buFont typeface="Arial" panose="020B0604020202020204" pitchFamily="34" charset="0"/>
              <a:buChar char="•"/>
            </a:pPr>
            <a:r>
              <a:rPr lang="en-US" b="1" dirty="0"/>
              <a:t>The resources consumption rate is higher than the planet's ability to replenish resources and absorb waste. The depletion of natural resources stock is closer than ever. </a:t>
            </a:r>
            <a:endParaRPr lang="pt-PT" b="1" dirty="0"/>
          </a:p>
          <a:p>
            <a:pPr marL="285750" indent="-285750">
              <a:buFont typeface="Arial" panose="020B0604020202020204" pitchFamily="34" charset="0"/>
              <a:buChar char="•"/>
            </a:pPr>
            <a:r>
              <a:rPr lang="en-US" b="1" dirty="0"/>
              <a:t>By 2030 two planets will not be sufficient to satisfy the current consumption patterns.</a:t>
            </a:r>
            <a:endParaRPr lang="pt-PT" b="1" dirty="0"/>
          </a:p>
          <a:p>
            <a:endParaRPr lang="en-US" b="1" dirty="0">
              <a:solidFill>
                <a:srgbClr val="0070C0"/>
              </a:solidFill>
            </a:endParaRPr>
          </a:p>
          <a:p>
            <a:r>
              <a:rPr lang="en-US" b="1" dirty="0">
                <a:solidFill>
                  <a:srgbClr val="0070C0"/>
                </a:solidFill>
              </a:rPr>
              <a:t>THAT IS WHY “BUSINESS AS USUAL” MODELS PRESENT SEVERAL GLOBAL RISKS THAT CAN SEVERELY THREATEN HUMAN SOCIETY.</a:t>
            </a:r>
            <a:endParaRPr lang="pt-PT" b="1" dirty="0">
              <a:solidFill>
                <a:srgbClr val="0070C0"/>
              </a:solidFill>
            </a:endParaRPr>
          </a:p>
        </p:txBody>
      </p:sp>
    </p:spTree>
    <p:extLst>
      <p:ext uri="{BB962C8B-B14F-4D97-AF65-F5344CB8AC3E}">
        <p14:creationId xmlns:p14="http://schemas.microsoft.com/office/powerpoint/2010/main" val="1187179174"/>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TotalTime>
  <Words>2606</Words>
  <Application>Microsoft Office PowerPoint</Application>
  <PresentationFormat>Apresentação no Ecrã (4:3)</PresentationFormat>
  <Paragraphs>292</Paragraphs>
  <Slides>31</Slides>
  <Notes>31</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31</vt:i4>
      </vt:variant>
    </vt:vector>
  </HeadingPairs>
  <TitlesOfParts>
    <vt:vector size="37" baseType="lpstr">
      <vt:lpstr>Arial</vt:lpstr>
      <vt:lpstr>Calibri</vt:lpstr>
      <vt:lpstr>Calibri Light</vt:lpstr>
      <vt:lpstr>Segoe UI Light</vt:lpstr>
      <vt:lpstr>Segoe UI Semibold</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nuno</dc:creator>
  <cp:lastModifiedBy>nuno</cp:lastModifiedBy>
  <cp:revision>53</cp:revision>
  <cp:lastPrinted>2019-05-08T11:35:01Z</cp:lastPrinted>
  <dcterms:created xsi:type="dcterms:W3CDTF">2019-04-08T12:28:30Z</dcterms:created>
  <dcterms:modified xsi:type="dcterms:W3CDTF">2019-05-08T14:57:40Z</dcterms:modified>
</cp:coreProperties>
</file>